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3.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6.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27.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28.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3"/>
  </p:notesMasterIdLst>
  <p:sldIdLst>
    <p:sldId id="257" r:id="rId2"/>
    <p:sldId id="285" r:id="rId3"/>
    <p:sldId id="258" r:id="rId4"/>
    <p:sldId id="324" r:id="rId5"/>
    <p:sldId id="283" r:id="rId6"/>
    <p:sldId id="284" r:id="rId7"/>
    <p:sldId id="289" r:id="rId8"/>
    <p:sldId id="290" r:id="rId9"/>
    <p:sldId id="326" r:id="rId10"/>
    <p:sldId id="297" r:id="rId11"/>
    <p:sldId id="306" r:id="rId12"/>
    <p:sldId id="325" r:id="rId13"/>
    <p:sldId id="293" r:id="rId14"/>
    <p:sldId id="298" r:id="rId15"/>
    <p:sldId id="328" r:id="rId16"/>
    <p:sldId id="291" r:id="rId17"/>
    <p:sldId id="294" r:id="rId18"/>
    <p:sldId id="296" r:id="rId19"/>
    <p:sldId id="295" r:id="rId20"/>
    <p:sldId id="300" r:id="rId21"/>
    <p:sldId id="323" r:id="rId22"/>
    <p:sldId id="330" r:id="rId23"/>
    <p:sldId id="338" r:id="rId24"/>
    <p:sldId id="340" r:id="rId25"/>
    <p:sldId id="341" r:id="rId26"/>
    <p:sldId id="322" r:id="rId27"/>
    <p:sldId id="288" r:id="rId28"/>
    <p:sldId id="313" r:id="rId29"/>
    <p:sldId id="329" r:id="rId30"/>
    <p:sldId id="346" r:id="rId31"/>
    <p:sldId id="347" r:id="rId32"/>
    <p:sldId id="339" r:id="rId33"/>
    <p:sldId id="342" r:id="rId34"/>
    <p:sldId id="343" r:id="rId35"/>
    <p:sldId id="259" r:id="rId36"/>
    <p:sldId id="260" r:id="rId37"/>
    <p:sldId id="307" r:id="rId38"/>
    <p:sldId id="315" r:id="rId39"/>
    <p:sldId id="314" r:id="rId40"/>
    <p:sldId id="317" r:id="rId41"/>
    <p:sldId id="334" r:id="rId42"/>
    <p:sldId id="308" r:id="rId43"/>
    <p:sldId id="263" r:id="rId44"/>
    <p:sldId id="264" r:id="rId45"/>
    <p:sldId id="331" r:id="rId46"/>
    <p:sldId id="269" r:id="rId47"/>
    <p:sldId id="318" r:id="rId48"/>
    <p:sldId id="309" r:id="rId49"/>
    <p:sldId id="310" r:id="rId50"/>
    <p:sldId id="303" r:id="rId51"/>
    <p:sldId id="312" r:id="rId52"/>
    <p:sldId id="311" r:id="rId53"/>
    <p:sldId id="267" r:id="rId54"/>
    <p:sldId id="266" r:id="rId55"/>
    <p:sldId id="302" r:id="rId56"/>
    <p:sldId id="271" r:id="rId57"/>
    <p:sldId id="319" r:id="rId58"/>
    <p:sldId id="320" r:id="rId59"/>
    <p:sldId id="273" r:id="rId60"/>
    <p:sldId id="272" r:id="rId61"/>
    <p:sldId id="304" r:id="rId62"/>
    <p:sldId id="274" r:id="rId63"/>
    <p:sldId id="332" r:id="rId64"/>
    <p:sldId id="277" r:id="rId65"/>
    <p:sldId id="321" r:id="rId66"/>
    <p:sldId id="281" r:id="rId67"/>
    <p:sldId id="280" r:id="rId68"/>
    <p:sldId id="335" r:id="rId69"/>
    <p:sldId id="336" r:id="rId70"/>
    <p:sldId id="337" r:id="rId71"/>
    <p:sldId id="327" r:id="rId72"/>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2585" autoAdjust="0"/>
  </p:normalViewPr>
  <p:slideViewPr>
    <p:cSldViewPr snapToGrid="0">
      <p:cViewPr varScale="1">
        <p:scale>
          <a:sx n="62" d="100"/>
          <a:sy n="62" d="100"/>
        </p:scale>
        <p:origin x="102" y="6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4AEA01-FDD0-4E4D-B139-C754A8CF3DD4}"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0D35EAF6-9A66-4E82-AA4C-4EC52F06FEA1}">
      <dgm:prSet/>
      <dgm:spPr/>
      <dgm:t>
        <a:bodyPr/>
        <a:lstStyle/>
        <a:p>
          <a:r>
            <a:rPr lang="en-US" dirty="0">
              <a:solidFill>
                <a:schemeClr val="bg1"/>
              </a:solidFill>
            </a:rPr>
            <a:t>Opioid overdose public health crisis</a:t>
          </a:r>
        </a:p>
      </dgm:t>
    </dgm:pt>
    <dgm:pt modelId="{E607303D-9604-4B9E-929B-9F9341F07DFD}" type="parTrans" cxnId="{C518AE8B-E464-4522-A6E1-37E48B702EAA}">
      <dgm:prSet/>
      <dgm:spPr/>
      <dgm:t>
        <a:bodyPr/>
        <a:lstStyle/>
        <a:p>
          <a:endParaRPr lang="en-US">
            <a:solidFill>
              <a:schemeClr val="bg1"/>
            </a:solidFill>
          </a:endParaRPr>
        </a:p>
      </dgm:t>
    </dgm:pt>
    <dgm:pt modelId="{DBBC8BCE-3C78-4D39-B76D-E5D3B4D84052}" type="sibTrans" cxnId="{C518AE8B-E464-4522-A6E1-37E48B702EAA}">
      <dgm:prSet/>
      <dgm:spPr/>
      <dgm:t>
        <a:bodyPr/>
        <a:lstStyle/>
        <a:p>
          <a:endParaRPr lang="en-US" dirty="0">
            <a:solidFill>
              <a:schemeClr val="bg1"/>
            </a:solidFill>
          </a:endParaRPr>
        </a:p>
      </dgm:t>
    </dgm:pt>
    <dgm:pt modelId="{CB87BDAA-E72D-4B39-9FF7-4E4688680517}">
      <dgm:prSet/>
      <dgm:spPr/>
      <dgm:t>
        <a:bodyPr/>
        <a:lstStyle/>
        <a:p>
          <a:r>
            <a:rPr lang="en-US" dirty="0">
              <a:solidFill>
                <a:schemeClr val="bg1"/>
              </a:solidFill>
            </a:rPr>
            <a:t>Rising use of nonopioid medications including gabapentin</a:t>
          </a:r>
        </a:p>
      </dgm:t>
    </dgm:pt>
    <dgm:pt modelId="{EFA7E0D5-5028-468D-97DD-105BAD3BBBB0}" type="parTrans" cxnId="{2802CB79-B4D3-437D-848A-A3A6C4DB0B42}">
      <dgm:prSet/>
      <dgm:spPr/>
      <dgm:t>
        <a:bodyPr/>
        <a:lstStyle/>
        <a:p>
          <a:endParaRPr lang="en-US">
            <a:solidFill>
              <a:schemeClr val="bg1"/>
            </a:solidFill>
          </a:endParaRPr>
        </a:p>
      </dgm:t>
    </dgm:pt>
    <dgm:pt modelId="{E08979C2-D550-4DC6-AA54-EF3684529E4B}" type="sibTrans" cxnId="{2802CB79-B4D3-437D-848A-A3A6C4DB0B42}">
      <dgm:prSet/>
      <dgm:spPr/>
      <dgm:t>
        <a:bodyPr/>
        <a:lstStyle/>
        <a:p>
          <a:endParaRPr lang="en-US" dirty="0">
            <a:solidFill>
              <a:schemeClr val="bg1"/>
            </a:solidFill>
          </a:endParaRPr>
        </a:p>
      </dgm:t>
    </dgm:pt>
    <dgm:pt modelId="{F34E2586-1B14-4DD9-BC28-37F6039AA891}">
      <dgm:prSet/>
      <dgm:spPr/>
      <dgm:t>
        <a:bodyPr/>
        <a:lstStyle/>
        <a:p>
          <a:r>
            <a:rPr lang="en-US" dirty="0">
              <a:solidFill>
                <a:schemeClr val="bg1"/>
              </a:solidFill>
            </a:rPr>
            <a:t>Opioids and concomitant gabapentin increase risk for overdose</a:t>
          </a:r>
        </a:p>
      </dgm:t>
    </dgm:pt>
    <dgm:pt modelId="{FC55EA3B-28BE-4518-B1FA-BAF494949A3C}" type="parTrans" cxnId="{F5BC3800-5F52-4CF4-AF31-08DB6A2C2A31}">
      <dgm:prSet/>
      <dgm:spPr/>
      <dgm:t>
        <a:bodyPr/>
        <a:lstStyle/>
        <a:p>
          <a:endParaRPr lang="en-US">
            <a:solidFill>
              <a:schemeClr val="bg1"/>
            </a:solidFill>
          </a:endParaRPr>
        </a:p>
      </dgm:t>
    </dgm:pt>
    <dgm:pt modelId="{9F6FEBBB-7ECF-4911-8431-BF0AF82DEB1C}" type="sibTrans" cxnId="{F5BC3800-5F52-4CF4-AF31-08DB6A2C2A31}">
      <dgm:prSet/>
      <dgm:spPr/>
      <dgm:t>
        <a:bodyPr/>
        <a:lstStyle/>
        <a:p>
          <a:endParaRPr lang="en-US" dirty="0">
            <a:solidFill>
              <a:schemeClr val="bg1"/>
            </a:solidFill>
          </a:endParaRPr>
        </a:p>
      </dgm:t>
    </dgm:pt>
    <dgm:pt modelId="{57FA8503-BBA1-49BE-B582-EFF6F7995290}">
      <dgm:prSet/>
      <dgm:spPr/>
      <dgm:t>
        <a:bodyPr/>
        <a:lstStyle/>
        <a:p>
          <a:r>
            <a:rPr lang="en-US" dirty="0">
              <a:solidFill>
                <a:schemeClr val="bg1"/>
              </a:solidFill>
            </a:rPr>
            <a:t>Reports of gabapentinoid abuse</a:t>
          </a:r>
        </a:p>
      </dgm:t>
    </dgm:pt>
    <dgm:pt modelId="{2A2A57F3-F671-4C59-B498-1002AC7461DE}" type="parTrans" cxnId="{E0AD91D1-11F0-454B-8973-CFF60559DBEB}">
      <dgm:prSet/>
      <dgm:spPr/>
      <dgm:t>
        <a:bodyPr/>
        <a:lstStyle/>
        <a:p>
          <a:endParaRPr lang="en-US">
            <a:solidFill>
              <a:schemeClr val="bg1"/>
            </a:solidFill>
          </a:endParaRPr>
        </a:p>
      </dgm:t>
    </dgm:pt>
    <dgm:pt modelId="{7767675B-0F23-4C3E-B347-4E0A8BD14766}" type="sibTrans" cxnId="{E0AD91D1-11F0-454B-8973-CFF60559DBEB}">
      <dgm:prSet/>
      <dgm:spPr/>
      <dgm:t>
        <a:bodyPr/>
        <a:lstStyle/>
        <a:p>
          <a:endParaRPr lang="en-US" dirty="0">
            <a:solidFill>
              <a:schemeClr val="bg1"/>
            </a:solidFill>
          </a:endParaRPr>
        </a:p>
      </dgm:t>
    </dgm:pt>
    <dgm:pt modelId="{B8423B1C-6F97-4D8B-9581-76E9EA57A146}">
      <dgm:prSet/>
      <dgm:spPr/>
      <dgm:t>
        <a:bodyPr/>
        <a:lstStyle/>
        <a:p>
          <a:r>
            <a:rPr lang="en-US" dirty="0">
              <a:solidFill>
                <a:schemeClr val="bg1"/>
              </a:solidFill>
            </a:rPr>
            <a:t>Changes in PDMP and scheduling at state level</a:t>
          </a:r>
        </a:p>
      </dgm:t>
    </dgm:pt>
    <dgm:pt modelId="{8CEA9AC8-BAFA-4079-ACE0-CB266BC34811}" type="parTrans" cxnId="{399EB196-1D02-4A8E-A6FB-40DD3EFED736}">
      <dgm:prSet/>
      <dgm:spPr/>
      <dgm:t>
        <a:bodyPr/>
        <a:lstStyle/>
        <a:p>
          <a:endParaRPr lang="en-US">
            <a:solidFill>
              <a:schemeClr val="bg1"/>
            </a:solidFill>
          </a:endParaRPr>
        </a:p>
      </dgm:t>
    </dgm:pt>
    <dgm:pt modelId="{97A28744-9500-4FE2-88C0-630B58B01BF9}" type="sibTrans" cxnId="{399EB196-1D02-4A8E-A6FB-40DD3EFED736}">
      <dgm:prSet/>
      <dgm:spPr/>
      <dgm:t>
        <a:bodyPr/>
        <a:lstStyle/>
        <a:p>
          <a:endParaRPr lang="en-US">
            <a:solidFill>
              <a:schemeClr val="bg1"/>
            </a:solidFill>
          </a:endParaRPr>
        </a:p>
      </dgm:t>
    </dgm:pt>
    <dgm:pt modelId="{5C2204BA-DE2F-470E-BF53-4145E712311B}">
      <dgm:prSet/>
      <dgm:spPr/>
      <dgm:t>
        <a:bodyPr/>
        <a:lstStyle/>
        <a:p>
          <a:endParaRPr lang="en-US"/>
        </a:p>
      </dgm:t>
    </dgm:pt>
    <dgm:pt modelId="{71B4D2F8-3ADF-44CE-9423-4CA38605E6E0}" type="parTrans" cxnId="{0D585492-1680-4BDE-B4BE-95CC5C105A64}">
      <dgm:prSet/>
      <dgm:spPr/>
      <dgm:t>
        <a:bodyPr/>
        <a:lstStyle/>
        <a:p>
          <a:endParaRPr lang="en-US">
            <a:solidFill>
              <a:schemeClr val="bg1"/>
            </a:solidFill>
          </a:endParaRPr>
        </a:p>
      </dgm:t>
    </dgm:pt>
    <dgm:pt modelId="{8DE0CA35-AD26-41EA-BE0D-005712E00992}" type="sibTrans" cxnId="{0D585492-1680-4BDE-B4BE-95CC5C105A64}">
      <dgm:prSet/>
      <dgm:spPr/>
      <dgm:t>
        <a:bodyPr/>
        <a:lstStyle/>
        <a:p>
          <a:endParaRPr lang="en-US">
            <a:solidFill>
              <a:schemeClr val="bg1"/>
            </a:solidFill>
          </a:endParaRPr>
        </a:p>
      </dgm:t>
    </dgm:pt>
    <dgm:pt modelId="{08DFAEE2-94CD-41F5-8B83-454BC09A2F5F}" type="pres">
      <dgm:prSet presAssocID="{4F4AEA01-FDD0-4E4D-B139-C754A8CF3DD4}" presName="outerComposite" presStyleCnt="0">
        <dgm:presLayoutVars>
          <dgm:chMax val="5"/>
          <dgm:dir/>
          <dgm:resizeHandles val="exact"/>
        </dgm:presLayoutVars>
      </dgm:prSet>
      <dgm:spPr/>
    </dgm:pt>
    <dgm:pt modelId="{B0A7D5FD-FA99-49AF-9B41-DA8A4D6A78D9}" type="pres">
      <dgm:prSet presAssocID="{4F4AEA01-FDD0-4E4D-B139-C754A8CF3DD4}" presName="dummyMaxCanvas" presStyleCnt="0">
        <dgm:presLayoutVars/>
      </dgm:prSet>
      <dgm:spPr/>
    </dgm:pt>
    <dgm:pt modelId="{571EC917-B544-4814-BE9B-F24F97A1D587}" type="pres">
      <dgm:prSet presAssocID="{4F4AEA01-FDD0-4E4D-B139-C754A8CF3DD4}" presName="FiveNodes_1" presStyleLbl="node1" presStyleIdx="0" presStyleCnt="5">
        <dgm:presLayoutVars>
          <dgm:bulletEnabled val="1"/>
        </dgm:presLayoutVars>
      </dgm:prSet>
      <dgm:spPr/>
    </dgm:pt>
    <dgm:pt modelId="{0BF9F393-7334-44DE-B53D-865CF30ECDD4}" type="pres">
      <dgm:prSet presAssocID="{4F4AEA01-FDD0-4E4D-B139-C754A8CF3DD4}" presName="FiveNodes_2" presStyleLbl="node1" presStyleIdx="1" presStyleCnt="5">
        <dgm:presLayoutVars>
          <dgm:bulletEnabled val="1"/>
        </dgm:presLayoutVars>
      </dgm:prSet>
      <dgm:spPr/>
    </dgm:pt>
    <dgm:pt modelId="{3247B7E2-3584-40A0-B6A9-B928A482A2F3}" type="pres">
      <dgm:prSet presAssocID="{4F4AEA01-FDD0-4E4D-B139-C754A8CF3DD4}" presName="FiveNodes_3" presStyleLbl="node1" presStyleIdx="2" presStyleCnt="5">
        <dgm:presLayoutVars>
          <dgm:bulletEnabled val="1"/>
        </dgm:presLayoutVars>
      </dgm:prSet>
      <dgm:spPr/>
    </dgm:pt>
    <dgm:pt modelId="{059825A0-43F2-4720-AAAE-D6B2B61792D5}" type="pres">
      <dgm:prSet presAssocID="{4F4AEA01-FDD0-4E4D-B139-C754A8CF3DD4}" presName="FiveNodes_4" presStyleLbl="node1" presStyleIdx="3" presStyleCnt="5">
        <dgm:presLayoutVars>
          <dgm:bulletEnabled val="1"/>
        </dgm:presLayoutVars>
      </dgm:prSet>
      <dgm:spPr/>
    </dgm:pt>
    <dgm:pt modelId="{5C5AA440-B167-4830-A580-8E07F44CEA19}" type="pres">
      <dgm:prSet presAssocID="{4F4AEA01-FDD0-4E4D-B139-C754A8CF3DD4}" presName="FiveNodes_5" presStyleLbl="node1" presStyleIdx="4" presStyleCnt="5">
        <dgm:presLayoutVars>
          <dgm:bulletEnabled val="1"/>
        </dgm:presLayoutVars>
      </dgm:prSet>
      <dgm:spPr/>
    </dgm:pt>
    <dgm:pt modelId="{72E1BDBB-384A-4BF4-B913-67F0889C1861}" type="pres">
      <dgm:prSet presAssocID="{4F4AEA01-FDD0-4E4D-B139-C754A8CF3DD4}" presName="FiveConn_1-2" presStyleLbl="fgAccFollowNode1" presStyleIdx="0" presStyleCnt="4">
        <dgm:presLayoutVars>
          <dgm:bulletEnabled val="1"/>
        </dgm:presLayoutVars>
      </dgm:prSet>
      <dgm:spPr/>
    </dgm:pt>
    <dgm:pt modelId="{DBD4F5AC-E861-420F-B157-1BA4A2A2813E}" type="pres">
      <dgm:prSet presAssocID="{4F4AEA01-FDD0-4E4D-B139-C754A8CF3DD4}" presName="FiveConn_2-3" presStyleLbl="fgAccFollowNode1" presStyleIdx="1" presStyleCnt="4">
        <dgm:presLayoutVars>
          <dgm:bulletEnabled val="1"/>
        </dgm:presLayoutVars>
      </dgm:prSet>
      <dgm:spPr/>
    </dgm:pt>
    <dgm:pt modelId="{ED89B11B-06E8-481F-9B3F-3FC4DDE27CE3}" type="pres">
      <dgm:prSet presAssocID="{4F4AEA01-FDD0-4E4D-B139-C754A8CF3DD4}" presName="FiveConn_3-4" presStyleLbl="fgAccFollowNode1" presStyleIdx="2" presStyleCnt="4">
        <dgm:presLayoutVars>
          <dgm:bulletEnabled val="1"/>
        </dgm:presLayoutVars>
      </dgm:prSet>
      <dgm:spPr/>
    </dgm:pt>
    <dgm:pt modelId="{1F50D308-E6E2-4BC3-A7A9-A6E791067D67}" type="pres">
      <dgm:prSet presAssocID="{4F4AEA01-FDD0-4E4D-B139-C754A8CF3DD4}" presName="FiveConn_4-5" presStyleLbl="fgAccFollowNode1" presStyleIdx="3" presStyleCnt="4">
        <dgm:presLayoutVars>
          <dgm:bulletEnabled val="1"/>
        </dgm:presLayoutVars>
      </dgm:prSet>
      <dgm:spPr/>
    </dgm:pt>
    <dgm:pt modelId="{A3A3C298-4B3C-47C1-9B3C-0E371EE540B1}" type="pres">
      <dgm:prSet presAssocID="{4F4AEA01-FDD0-4E4D-B139-C754A8CF3DD4}" presName="FiveNodes_1_text" presStyleLbl="node1" presStyleIdx="4" presStyleCnt="5">
        <dgm:presLayoutVars>
          <dgm:bulletEnabled val="1"/>
        </dgm:presLayoutVars>
      </dgm:prSet>
      <dgm:spPr/>
    </dgm:pt>
    <dgm:pt modelId="{516E127F-D690-49F7-85A1-A5E74F8E65D8}" type="pres">
      <dgm:prSet presAssocID="{4F4AEA01-FDD0-4E4D-B139-C754A8CF3DD4}" presName="FiveNodes_2_text" presStyleLbl="node1" presStyleIdx="4" presStyleCnt="5">
        <dgm:presLayoutVars>
          <dgm:bulletEnabled val="1"/>
        </dgm:presLayoutVars>
      </dgm:prSet>
      <dgm:spPr/>
    </dgm:pt>
    <dgm:pt modelId="{21C99293-5CEE-44F0-91A8-80F34DBDB20E}" type="pres">
      <dgm:prSet presAssocID="{4F4AEA01-FDD0-4E4D-B139-C754A8CF3DD4}" presName="FiveNodes_3_text" presStyleLbl="node1" presStyleIdx="4" presStyleCnt="5">
        <dgm:presLayoutVars>
          <dgm:bulletEnabled val="1"/>
        </dgm:presLayoutVars>
      </dgm:prSet>
      <dgm:spPr/>
    </dgm:pt>
    <dgm:pt modelId="{57CEE035-D3EE-4874-A7C7-F1F5F616586C}" type="pres">
      <dgm:prSet presAssocID="{4F4AEA01-FDD0-4E4D-B139-C754A8CF3DD4}" presName="FiveNodes_4_text" presStyleLbl="node1" presStyleIdx="4" presStyleCnt="5">
        <dgm:presLayoutVars>
          <dgm:bulletEnabled val="1"/>
        </dgm:presLayoutVars>
      </dgm:prSet>
      <dgm:spPr/>
    </dgm:pt>
    <dgm:pt modelId="{0942BE3A-7C44-4896-8DD1-2DEE4CC9E0F3}" type="pres">
      <dgm:prSet presAssocID="{4F4AEA01-FDD0-4E4D-B139-C754A8CF3DD4}" presName="FiveNodes_5_text" presStyleLbl="node1" presStyleIdx="4" presStyleCnt="5">
        <dgm:presLayoutVars>
          <dgm:bulletEnabled val="1"/>
        </dgm:presLayoutVars>
      </dgm:prSet>
      <dgm:spPr/>
    </dgm:pt>
  </dgm:ptLst>
  <dgm:cxnLst>
    <dgm:cxn modelId="{F5BC3800-5F52-4CF4-AF31-08DB6A2C2A31}" srcId="{4F4AEA01-FDD0-4E4D-B139-C754A8CF3DD4}" destId="{F34E2586-1B14-4DD9-BC28-37F6039AA891}" srcOrd="2" destOrd="0" parTransId="{FC55EA3B-28BE-4518-B1FA-BAF494949A3C}" sibTransId="{9F6FEBBB-7ECF-4911-8431-BF0AF82DEB1C}"/>
    <dgm:cxn modelId="{07C9830E-FC3D-42DD-BE9B-13D877C45E6D}" type="presOf" srcId="{CB87BDAA-E72D-4B39-9FF7-4E4688680517}" destId="{516E127F-D690-49F7-85A1-A5E74F8E65D8}" srcOrd="1" destOrd="0" presId="urn:microsoft.com/office/officeart/2005/8/layout/vProcess5"/>
    <dgm:cxn modelId="{EE7FA71D-86B4-4776-9761-DF88E537AFC3}" type="presOf" srcId="{CB87BDAA-E72D-4B39-9FF7-4E4688680517}" destId="{0BF9F393-7334-44DE-B53D-865CF30ECDD4}" srcOrd="0" destOrd="0" presId="urn:microsoft.com/office/officeart/2005/8/layout/vProcess5"/>
    <dgm:cxn modelId="{A4E2D72A-5DFD-4120-8629-52BB8C99C590}" type="presOf" srcId="{7767675B-0F23-4C3E-B347-4E0A8BD14766}" destId="{1F50D308-E6E2-4BC3-A7A9-A6E791067D67}" srcOrd="0" destOrd="0" presId="urn:microsoft.com/office/officeart/2005/8/layout/vProcess5"/>
    <dgm:cxn modelId="{E480C848-3ADD-437D-B38F-7A7903DE9C49}" type="presOf" srcId="{57FA8503-BBA1-49BE-B582-EFF6F7995290}" destId="{059825A0-43F2-4720-AAAE-D6B2B61792D5}" srcOrd="0" destOrd="0" presId="urn:microsoft.com/office/officeart/2005/8/layout/vProcess5"/>
    <dgm:cxn modelId="{51A85A49-224F-4858-BA66-F064DD0213E9}" type="presOf" srcId="{E08979C2-D550-4DC6-AA54-EF3684529E4B}" destId="{DBD4F5AC-E861-420F-B157-1BA4A2A2813E}" srcOrd="0" destOrd="0" presId="urn:microsoft.com/office/officeart/2005/8/layout/vProcess5"/>
    <dgm:cxn modelId="{F7792B52-8D22-47A6-BEE2-297EDE1CF686}" type="presOf" srcId="{DBBC8BCE-3C78-4D39-B76D-E5D3B4D84052}" destId="{72E1BDBB-384A-4BF4-B913-67F0889C1861}" srcOrd="0" destOrd="0" presId="urn:microsoft.com/office/officeart/2005/8/layout/vProcess5"/>
    <dgm:cxn modelId="{B296C172-777D-4C30-AE47-5B8861BE48D1}" type="presOf" srcId="{4F4AEA01-FDD0-4E4D-B139-C754A8CF3DD4}" destId="{08DFAEE2-94CD-41F5-8B83-454BC09A2F5F}" srcOrd="0" destOrd="0" presId="urn:microsoft.com/office/officeart/2005/8/layout/vProcess5"/>
    <dgm:cxn modelId="{EA63DE77-52EB-4186-8D2E-8F4894C329F2}" type="presOf" srcId="{B8423B1C-6F97-4D8B-9581-76E9EA57A146}" destId="{0942BE3A-7C44-4896-8DD1-2DEE4CC9E0F3}" srcOrd="1" destOrd="0" presId="urn:microsoft.com/office/officeart/2005/8/layout/vProcess5"/>
    <dgm:cxn modelId="{2802CB79-B4D3-437D-848A-A3A6C4DB0B42}" srcId="{4F4AEA01-FDD0-4E4D-B139-C754A8CF3DD4}" destId="{CB87BDAA-E72D-4B39-9FF7-4E4688680517}" srcOrd="1" destOrd="0" parTransId="{EFA7E0D5-5028-468D-97DD-105BAD3BBBB0}" sibTransId="{E08979C2-D550-4DC6-AA54-EF3684529E4B}"/>
    <dgm:cxn modelId="{F9A9547D-6B9D-4285-B438-171310500880}" type="presOf" srcId="{9F6FEBBB-7ECF-4911-8431-BF0AF82DEB1C}" destId="{ED89B11B-06E8-481F-9B3F-3FC4DDE27CE3}" srcOrd="0" destOrd="0" presId="urn:microsoft.com/office/officeart/2005/8/layout/vProcess5"/>
    <dgm:cxn modelId="{C518AE8B-E464-4522-A6E1-37E48B702EAA}" srcId="{4F4AEA01-FDD0-4E4D-B139-C754A8CF3DD4}" destId="{0D35EAF6-9A66-4E82-AA4C-4EC52F06FEA1}" srcOrd="0" destOrd="0" parTransId="{E607303D-9604-4B9E-929B-9F9341F07DFD}" sibTransId="{DBBC8BCE-3C78-4D39-B76D-E5D3B4D84052}"/>
    <dgm:cxn modelId="{0D585492-1680-4BDE-B4BE-95CC5C105A64}" srcId="{4F4AEA01-FDD0-4E4D-B139-C754A8CF3DD4}" destId="{5C2204BA-DE2F-470E-BF53-4145E712311B}" srcOrd="5" destOrd="0" parTransId="{71B4D2F8-3ADF-44CE-9423-4CA38605E6E0}" sibTransId="{8DE0CA35-AD26-41EA-BE0D-005712E00992}"/>
    <dgm:cxn modelId="{399EB196-1D02-4A8E-A6FB-40DD3EFED736}" srcId="{4F4AEA01-FDD0-4E4D-B139-C754A8CF3DD4}" destId="{B8423B1C-6F97-4D8B-9581-76E9EA57A146}" srcOrd="4" destOrd="0" parTransId="{8CEA9AC8-BAFA-4079-ACE0-CB266BC34811}" sibTransId="{97A28744-9500-4FE2-88C0-630B58B01BF9}"/>
    <dgm:cxn modelId="{93A6B89E-CD38-4F3D-9D7F-69BFC665A89E}" type="presOf" srcId="{B8423B1C-6F97-4D8B-9581-76E9EA57A146}" destId="{5C5AA440-B167-4830-A580-8E07F44CEA19}" srcOrd="0" destOrd="0" presId="urn:microsoft.com/office/officeart/2005/8/layout/vProcess5"/>
    <dgm:cxn modelId="{97D2A39F-8447-4A8A-86A7-D2CE08C0E0A8}" type="presOf" srcId="{0D35EAF6-9A66-4E82-AA4C-4EC52F06FEA1}" destId="{A3A3C298-4B3C-47C1-9B3C-0E371EE540B1}" srcOrd="1" destOrd="0" presId="urn:microsoft.com/office/officeart/2005/8/layout/vProcess5"/>
    <dgm:cxn modelId="{763248A3-D4B2-4C90-83DC-AD1BEA6CF469}" type="presOf" srcId="{0D35EAF6-9A66-4E82-AA4C-4EC52F06FEA1}" destId="{571EC917-B544-4814-BE9B-F24F97A1D587}" srcOrd="0" destOrd="0" presId="urn:microsoft.com/office/officeart/2005/8/layout/vProcess5"/>
    <dgm:cxn modelId="{F8A5C8A9-F481-41A5-9462-ADE3E3798DA8}" type="presOf" srcId="{F34E2586-1B14-4DD9-BC28-37F6039AA891}" destId="{21C99293-5CEE-44F0-91A8-80F34DBDB20E}" srcOrd="1" destOrd="0" presId="urn:microsoft.com/office/officeart/2005/8/layout/vProcess5"/>
    <dgm:cxn modelId="{E0AD91D1-11F0-454B-8973-CFF60559DBEB}" srcId="{4F4AEA01-FDD0-4E4D-B139-C754A8CF3DD4}" destId="{57FA8503-BBA1-49BE-B582-EFF6F7995290}" srcOrd="3" destOrd="0" parTransId="{2A2A57F3-F671-4C59-B498-1002AC7461DE}" sibTransId="{7767675B-0F23-4C3E-B347-4E0A8BD14766}"/>
    <dgm:cxn modelId="{5D0E75EE-D56E-45DE-BE33-47DD07F4C148}" type="presOf" srcId="{F34E2586-1B14-4DD9-BC28-37F6039AA891}" destId="{3247B7E2-3584-40A0-B6A9-B928A482A2F3}" srcOrd="0" destOrd="0" presId="urn:microsoft.com/office/officeart/2005/8/layout/vProcess5"/>
    <dgm:cxn modelId="{47D513F4-2F0F-419D-A75A-DB13B28436FC}" type="presOf" srcId="{57FA8503-BBA1-49BE-B582-EFF6F7995290}" destId="{57CEE035-D3EE-4874-A7C7-F1F5F616586C}" srcOrd="1" destOrd="0" presId="urn:microsoft.com/office/officeart/2005/8/layout/vProcess5"/>
    <dgm:cxn modelId="{AF2BA5DD-3512-4A94-B9EB-D8286E599302}" type="presParOf" srcId="{08DFAEE2-94CD-41F5-8B83-454BC09A2F5F}" destId="{B0A7D5FD-FA99-49AF-9B41-DA8A4D6A78D9}" srcOrd="0" destOrd="0" presId="urn:microsoft.com/office/officeart/2005/8/layout/vProcess5"/>
    <dgm:cxn modelId="{262A9019-FAEE-4E4F-810F-588536029AE7}" type="presParOf" srcId="{08DFAEE2-94CD-41F5-8B83-454BC09A2F5F}" destId="{571EC917-B544-4814-BE9B-F24F97A1D587}" srcOrd="1" destOrd="0" presId="urn:microsoft.com/office/officeart/2005/8/layout/vProcess5"/>
    <dgm:cxn modelId="{AD8DDC6A-0ABA-4677-9C25-F5D3F9554071}" type="presParOf" srcId="{08DFAEE2-94CD-41F5-8B83-454BC09A2F5F}" destId="{0BF9F393-7334-44DE-B53D-865CF30ECDD4}" srcOrd="2" destOrd="0" presId="urn:microsoft.com/office/officeart/2005/8/layout/vProcess5"/>
    <dgm:cxn modelId="{853C93CC-B21F-4B10-9F44-76A445834BE0}" type="presParOf" srcId="{08DFAEE2-94CD-41F5-8B83-454BC09A2F5F}" destId="{3247B7E2-3584-40A0-B6A9-B928A482A2F3}" srcOrd="3" destOrd="0" presId="urn:microsoft.com/office/officeart/2005/8/layout/vProcess5"/>
    <dgm:cxn modelId="{0E442E71-1DCA-42B8-9B6E-1CB79904A1E9}" type="presParOf" srcId="{08DFAEE2-94CD-41F5-8B83-454BC09A2F5F}" destId="{059825A0-43F2-4720-AAAE-D6B2B61792D5}" srcOrd="4" destOrd="0" presId="urn:microsoft.com/office/officeart/2005/8/layout/vProcess5"/>
    <dgm:cxn modelId="{74B9A692-9CAE-4005-B0D0-56CA98CFD5B9}" type="presParOf" srcId="{08DFAEE2-94CD-41F5-8B83-454BC09A2F5F}" destId="{5C5AA440-B167-4830-A580-8E07F44CEA19}" srcOrd="5" destOrd="0" presId="urn:microsoft.com/office/officeart/2005/8/layout/vProcess5"/>
    <dgm:cxn modelId="{83ED708C-0424-4656-A1BF-183F487E8EFD}" type="presParOf" srcId="{08DFAEE2-94CD-41F5-8B83-454BC09A2F5F}" destId="{72E1BDBB-384A-4BF4-B913-67F0889C1861}" srcOrd="6" destOrd="0" presId="urn:microsoft.com/office/officeart/2005/8/layout/vProcess5"/>
    <dgm:cxn modelId="{9790884C-B7A8-45E0-91EF-A7677494B412}" type="presParOf" srcId="{08DFAEE2-94CD-41F5-8B83-454BC09A2F5F}" destId="{DBD4F5AC-E861-420F-B157-1BA4A2A2813E}" srcOrd="7" destOrd="0" presId="urn:microsoft.com/office/officeart/2005/8/layout/vProcess5"/>
    <dgm:cxn modelId="{A4BD8D5E-7619-4450-B2BF-D89B468953EA}" type="presParOf" srcId="{08DFAEE2-94CD-41F5-8B83-454BC09A2F5F}" destId="{ED89B11B-06E8-481F-9B3F-3FC4DDE27CE3}" srcOrd="8" destOrd="0" presId="urn:microsoft.com/office/officeart/2005/8/layout/vProcess5"/>
    <dgm:cxn modelId="{BCC6CA9A-7B08-4682-B1A2-30125434C9C2}" type="presParOf" srcId="{08DFAEE2-94CD-41F5-8B83-454BC09A2F5F}" destId="{1F50D308-E6E2-4BC3-A7A9-A6E791067D67}" srcOrd="9" destOrd="0" presId="urn:microsoft.com/office/officeart/2005/8/layout/vProcess5"/>
    <dgm:cxn modelId="{268FE9B5-0523-42C3-BA7F-10C3E37EB890}" type="presParOf" srcId="{08DFAEE2-94CD-41F5-8B83-454BC09A2F5F}" destId="{A3A3C298-4B3C-47C1-9B3C-0E371EE540B1}" srcOrd="10" destOrd="0" presId="urn:microsoft.com/office/officeart/2005/8/layout/vProcess5"/>
    <dgm:cxn modelId="{5013AB5B-B578-4579-B08E-513DB33D7C62}" type="presParOf" srcId="{08DFAEE2-94CD-41F5-8B83-454BC09A2F5F}" destId="{516E127F-D690-49F7-85A1-A5E74F8E65D8}" srcOrd="11" destOrd="0" presId="urn:microsoft.com/office/officeart/2005/8/layout/vProcess5"/>
    <dgm:cxn modelId="{735A6C29-892E-4C17-B3A3-DBDE8A977989}" type="presParOf" srcId="{08DFAEE2-94CD-41F5-8B83-454BC09A2F5F}" destId="{21C99293-5CEE-44F0-91A8-80F34DBDB20E}" srcOrd="12" destOrd="0" presId="urn:microsoft.com/office/officeart/2005/8/layout/vProcess5"/>
    <dgm:cxn modelId="{2BC1C9D7-563D-4048-B9CB-8233171262E2}" type="presParOf" srcId="{08DFAEE2-94CD-41F5-8B83-454BC09A2F5F}" destId="{57CEE035-D3EE-4874-A7C7-F1F5F616586C}" srcOrd="13" destOrd="0" presId="urn:microsoft.com/office/officeart/2005/8/layout/vProcess5"/>
    <dgm:cxn modelId="{B79776E6-0117-45A4-90AD-730F24B93EBC}" type="presParOf" srcId="{08DFAEE2-94CD-41F5-8B83-454BC09A2F5F}" destId="{0942BE3A-7C44-4896-8DD1-2DEE4CC9E0F3}"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545EE0F-D8C6-4CD6-B2E4-09A86775945C}"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en-US"/>
        </a:p>
      </dgm:t>
    </dgm:pt>
    <dgm:pt modelId="{660FBFB2-191A-4427-8ABA-9DFBF79A1888}">
      <dgm:prSet/>
      <dgm:spPr/>
      <dgm:t>
        <a:bodyPr/>
        <a:lstStyle/>
        <a:p>
          <a:r>
            <a:rPr lang="en-US" dirty="0"/>
            <a:t>Wide-spread use</a:t>
          </a:r>
        </a:p>
      </dgm:t>
    </dgm:pt>
    <dgm:pt modelId="{C7A8C320-E72D-422F-BBFC-0D9D7E921184}" type="parTrans" cxnId="{21224A5B-C178-484F-85A0-566D24AC2982}">
      <dgm:prSet/>
      <dgm:spPr/>
      <dgm:t>
        <a:bodyPr/>
        <a:lstStyle/>
        <a:p>
          <a:endParaRPr lang="en-US"/>
        </a:p>
      </dgm:t>
    </dgm:pt>
    <dgm:pt modelId="{DEB36FC6-F664-432C-8061-63EC7473D1B4}" type="sibTrans" cxnId="{21224A5B-C178-484F-85A0-566D24AC2982}">
      <dgm:prSet/>
      <dgm:spPr/>
      <dgm:t>
        <a:bodyPr/>
        <a:lstStyle/>
        <a:p>
          <a:endParaRPr lang="en-US"/>
        </a:p>
      </dgm:t>
    </dgm:pt>
    <dgm:pt modelId="{4981952B-CDF0-4F1F-A46D-9FD40EE749E2}">
      <dgm:prSet/>
      <dgm:spPr/>
      <dgm:t>
        <a:bodyPr/>
        <a:lstStyle/>
        <a:p>
          <a:r>
            <a:rPr lang="en-US" dirty="0"/>
            <a:t>Multiple off-label uses</a:t>
          </a:r>
        </a:p>
      </dgm:t>
    </dgm:pt>
    <dgm:pt modelId="{A0403C85-C48D-4882-9E6B-DBE63CC7DBBA}" type="parTrans" cxnId="{C2B10F46-96C1-4EF5-806E-C593844A8632}">
      <dgm:prSet/>
      <dgm:spPr/>
      <dgm:t>
        <a:bodyPr/>
        <a:lstStyle/>
        <a:p>
          <a:endParaRPr lang="en-US"/>
        </a:p>
      </dgm:t>
    </dgm:pt>
    <dgm:pt modelId="{70D299A5-ED81-43CE-BD94-092C5552F889}" type="sibTrans" cxnId="{C2B10F46-96C1-4EF5-806E-C593844A8632}">
      <dgm:prSet/>
      <dgm:spPr/>
      <dgm:t>
        <a:bodyPr/>
        <a:lstStyle/>
        <a:p>
          <a:endParaRPr lang="en-US"/>
        </a:p>
      </dgm:t>
    </dgm:pt>
    <dgm:pt modelId="{26EFABDD-5BFA-4ACF-AD5A-281A7525A19D}">
      <dgm:prSet/>
      <dgm:spPr/>
      <dgm:t>
        <a:bodyPr/>
        <a:lstStyle/>
        <a:p>
          <a:r>
            <a:rPr lang="en-US" dirty="0"/>
            <a:t>Gabapentin is relatively cheap</a:t>
          </a:r>
        </a:p>
      </dgm:t>
    </dgm:pt>
    <dgm:pt modelId="{AFAB0356-B38C-4EB9-B52B-43E39E15F7F9}" type="parTrans" cxnId="{3306C76A-9D36-416F-8B42-EB87CD3EFAF8}">
      <dgm:prSet/>
      <dgm:spPr/>
      <dgm:t>
        <a:bodyPr/>
        <a:lstStyle/>
        <a:p>
          <a:endParaRPr lang="en-US"/>
        </a:p>
      </dgm:t>
    </dgm:pt>
    <dgm:pt modelId="{DAF76589-F469-4203-8C8E-ED8FDFE89AB3}" type="sibTrans" cxnId="{3306C76A-9D36-416F-8B42-EB87CD3EFAF8}">
      <dgm:prSet/>
      <dgm:spPr/>
      <dgm:t>
        <a:bodyPr/>
        <a:lstStyle/>
        <a:p>
          <a:endParaRPr lang="en-US"/>
        </a:p>
      </dgm:t>
    </dgm:pt>
    <dgm:pt modelId="{5C132D12-DC2B-4EED-91AD-52865AE9292D}">
      <dgm:prSet/>
      <dgm:spPr/>
      <dgm:t>
        <a:bodyPr/>
        <a:lstStyle/>
        <a:p>
          <a:r>
            <a:rPr lang="en-US" dirty="0"/>
            <a:t>Ease of obtaining a prescription</a:t>
          </a:r>
        </a:p>
      </dgm:t>
    </dgm:pt>
    <dgm:pt modelId="{013396EC-A2D8-4F7A-9786-F34E9E0FA99B}" type="parTrans" cxnId="{F0C78781-B4BE-4A66-824F-47974AE0CDE1}">
      <dgm:prSet/>
      <dgm:spPr/>
      <dgm:t>
        <a:bodyPr/>
        <a:lstStyle/>
        <a:p>
          <a:endParaRPr lang="en-US"/>
        </a:p>
      </dgm:t>
    </dgm:pt>
    <dgm:pt modelId="{EA967A9A-FF97-4E57-A335-2667FDBB5C83}" type="sibTrans" cxnId="{F0C78781-B4BE-4A66-824F-47974AE0CDE1}">
      <dgm:prSet/>
      <dgm:spPr/>
      <dgm:t>
        <a:bodyPr/>
        <a:lstStyle/>
        <a:p>
          <a:endParaRPr lang="en-US"/>
        </a:p>
      </dgm:t>
    </dgm:pt>
    <dgm:pt modelId="{9E09A75B-154A-4DFC-BAB1-1D08B7F167E5}">
      <dgm:prSet/>
      <dgm:spPr/>
      <dgm:t>
        <a:bodyPr/>
        <a:lstStyle/>
        <a:p>
          <a:r>
            <a:rPr lang="en-US" dirty="0"/>
            <a:t>Not controlled (gabapentin) or low potential for abuse (pregabalin)</a:t>
          </a:r>
        </a:p>
      </dgm:t>
    </dgm:pt>
    <dgm:pt modelId="{7B9BD86A-26F9-4568-BE50-4F5DBF164E10}" type="parTrans" cxnId="{8CEB7780-7D2E-459A-B91D-E663C99B290E}">
      <dgm:prSet/>
      <dgm:spPr/>
      <dgm:t>
        <a:bodyPr/>
        <a:lstStyle/>
        <a:p>
          <a:endParaRPr lang="en-US"/>
        </a:p>
      </dgm:t>
    </dgm:pt>
    <dgm:pt modelId="{F09C9867-71A7-4FDF-BC8B-BB29159D6AB4}" type="sibTrans" cxnId="{8CEB7780-7D2E-459A-B91D-E663C99B290E}">
      <dgm:prSet/>
      <dgm:spPr/>
      <dgm:t>
        <a:bodyPr/>
        <a:lstStyle/>
        <a:p>
          <a:endParaRPr lang="en-US"/>
        </a:p>
      </dgm:t>
    </dgm:pt>
    <dgm:pt modelId="{D4610954-8585-41C0-B02D-3D604F5F278A}" type="pres">
      <dgm:prSet presAssocID="{5545EE0F-D8C6-4CD6-B2E4-09A86775945C}" presName="Name0" presStyleCnt="0">
        <dgm:presLayoutVars>
          <dgm:chMax val="7"/>
          <dgm:dir/>
          <dgm:animLvl val="lvl"/>
          <dgm:resizeHandles val="exact"/>
        </dgm:presLayoutVars>
      </dgm:prSet>
      <dgm:spPr/>
    </dgm:pt>
    <dgm:pt modelId="{6E5BC53B-F946-4F61-A74C-EF598C626834}" type="pres">
      <dgm:prSet presAssocID="{660FBFB2-191A-4427-8ABA-9DFBF79A1888}" presName="circle1" presStyleLbl="node1" presStyleIdx="0" presStyleCnt="5"/>
      <dgm:spPr/>
    </dgm:pt>
    <dgm:pt modelId="{3B2DDCD4-A70C-41B3-B753-615ED5151F9E}" type="pres">
      <dgm:prSet presAssocID="{660FBFB2-191A-4427-8ABA-9DFBF79A1888}" presName="space" presStyleCnt="0"/>
      <dgm:spPr/>
    </dgm:pt>
    <dgm:pt modelId="{58CEF147-DC49-4098-888C-F3DC7E82F835}" type="pres">
      <dgm:prSet presAssocID="{660FBFB2-191A-4427-8ABA-9DFBF79A1888}" presName="rect1" presStyleLbl="alignAcc1" presStyleIdx="0" presStyleCnt="5"/>
      <dgm:spPr/>
    </dgm:pt>
    <dgm:pt modelId="{B6CC0413-B791-43A7-A5A5-8FB49EFD77A0}" type="pres">
      <dgm:prSet presAssocID="{4981952B-CDF0-4F1F-A46D-9FD40EE749E2}" presName="vertSpace2" presStyleLbl="node1" presStyleIdx="0" presStyleCnt="5"/>
      <dgm:spPr/>
    </dgm:pt>
    <dgm:pt modelId="{E0CB984D-C2BD-4489-9BF2-153DACDEBD82}" type="pres">
      <dgm:prSet presAssocID="{4981952B-CDF0-4F1F-A46D-9FD40EE749E2}" presName="circle2" presStyleLbl="node1" presStyleIdx="1" presStyleCnt="5"/>
      <dgm:spPr/>
    </dgm:pt>
    <dgm:pt modelId="{9ADC9B2F-CB66-4190-B828-F50D60265421}" type="pres">
      <dgm:prSet presAssocID="{4981952B-CDF0-4F1F-A46D-9FD40EE749E2}" presName="rect2" presStyleLbl="alignAcc1" presStyleIdx="1" presStyleCnt="5"/>
      <dgm:spPr/>
    </dgm:pt>
    <dgm:pt modelId="{C0F1AAF3-7F15-445C-861B-57C0EF37BB63}" type="pres">
      <dgm:prSet presAssocID="{26EFABDD-5BFA-4ACF-AD5A-281A7525A19D}" presName="vertSpace3" presStyleLbl="node1" presStyleIdx="1" presStyleCnt="5"/>
      <dgm:spPr/>
    </dgm:pt>
    <dgm:pt modelId="{3A44E30E-6789-491B-850A-46B01B9F44DD}" type="pres">
      <dgm:prSet presAssocID="{26EFABDD-5BFA-4ACF-AD5A-281A7525A19D}" presName="circle3" presStyleLbl="node1" presStyleIdx="2" presStyleCnt="5"/>
      <dgm:spPr/>
    </dgm:pt>
    <dgm:pt modelId="{71639603-F4FD-4436-A905-87D6F6626F37}" type="pres">
      <dgm:prSet presAssocID="{26EFABDD-5BFA-4ACF-AD5A-281A7525A19D}" presName="rect3" presStyleLbl="alignAcc1" presStyleIdx="2" presStyleCnt="5"/>
      <dgm:spPr/>
    </dgm:pt>
    <dgm:pt modelId="{B040BE90-BEBC-4038-A989-6F781ACCEC1A}" type="pres">
      <dgm:prSet presAssocID="{5C132D12-DC2B-4EED-91AD-52865AE9292D}" presName="vertSpace4" presStyleLbl="node1" presStyleIdx="2" presStyleCnt="5"/>
      <dgm:spPr/>
    </dgm:pt>
    <dgm:pt modelId="{20E8CA35-051A-425D-A6E2-70D6CB5DE9AA}" type="pres">
      <dgm:prSet presAssocID="{5C132D12-DC2B-4EED-91AD-52865AE9292D}" presName="circle4" presStyleLbl="node1" presStyleIdx="3" presStyleCnt="5"/>
      <dgm:spPr/>
    </dgm:pt>
    <dgm:pt modelId="{C9B63E70-3E08-47E4-BBF8-99FF7902181D}" type="pres">
      <dgm:prSet presAssocID="{5C132D12-DC2B-4EED-91AD-52865AE9292D}" presName="rect4" presStyleLbl="alignAcc1" presStyleIdx="3" presStyleCnt="5"/>
      <dgm:spPr/>
    </dgm:pt>
    <dgm:pt modelId="{0323CAF6-A608-42D6-8153-F163203B9AA2}" type="pres">
      <dgm:prSet presAssocID="{9E09A75B-154A-4DFC-BAB1-1D08B7F167E5}" presName="vertSpace5" presStyleLbl="node1" presStyleIdx="3" presStyleCnt="5"/>
      <dgm:spPr/>
    </dgm:pt>
    <dgm:pt modelId="{1AC63A25-B4C4-4D33-9B07-413D859E738B}" type="pres">
      <dgm:prSet presAssocID="{9E09A75B-154A-4DFC-BAB1-1D08B7F167E5}" presName="circle5" presStyleLbl="node1" presStyleIdx="4" presStyleCnt="5"/>
      <dgm:spPr/>
    </dgm:pt>
    <dgm:pt modelId="{18BBFD97-DC5A-4518-A870-8E2D8A50C206}" type="pres">
      <dgm:prSet presAssocID="{9E09A75B-154A-4DFC-BAB1-1D08B7F167E5}" presName="rect5" presStyleLbl="alignAcc1" presStyleIdx="4" presStyleCnt="5"/>
      <dgm:spPr/>
    </dgm:pt>
    <dgm:pt modelId="{6FCD0167-9D11-427B-989A-5FD2459C0EEB}" type="pres">
      <dgm:prSet presAssocID="{660FBFB2-191A-4427-8ABA-9DFBF79A1888}" presName="rect1ParTxNoCh" presStyleLbl="alignAcc1" presStyleIdx="4" presStyleCnt="5">
        <dgm:presLayoutVars>
          <dgm:chMax val="1"/>
          <dgm:bulletEnabled val="1"/>
        </dgm:presLayoutVars>
      </dgm:prSet>
      <dgm:spPr/>
    </dgm:pt>
    <dgm:pt modelId="{F67BA98D-52DA-45E2-B89E-FA1D6EE50E82}" type="pres">
      <dgm:prSet presAssocID="{4981952B-CDF0-4F1F-A46D-9FD40EE749E2}" presName="rect2ParTxNoCh" presStyleLbl="alignAcc1" presStyleIdx="4" presStyleCnt="5">
        <dgm:presLayoutVars>
          <dgm:chMax val="1"/>
          <dgm:bulletEnabled val="1"/>
        </dgm:presLayoutVars>
      </dgm:prSet>
      <dgm:spPr/>
    </dgm:pt>
    <dgm:pt modelId="{759B9FF1-F7CF-4C1F-9B5C-E520B4362708}" type="pres">
      <dgm:prSet presAssocID="{26EFABDD-5BFA-4ACF-AD5A-281A7525A19D}" presName="rect3ParTxNoCh" presStyleLbl="alignAcc1" presStyleIdx="4" presStyleCnt="5">
        <dgm:presLayoutVars>
          <dgm:chMax val="1"/>
          <dgm:bulletEnabled val="1"/>
        </dgm:presLayoutVars>
      </dgm:prSet>
      <dgm:spPr/>
    </dgm:pt>
    <dgm:pt modelId="{AC376B41-9FCB-40E2-806F-90C319D4F8EA}" type="pres">
      <dgm:prSet presAssocID="{5C132D12-DC2B-4EED-91AD-52865AE9292D}" presName="rect4ParTxNoCh" presStyleLbl="alignAcc1" presStyleIdx="4" presStyleCnt="5">
        <dgm:presLayoutVars>
          <dgm:chMax val="1"/>
          <dgm:bulletEnabled val="1"/>
        </dgm:presLayoutVars>
      </dgm:prSet>
      <dgm:spPr/>
    </dgm:pt>
    <dgm:pt modelId="{7240D089-DA61-453F-9397-831C249CCD04}" type="pres">
      <dgm:prSet presAssocID="{9E09A75B-154A-4DFC-BAB1-1D08B7F167E5}" presName="rect5ParTxNoCh" presStyleLbl="alignAcc1" presStyleIdx="4" presStyleCnt="5">
        <dgm:presLayoutVars>
          <dgm:chMax val="1"/>
          <dgm:bulletEnabled val="1"/>
        </dgm:presLayoutVars>
      </dgm:prSet>
      <dgm:spPr/>
    </dgm:pt>
  </dgm:ptLst>
  <dgm:cxnLst>
    <dgm:cxn modelId="{3579DD0C-1D0D-4F65-9428-9ED665CE1BD6}" type="presOf" srcId="{9E09A75B-154A-4DFC-BAB1-1D08B7F167E5}" destId="{7240D089-DA61-453F-9397-831C249CCD04}" srcOrd="1" destOrd="0" presId="urn:microsoft.com/office/officeart/2005/8/layout/target3"/>
    <dgm:cxn modelId="{1CFEA815-1CBA-4F99-A784-D20BCC0455AD}" type="presOf" srcId="{4981952B-CDF0-4F1F-A46D-9FD40EE749E2}" destId="{9ADC9B2F-CB66-4190-B828-F50D60265421}" srcOrd="0" destOrd="0" presId="urn:microsoft.com/office/officeart/2005/8/layout/target3"/>
    <dgm:cxn modelId="{DD82B71B-1E63-42DA-A349-E517DADEEEF5}" type="presOf" srcId="{660FBFB2-191A-4427-8ABA-9DFBF79A1888}" destId="{58CEF147-DC49-4098-888C-F3DC7E82F835}" srcOrd="0" destOrd="0" presId="urn:microsoft.com/office/officeart/2005/8/layout/target3"/>
    <dgm:cxn modelId="{3470EC26-0EF6-4E2E-8A6A-3553B343086E}" type="presOf" srcId="{26EFABDD-5BFA-4ACF-AD5A-281A7525A19D}" destId="{759B9FF1-F7CF-4C1F-9B5C-E520B4362708}" srcOrd="1" destOrd="0" presId="urn:microsoft.com/office/officeart/2005/8/layout/target3"/>
    <dgm:cxn modelId="{21224A5B-C178-484F-85A0-566D24AC2982}" srcId="{5545EE0F-D8C6-4CD6-B2E4-09A86775945C}" destId="{660FBFB2-191A-4427-8ABA-9DFBF79A1888}" srcOrd="0" destOrd="0" parTransId="{C7A8C320-E72D-422F-BBFC-0D9D7E921184}" sibTransId="{DEB36FC6-F664-432C-8061-63EC7473D1B4}"/>
    <dgm:cxn modelId="{D326DD41-19FA-4428-B35B-AC10C6494016}" type="presOf" srcId="{5545EE0F-D8C6-4CD6-B2E4-09A86775945C}" destId="{D4610954-8585-41C0-B02D-3D604F5F278A}" srcOrd="0" destOrd="0" presId="urn:microsoft.com/office/officeart/2005/8/layout/target3"/>
    <dgm:cxn modelId="{C2B10F46-96C1-4EF5-806E-C593844A8632}" srcId="{5545EE0F-D8C6-4CD6-B2E4-09A86775945C}" destId="{4981952B-CDF0-4F1F-A46D-9FD40EE749E2}" srcOrd="1" destOrd="0" parTransId="{A0403C85-C48D-4882-9E6B-DBE63CC7DBBA}" sibTransId="{70D299A5-ED81-43CE-BD94-092C5552F889}"/>
    <dgm:cxn modelId="{3306C76A-9D36-416F-8B42-EB87CD3EFAF8}" srcId="{5545EE0F-D8C6-4CD6-B2E4-09A86775945C}" destId="{26EFABDD-5BFA-4ACF-AD5A-281A7525A19D}" srcOrd="2" destOrd="0" parTransId="{AFAB0356-B38C-4EB9-B52B-43E39E15F7F9}" sibTransId="{DAF76589-F469-4203-8C8E-ED8FDFE89AB3}"/>
    <dgm:cxn modelId="{45B5104F-A2F5-452D-AFCA-26B72F479A76}" type="presOf" srcId="{5C132D12-DC2B-4EED-91AD-52865AE9292D}" destId="{C9B63E70-3E08-47E4-BBF8-99FF7902181D}" srcOrd="0" destOrd="0" presId="urn:microsoft.com/office/officeart/2005/8/layout/target3"/>
    <dgm:cxn modelId="{8CEB7780-7D2E-459A-B91D-E663C99B290E}" srcId="{5545EE0F-D8C6-4CD6-B2E4-09A86775945C}" destId="{9E09A75B-154A-4DFC-BAB1-1D08B7F167E5}" srcOrd="4" destOrd="0" parTransId="{7B9BD86A-26F9-4568-BE50-4F5DBF164E10}" sibTransId="{F09C9867-71A7-4FDF-BC8B-BB29159D6AB4}"/>
    <dgm:cxn modelId="{F0C78781-B4BE-4A66-824F-47974AE0CDE1}" srcId="{5545EE0F-D8C6-4CD6-B2E4-09A86775945C}" destId="{5C132D12-DC2B-4EED-91AD-52865AE9292D}" srcOrd="3" destOrd="0" parTransId="{013396EC-A2D8-4F7A-9786-F34E9E0FA99B}" sibTransId="{EA967A9A-FF97-4E57-A335-2667FDBB5C83}"/>
    <dgm:cxn modelId="{408262A8-9769-4563-A199-B3BAD6D8980A}" type="presOf" srcId="{5C132D12-DC2B-4EED-91AD-52865AE9292D}" destId="{AC376B41-9FCB-40E2-806F-90C319D4F8EA}" srcOrd="1" destOrd="0" presId="urn:microsoft.com/office/officeart/2005/8/layout/target3"/>
    <dgm:cxn modelId="{E71330BB-2410-4E2B-B7C3-E14EA788F16F}" type="presOf" srcId="{4981952B-CDF0-4F1F-A46D-9FD40EE749E2}" destId="{F67BA98D-52DA-45E2-B89E-FA1D6EE50E82}" srcOrd="1" destOrd="0" presId="urn:microsoft.com/office/officeart/2005/8/layout/target3"/>
    <dgm:cxn modelId="{AB42F1D1-1F76-4B54-B8D5-3174E6D4D74C}" type="presOf" srcId="{26EFABDD-5BFA-4ACF-AD5A-281A7525A19D}" destId="{71639603-F4FD-4436-A905-87D6F6626F37}" srcOrd="0" destOrd="0" presId="urn:microsoft.com/office/officeart/2005/8/layout/target3"/>
    <dgm:cxn modelId="{5D75ACDC-6A2F-4CF6-88EC-A17A9CD15CA9}" type="presOf" srcId="{9E09A75B-154A-4DFC-BAB1-1D08B7F167E5}" destId="{18BBFD97-DC5A-4518-A870-8E2D8A50C206}" srcOrd="0" destOrd="0" presId="urn:microsoft.com/office/officeart/2005/8/layout/target3"/>
    <dgm:cxn modelId="{AEAB3FE0-CABC-4AAF-9D38-A64ACB619DD5}" type="presOf" srcId="{660FBFB2-191A-4427-8ABA-9DFBF79A1888}" destId="{6FCD0167-9D11-427B-989A-5FD2459C0EEB}" srcOrd="1" destOrd="0" presId="urn:microsoft.com/office/officeart/2005/8/layout/target3"/>
    <dgm:cxn modelId="{D9AFB902-9D45-408B-B02A-37FFAC01B804}" type="presParOf" srcId="{D4610954-8585-41C0-B02D-3D604F5F278A}" destId="{6E5BC53B-F946-4F61-A74C-EF598C626834}" srcOrd="0" destOrd="0" presId="urn:microsoft.com/office/officeart/2005/8/layout/target3"/>
    <dgm:cxn modelId="{69A05894-21B1-4653-9B0A-519808FEF833}" type="presParOf" srcId="{D4610954-8585-41C0-B02D-3D604F5F278A}" destId="{3B2DDCD4-A70C-41B3-B753-615ED5151F9E}" srcOrd="1" destOrd="0" presId="urn:microsoft.com/office/officeart/2005/8/layout/target3"/>
    <dgm:cxn modelId="{7F510B8C-BD0A-4C88-AD7D-5DCB7D48F2F7}" type="presParOf" srcId="{D4610954-8585-41C0-B02D-3D604F5F278A}" destId="{58CEF147-DC49-4098-888C-F3DC7E82F835}" srcOrd="2" destOrd="0" presId="urn:microsoft.com/office/officeart/2005/8/layout/target3"/>
    <dgm:cxn modelId="{AD4F8B6E-3B77-4781-9260-D6D1E4060493}" type="presParOf" srcId="{D4610954-8585-41C0-B02D-3D604F5F278A}" destId="{B6CC0413-B791-43A7-A5A5-8FB49EFD77A0}" srcOrd="3" destOrd="0" presId="urn:microsoft.com/office/officeart/2005/8/layout/target3"/>
    <dgm:cxn modelId="{0955AA6B-A43E-45D3-A5C2-5204FAB53851}" type="presParOf" srcId="{D4610954-8585-41C0-B02D-3D604F5F278A}" destId="{E0CB984D-C2BD-4489-9BF2-153DACDEBD82}" srcOrd="4" destOrd="0" presId="urn:microsoft.com/office/officeart/2005/8/layout/target3"/>
    <dgm:cxn modelId="{9223F9BA-DA36-4D27-B983-6F03E9CEC18D}" type="presParOf" srcId="{D4610954-8585-41C0-B02D-3D604F5F278A}" destId="{9ADC9B2F-CB66-4190-B828-F50D60265421}" srcOrd="5" destOrd="0" presId="urn:microsoft.com/office/officeart/2005/8/layout/target3"/>
    <dgm:cxn modelId="{32767D2C-A06A-4BB7-82A9-410B072A6EC8}" type="presParOf" srcId="{D4610954-8585-41C0-B02D-3D604F5F278A}" destId="{C0F1AAF3-7F15-445C-861B-57C0EF37BB63}" srcOrd="6" destOrd="0" presId="urn:microsoft.com/office/officeart/2005/8/layout/target3"/>
    <dgm:cxn modelId="{7E0A669C-4778-4746-92C2-98416001A5CF}" type="presParOf" srcId="{D4610954-8585-41C0-B02D-3D604F5F278A}" destId="{3A44E30E-6789-491B-850A-46B01B9F44DD}" srcOrd="7" destOrd="0" presId="urn:microsoft.com/office/officeart/2005/8/layout/target3"/>
    <dgm:cxn modelId="{66B7C463-5C82-4548-A6AB-AD4C6555E3D9}" type="presParOf" srcId="{D4610954-8585-41C0-B02D-3D604F5F278A}" destId="{71639603-F4FD-4436-A905-87D6F6626F37}" srcOrd="8" destOrd="0" presId="urn:microsoft.com/office/officeart/2005/8/layout/target3"/>
    <dgm:cxn modelId="{AA597E9B-23DA-477E-953A-350C27AF5845}" type="presParOf" srcId="{D4610954-8585-41C0-B02D-3D604F5F278A}" destId="{B040BE90-BEBC-4038-A989-6F781ACCEC1A}" srcOrd="9" destOrd="0" presId="urn:microsoft.com/office/officeart/2005/8/layout/target3"/>
    <dgm:cxn modelId="{AF3B1E5E-AC38-4889-A852-EBFC2CF69D91}" type="presParOf" srcId="{D4610954-8585-41C0-B02D-3D604F5F278A}" destId="{20E8CA35-051A-425D-A6E2-70D6CB5DE9AA}" srcOrd="10" destOrd="0" presId="urn:microsoft.com/office/officeart/2005/8/layout/target3"/>
    <dgm:cxn modelId="{88C024D1-E4B6-4273-A2E4-B3B13C252274}" type="presParOf" srcId="{D4610954-8585-41C0-B02D-3D604F5F278A}" destId="{C9B63E70-3E08-47E4-BBF8-99FF7902181D}" srcOrd="11" destOrd="0" presId="urn:microsoft.com/office/officeart/2005/8/layout/target3"/>
    <dgm:cxn modelId="{7241771A-9007-4DF4-8D5A-A2596B54FDAD}" type="presParOf" srcId="{D4610954-8585-41C0-B02D-3D604F5F278A}" destId="{0323CAF6-A608-42D6-8153-F163203B9AA2}" srcOrd="12" destOrd="0" presId="urn:microsoft.com/office/officeart/2005/8/layout/target3"/>
    <dgm:cxn modelId="{A36C2B20-4B07-47B4-A6B6-9A1290C3F448}" type="presParOf" srcId="{D4610954-8585-41C0-B02D-3D604F5F278A}" destId="{1AC63A25-B4C4-4D33-9B07-413D859E738B}" srcOrd="13" destOrd="0" presId="urn:microsoft.com/office/officeart/2005/8/layout/target3"/>
    <dgm:cxn modelId="{69943FB0-C8BE-4850-AE1B-122306338D2C}" type="presParOf" srcId="{D4610954-8585-41C0-B02D-3D604F5F278A}" destId="{18BBFD97-DC5A-4518-A870-8E2D8A50C206}" srcOrd="14" destOrd="0" presId="urn:microsoft.com/office/officeart/2005/8/layout/target3"/>
    <dgm:cxn modelId="{FA5EDD8E-D283-4A2E-89C3-855EF5BE31A1}" type="presParOf" srcId="{D4610954-8585-41C0-B02D-3D604F5F278A}" destId="{6FCD0167-9D11-427B-989A-5FD2459C0EEB}" srcOrd="15" destOrd="0" presId="urn:microsoft.com/office/officeart/2005/8/layout/target3"/>
    <dgm:cxn modelId="{3589AE9A-DCB1-4741-8940-3B89F6A1F428}" type="presParOf" srcId="{D4610954-8585-41C0-B02D-3D604F5F278A}" destId="{F67BA98D-52DA-45E2-B89E-FA1D6EE50E82}" srcOrd="16" destOrd="0" presId="urn:microsoft.com/office/officeart/2005/8/layout/target3"/>
    <dgm:cxn modelId="{F6C52DAC-567D-482A-9A00-CFE935C7E2B0}" type="presParOf" srcId="{D4610954-8585-41C0-B02D-3D604F5F278A}" destId="{759B9FF1-F7CF-4C1F-9B5C-E520B4362708}" srcOrd="17" destOrd="0" presId="urn:microsoft.com/office/officeart/2005/8/layout/target3"/>
    <dgm:cxn modelId="{03155768-DD26-4938-8744-A40ABDA3CE58}" type="presParOf" srcId="{D4610954-8585-41C0-B02D-3D604F5F278A}" destId="{AC376B41-9FCB-40E2-806F-90C319D4F8EA}" srcOrd="18" destOrd="0" presId="urn:microsoft.com/office/officeart/2005/8/layout/target3"/>
    <dgm:cxn modelId="{C1EE925D-F212-47C5-B02B-04CB00E59CE9}" type="presParOf" srcId="{D4610954-8585-41C0-B02D-3D604F5F278A}" destId="{7240D089-DA61-453F-9397-831C249CCD04}" srcOrd="1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92C5B05-C30F-43E5-95FB-A72FB79AAED5}"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A2B1EDE3-1584-472E-9B73-0EC43E04787B}">
      <dgm:prSet/>
      <dgm:spPr/>
      <dgm:t>
        <a:bodyPr/>
        <a:lstStyle/>
        <a:p>
          <a:r>
            <a:rPr lang="en-US" dirty="0">
              <a:solidFill>
                <a:schemeClr val="bg1"/>
              </a:solidFill>
            </a:rPr>
            <a:t>Recreational</a:t>
          </a:r>
        </a:p>
      </dgm:t>
    </dgm:pt>
    <dgm:pt modelId="{5B37F582-527B-459C-BD43-3C307F1DE3F1}" type="parTrans" cxnId="{AA602900-7CDF-4247-83BA-A67BDEF210DE}">
      <dgm:prSet/>
      <dgm:spPr/>
      <dgm:t>
        <a:bodyPr/>
        <a:lstStyle/>
        <a:p>
          <a:endParaRPr lang="en-US">
            <a:solidFill>
              <a:schemeClr val="bg1"/>
            </a:solidFill>
          </a:endParaRPr>
        </a:p>
      </dgm:t>
    </dgm:pt>
    <dgm:pt modelId="{FC535CBD-A86D-490A-903F-9C83866CB4DA}" type="sibTrans" cxnId="{AA602900-7CDF-4247-83BA-A67BDEF210DE}">
      <dgm:prSet/>
      <dgm:spPr/>
      <dgm:t>
        <a:bodyPr/>
        <a:lstStyle/>
        <a:p>
          <a:endParaRPr lang="en-US">
            <a:solidFill>
              <a:schemeClr val="bg1"/>
            </a:solidFill>
          </a:endParaRPr>
        </a:p>
      </dgm:t>
    </dgm:pt>
    <dgm:pt modelId="{4974FBFE-ABB4-44C2-A577-37E2ABB964A9}">
      <dgm:prSet/>
      <dgm:spPr/>
      <dgm:t>
        <a:bodyPr/>
        <a:lstStyle/>
        <a:p>
          <a:r>
            <a:rPr lang="en-US" dirty="0">
              <a:solidFill>
                <a:schemeClr val="bg1"/>
              </a:solidFill>
            </a:rPr>
            <a:t>Mood/anxiety</a:t>
          </a:r>
        </a:p>
      </dgm:t>
    </dgm:pt>
    <dgm:pt modelId="{2B6A2431-7305-476C-9731-F51F7A569316}" type="parTrans" cxnId="{C60D410F-A808-4248-BFA0-DF6E1C58A8A3}">
      <dgm:prSet/>
      <dgm:spPr/>
      <dgm:t>
        <a:bodyPr/>
        <a:lstStyle/>
        <a:p>
          <a:endParaRPr lang="en-US">
            <a:solidFill>
              <a:schemeClr val="bg1"/>
            </a:solidFill>
          </a:endParaRPr>
        </a:p>
      </dgm:t>
    </dgm:pt>
    <dgm:pt modelId="{1D9EA24A-91BA-4B87-854C-ACE30610069A}" type="sibTrans" cxnId="{C60D410F-A808-4248-BFA0-DF6E1C58A8A3}">
      <dgm:prSet/>
      <dgm:spPr/>
      <dgm:t>
        <a:bodyPr/>
        <a:lstStyle/>
        <a:p>
          <a:endParaRPr lang="en-US">
            <a:solidFill>
              <a:schemeClr val="bg1"/>
            </a:solidFill>
          </a:endParaRPr>
        </a:p>
      </dgm:t>
    </dgm:pt>
    <dgm:pt modelId="{88BE551E-9593-4B62-A926-3A806E7C6620}">
      <dgm:prSet/>
      <dgm:spPr/>
      <dgm:t>
        <a:bodyPr/>
        <a:lstStyle/>
        <a:p>
          <a:r>
            <a:rPr lang="en-US" dirty="0">
              <a:solidFill>
                <a:schemeClr val="bg1"/>
              </a:solidFill>
            </a:rPr>
            <a:t>Potentiating effects of drug abuse treatment</a:t>
          </a:r>
        </a:p>
      </dgm:t>
    </dgm:pt>
    <dgm:pt modelId="{68B3F4E3-49A9-4162-9F54-59B50450D7A3}" type="parTrans" cxnId="{25981E3B-6F73-478D-9F10-61935901DF6D}">
      <dgm:prSet/>
      <dgm:spPr/>
      <dgm:t>
        <a:bodyPr/>
        <a:lstStyle/>
        <a:p>
          <a:endParaRPr lang="en-US">
            <a:solidFill>
              <a:schemeClr val="bg1"/>
            </a:solidFill>
          </a:endParaRPr>
        </a:p>
      </dgm:t>
    </dgm:pt>
    <dgm:pt modelId="{4D009A19-EB49-449C-886F-86D45E9D1520}" type="sibTrans" cxnId="{25981E3B-6F73-478D-9F10-61935901DF6D}">
      <dgm:prSet/>
      <dgm:spPr/>
      <dgm:t>
        <a:bodyPr/>
        <a:lstStyle/>
        <a:p>
          <a:endParaRPr lang="en-US">
            <a:solidFill>
              <a:schemeClr val="bg1"/>
            </a:solidFill>
          </a:endParaRPr>
        </a:p>
      </dgm:t>
    </dgm:pt>
    <dgm:pt modelId="{A98CB3D7-8AC8-4C0D-815B-FFE5A3693277}">
      <dgm:prSet/>
      <dgm:spPr/>
      <dgm:t>
        <a:bodyPr/>
        <a:lstStyle/>
        <a:p>
          <a:r>
            <a:rPr lang="en-US" dirty="0">
              <a:solidFill>
                <a:schemeClr val="bg1"/>
              </a:solidFill>
            </a:rPr>
            <a:t>Intentional self-harm</a:t>
          </a:r>
        </a:p>
      </dgm:t>
    </dgm:pt>
    <dgm:pt modelId="{7945C552-239B-43D1-A4AC-EB989161BAE8}" type="parTrans" cxnId="{68F8E238-2B48-44CA-A707-2FADD7B21636}">
      <dgm:prSet/>
      <dgm:spPr/>
      <dgm:t>
        <a:bodyPr/>
        <a:lstStyle/>
        <a:p>
          <a:endParaRPr lang="en-US">
            <a:solidFill>
              <a:schemeClr val="bg1"/>
            </a:solidFill>
          </a:endParaRPr>
        </a:p>
      </dgm:t>
    </dgm:pt>
    <dgm:pt modelId="{B02FB302-AEB4-4CE4-A859-DDAA4A504513}" type="sibTrans" cxnId="{68F8E238-2B48-44CA-A707-2FADD7B21636}">
      <dgm:prSet/>
      <dgm:spPr/>
      <dgm:t>
        <a:bodyPr/>
        <a:lstStyle/>
        <a:p>
          <a:endParaRPr lang="en-US">
            <a:solidFill>
              <a:schemeClr val="bg1"/>
            </a:solidFill>
          </a:endParaRPr>
        </a:p>
      </dgm:t>
    </dgm:pt>
    <dgm:pt modelId="{66A6750F-37BC-421A-BB2E-C92E2B9F7B9E}">
      <dgm:prSet/>
      <dgm:spPr/>
      <dgm:t>
        <a:bodyPr/>
        <a:lstStyle/>
        <a:p>
          <a:r>
            <a:rPr lang="en-US" dirty="0">
              <a:solidFill>
                <a:schemeClr val="bg1"/>
              </a:solidFill>
            </a:rPr>
            <a:t>Reduce pain</a:t>
          </a:r>
        </a:p>
      </dgm:t>
    </dgm:pt>
    <dgm:pt modelId="{2329CDF7-18E3-4C3E-AC00-B306B0A9B9C2}" type="parTrans" cxnId="{41A55828-987B-4140-9900-5B33562E2B2F}">
      <dgm:prSet/>
      <dgm:spPr/>
      <dgm:t>
        <a:bodyPr/>
        <a:lstStyle/>
        <a:p>
          <a:endParaRPr lang="en-US">
            <a:solidFill>
              <a:schemeClr val="bg1"/>
            </a:solidFill>
          </a:endParaRPr>
        </a:p>
      </dgm:t>
    </dgm:pt>
    <dgm:pt modelId="{E4FE43D0-9E6D-4FF2-9412-B7669E659C60}" type="sibTrans" cxnId="{41A55828-987B-4140-9900-5B33562E2B2F}">
      <dgm:prSet/>
      <dgm:spPr/>
      <dgm:t>
        <a:bodyPr/>
        <a:lstStyle/>
        <a:p>
          <a:endParaRPr lang="en-US">
            <a:solidFill>
              <a:schemeClr val="bg1"/>
            </a:solidFill>
          </a:endParaRPr>
        </a:p>
      </dgm:t>
    </dgm:pt>
    <dgm:pt modelId="{4FBABB98-623A-4D68-9A27-A3007C2E1F48}">
      <dgm:prSet/>
      <dgm:spPr/>
      <dgm:t>
        <a:bodyPr/>
        <a:lstStyle/>
        <a:p>
          <a:r>
            <a:rPr lang="en-US" dirty="0">
              <a:solidFill>
                <a:schemeClr val="bg1"/>
              </a:solidFill>
            </a:rPr>
            <a:t>Reduce cravings/withdrawal from other substances</a:t>
          </a:r>
        </a:p>
      </dgm:t>
    </dgm:pt>
    <dgm:pt modelId="{3ED34156-3C06-4AAF-90D8-370AC12FF941}" type="parTrans" cxnId="{2F71AB50-6D65-40CD-BD6E-B362C763631B}">
      <dgm:prSet/>
      <dgm:spPr/>
      <dgm:t>
        <a:bodyPr/>
        <a:lstStyle/>
        <a:p>
          <a:endParaRPr lang="en-US">
            <a:solidFill>
              <a:schemeClr val="bg1"/>
            </a:solidFill>
          </a:endParaRPr>
        </a:p>
      </dgm:t>
    </dgm:pt>
    <dgm:pt modelId="{19E58A2F-86C3-41B4-A0CA-D3F93D66C2D2}" type="sibTrans" cxnId="{2F71AB50-6D65-40CD-BD6E-B362C763631B}">
      <dgm:prSet/>
      <dgm:spPr/>
      <dgm:t>
        <a:bodyPr/>
        <a:lstStyle/>
        <a:p>
          <a:endParaRPr lang="en-US">
            <a:solidFill>
              <a:schemeClr val="bg1"/>
            </a:solidFill>
          </a:endParaRPr>
        </a:p>
      </dgm:t>
    </dgm:pt>
    <dgm:pt modelId="{D7067A8F-E665-48EF-8B11-171704C7CFF1}">
      <dgm:prSet/>
      <dgm:spPr/>
      <dgm:t>
        <a:bodyPr/>
        <a:lstStyle/>
        <a:p>
          <a:r>
            <a:rPr lang="en-US" dirty="0">
              <a:solidFill>
                <a:schemeClr val="bg1"/>
              </a:solidFill>
            </a:rPr>
            <a:t>Substitution for other drugs</a:t>
          </a:r>
        </a:p>
      </dgm:t>
    </dgm:pt>
    <dgm:pt modelId="{5430E2E8-F7B9-42DB-ABDC-E0AA52B5413C}" type="parTrans" cxnId="{450F8217-67A2-4DF9-B3E4-DB30A78658C3}">
      <dgm:prSet/>
      <dgm:spPr/>
      <dgm:t>
        <a:bodyPr/>
        <a:lstStyle/>
        <a:p>
          <a:endParaRPr lang="en-US">
            <a:solidFill>
              <a:schemeClr val="bg1"/>
            </a:solidFill>
          </a:endParaRPr>
        </a:p>
      </dgm:t>
    </dgm:pt>
    <dgm:pt modelId="{AD1CDFDC-5315-4115-8E5B-3559B051434A}" type="sibTrans" cxnId="{450F8217-67A2-4DF9-B3E4-DB30A78658C3}">
      <dgm:prSet/>
      <dgm:spPr/>
      <dgm:t>
        <a:bodyPr/>
        <a:lstStyle/>
        <a:p>
          <a:endParaRPr lang="en-US">
            <a:solidFill>
              <a:schemeClr val="bg1"/>
            </a:solidFill>
          </a:endParaRPr>
        </a:p>
      </dgm:t>
    </dgm:pt>
    <dgm:pt modelId="{7E282690-8F84-4766-ABD7-F05172904D17}">
      <dgm:prSet/>
      <dgm:spPr/>
      <dgm:t>
        <a:bodyPr/>
        <a:lstStyle/>
        <a:p>
          <a:r>
            <a:rPr lang="en-US" dirty="0">
              <a:solidFill>
                <a:schemeClr val="bg1"/>
              </a:solidFill>
            </a:rPr>
            <a:t>Addiction to gabapentin</a:t>
          </a:r>
        </a:p>
      </dgm:t>
    </dgm:pt>
    <dgm:pt modelId="{EE6E7A89-1EA5-4F99-A658-670F39D0CB8B}" type="parTrans" cxnId="{7BA70E50-8D34-488D-B9E2-7CF804ED3B07}">
      <dgm:prSet/>
      <dgm:spPr/>
      <dgm:t>
        <a:bodyPr/>
        <a:lstStyle/>
        <a:p>
          <a:endParaRPr lang="en-US">
            <a:solidFill>
              <a:schemeClr val="bg1"/>
            </a:solidFill>
          </a:endParaRPr>
        </a:p>
      </dgm:t>
    </dgm:pt>
    <dgm:pt modelId="{64B307A2-4A13-425F-B611-DCD3D8ACEFF7}" type="sibTrans" cxnId="{7BA70E50-8D34-488D-B9E2-7CF804ED3B07}">
      <dgm:prSet/>
      <dgm:spPr/>
      <dgm:t>
        <a:bodyPr/>
        <a:lstStyle/>
        <a:p>
          <a:endParaRPr lang="en-US">
            <a:solidFill>
              <a:schemeClr val="bg1"/>
            </a:solidFill>
          </a:endParaRPr>
        </a:p>
      </dgm:t>
    </dgm:pt>
    <dgm:pt modelId="{6F0FE8AA-61F3-41DA-A2B1-0BBFFEB8AEFF}" type="pres">
      <dgm:prSet presAssocID="{392C5B05-C30F-43E5-95FB-A72FB79AAED5}" presName="diagram" presStyleCnt="0">
        <dgm:presLayoutVars>
          <dgm:dir/>
          <dgm:resizeHandles val="exact"/>
        </dgm:presLayoutVars>
      </dgm:prSet>
      <dgm:spPr/>
    </dgm:pt>
    <dgm:pt modelId="{2A5E5FE5-1274-4C30-8430-69B5F03D8843}" type="pres">
      <dgm:prSet presAssocID="{A2B1EDE3-1584-472E-9B73-0EC43E04787B}" presName="node" presStyleLbl="node1" presStyleIdx="0" presStyleCnt="8">
        <dgm:presLayoutVars>
          <dgm:bulletEnabled val="1"/>
        </dgm:presLayoutVars>
      </dgm:prSet>
      <dgm:spPr/>
    </dgm:pt>
    <dgm:pt modelId="{0AFDE3D5-4D87-4612-B40B-3F3A58E66958}" type="pres">
      <dgm:prSet presAssocID="{FC535CBD-A86D-490A-903F-9C83866CB4DA}" presName="sibTrans" presStyleCnt="0"/>
      <dgm:spPr/>
    </dgm:pt>
    <dgm:pt modelId="{828F8CB4-B94E-45F4-8D54-32044D46A6AA}" type="pres">
      <dgm:prSet presAssocID="{4974FBFE-ABB4-44C2-A577-37E2ABB964A9}" presName="node" presStyleLbl="node1" presStyleIdx="1" presStyleCnt="8">
        <dgm:presLayoutVars>
          <dgm:bulletEnabled val="1"/>
        </dgm:presLayoutVars>
      </dgm:prSet>
      <dgm:spPr/>
    </dgm:pt>
    <dgm:pt modelId="{00A08A9E-2004-4D88-90AB-2E56009E6F56}" type="pres">
      <dgm:prSet presAssocID="{1D9EA24A-91BA-4B87-854C-ACE30610069A}" presName="sibTrans" presStyleCnt="0"/>
      <dgm:spPr/>
    </dgm:pt>
    <dgm:pt modelId="{A09A5946-E9EE-40F8-ABCD-E863D604E827}" type="pres">
      <dgm:prSet presAssocID="{88BE551E-9593-4B62-A926-3A806E7C6620}" presName="node" presStyleLbl="node1" presStyleIdx="2" presStyleCnt="8">
        <dgm:presLayoutVars>
          <dgm:bulletEnabled val="1"/>
        </dgm:presLayoutVars>
      </dgm:prSet>
      <dgm:spPr/>
    </dgm:pt>
    <dgm:pt modelId="{455B1FF3-5A79-4CC9-ABD8-A27713BEE225}" type="pres">
      <dgm:prSet presAssocID="{4D009A19-EB49-449C-886F-86D45E9D1520}" presName="sibTrans" presStyleCnt="0"/>
      <dgm:spPr/>
    </dgm:pt>
    <dgm:pt modelId="{70CB8435-57B5-4145-923E-DF266176916C}" type="pres">
      <dgm:prSet presAssocID="{A98CB3D7-8AC8-4C0D-815B-FFE5A3693277}" presName="node" presStyleLbl="node1" presStyleIdx="3" presStyleCnt="8">
        <dgm:presLayoutVars>
          <dgm:bulletEnabled val="1"/>
        </dgm:presLayoutVars>
      </dgm:prSet>
      <dgm:spPr/>
    </dgm:pt>
    <dgm:pt modelId="{C8F2D68C-AEE7-45E5-9879-D4A949B44687}" type="pres">
      <dgm:prSet presAssocID="{B02FB302-AEB4-4CE4-A859-DDAA4A504513}" presName="sibTrans" presStyleCnt="0"/>
      <dgm:spPr/>
    </dgm:pt>
    <dgm:pt modelId="{62BA9CE3-A12F-4E9C-A604-FC79D52307C7}" type="pres">
      <dgm:prSet presAssocID="{66A6750F-37BC-421A-BB2E-C92E2B9F7B9E}" presName="node" presStyleLbl="node1" presStyleIdx="4" presStyleCnt="8">
        <dgm:presLayoutVars>
          <dgm:bulletEnabled val="1"/>
        </dgm:presLayoutVars>
      </dgm:prSet>
      <dgm:spPr/>
    </dgm:pt>
    <dgm:pt modelId="{A63C9B42-89D1-462F-8BAA-614E38B641D5}" type="pres">
      <dgm:prSet presAssocID="{E4FE43D0-9E6D-4FF2-9412-B7669E659C60}" presName="sibTrans" presStyleCnt="0"/>
      <dgm:spPr/>
    </dgm:pt>
    <dgm:pt modelId="{2F3CE524-D88D-4850-9F0A-36F134CC4792}" type="pres">
      <dgm:prSet presAssocID="{4FBABB98-623A-4D68-9A27-A3007C2E1F48}" presName="node" presStyleLbl="node1" presStyleIdx="5" presStyleCnt="8">
        <dgm:presLayoutVars>
          <dgm:bulletEnabled val="1"/>
        </dgm:presLayoutVars>
      </dgm:prSet>
      <dgm:spPr/>
    </dgm:pt>
    <dgm:pt modelId="{615CBAFE-68D8-4008-8B48-AF66A6DBC141}" type="pres">
      <dgm:prSet presAssocID="{19E58A2F-86C3-41B4-A0CA-D3F93D66C2D2}" presName="sibTrans" presStyleCnt="0"/>
      <dgm:spPr/>
    </dgm:pt>
    <dgm:pt modelId="{7CF35173-F7A6-455E-889F-5DFA0797EACB}" type="pres">
      <dgm:prSet presAssocID="{D7067A8F-E665-48EF-8B11-171704C7CFF1}" presName="node" presStyleLbl="node1" presStyleIdx="6" presStyleCnt="8" custLinFactNeighborY="5746">
        <dgm:presLayoutVars>
          <dgm:bulletEnabled val="1"/>
        </dgm:presLayoutVars>
      </dgm:prSet>
      <dgm:spPr/>
    </dgm:pt>
    <dgm:pt modelId="{B837947A-31A6-40DF-B6BA-E0087DC0392F}" type="pres">
      <dgm:prSet presAssocID="{AD1CDFDC-5315-4115-8E5B-3559B051434A}" presName="sibTrans" presStyleCnt="0"/>
      <dgm:spPr/>
    </dgm:pt>
    <dgm:pt modelId="{59E229C8-969C-4317-8BFA-CB9D5C4DA203}" type="pres">
      <dgm:prSet presAssocID="{7E282690-8F84-4766-ABD7-F05172904D17}" presName="node" presStyleLbl="node1" presStyleIdx="7" presStyleCnt="8">
        <dgm:presLayoutVars>
          <dgm:bulletEnabled val="1"/>
        </dgm:presLayoutVars>
      </dgm:prSet>
      <dgm:spPr/>
    </dgm:pt>
  </dgm:ptLst>
  <dgm:cxnLst>
    <dgm:cxn modelId="{AA602900-7CDF-4247-83BA-A67BDEF210DE}" srcId="{392C5B05-C30F-43E5-95FB-A72FB79AAED5}" destId="{A2B1EDE3-1584-472E-9B73-0EC43E04787B}" srcOrd="0" destOrd="0" parTransId="{5B37F582-527B-459C-BD43-3C307F1DE3F1}" sibTransId="{FC535CBD-A86D-490A-903F-9C83866CB4DA}"/>
    <dgm:cxn modelId="{70C0AC08-5331-4163-98A6-3CE834BBCBAD}" type="presOf" srcId="{7E282690-8F84-4766-ABD7-F05172904D17}" destId="{59E229C8-969C-4317-8BFA-CB9D5C4DA203}" srcOrd="0" destOrd="0" presId="urn:microsoft.com/office/officeart/2005/8/layout/default"/>
    <dgm:cxn modelId="{4FF97D0A-62A1-4FDB-BCE1-0BC61716CE8E}" type="presOf" srcId="{4FBABB98-623A-4D68-9A27-A3007C2E1F48}" destId="{2F3CE524-D88D-4850-9F0A-36F134CC4792}" srcOrd="0" destOrd="0" presId="urn:microsoft.com/office/officeart/2005/8/layout/default"/>
    <dgm:cxn modelId="{C60D410F-A808-4248-BFA0-DF6E1C58A8A3}" srcId="{392C5B05-C30F-43E5-95FB-A72FB79AAED5}" destId="{4974FBFE-ABB4-44C2-A577-37E2ABB964A9}" srcOrd="1" destOrd="0" parTransId="{2B6A2431-7305-476C-9731-F51F7A569316}" sibTransId="{1D9EA24A-91BA-4B87-854C-ACE30610069A}"/>
    <dgm:cxn modelId="{450F8217-67A2-4DF9-B3E4-DB30A78658C3}" srcId="{392C5B05-C30F-43E5-95FB-A72FB79AAED5}" destId="{D7067A8F-E665-48EF-8B11-171704C7CFF1}" srcOrd="6" destOrd="0" parTransId="{5430E2E8-F7B9-42DB-ABDC-E0AA52B5413C}" sibTransId="{AD1CDFDC-5315-4115-8E5B-3559B051434A}"/>
    <dgm:cxn modelId="{41A55828-987B-4140-9900-5B33562E2B2F}" srcId="{392C5B05-C30F-43E5-95FB-A72FB79AAED5}" destId="{66A6750F-37BC-421A-BB2E-C92E2B9F7B9E}" srcOrd="4" destOrd="0" parTransId="{2329CDF7-18E3-4C3E-AC00-B306B0A9B9C2}" sibTransId="{E4FE43D0-9E6D-4FF2-9412-B7669E659C60}"/>
    <dgm:cxn modelId="{68F8E238-2B48-44CA-A707-2FADD7B21636}" srcId="{392C5B05-C30F-43E5-95FB-A72FB79AAED5}" destId="{A98CB3D7-8AC8-4C0D-815B-FFE5A3693277}" srcOrd="3" destOrd="0" parTransId="{7945C552-239B-43D1-A4AC-EB989161BAE8}" sibTransId="{B02FB302-AEB4-4CE4-A859-DDAA4A504513}"/>
    <dgm:cxn modelId="{25981E3B-6F73-478D-9F10-61935901DF6D}" srcId="{392C5B05-C30F-43E5-95FB-A72FB79AAED5}" destId="{88BE551E-9593-4B62-A926-3A806E7C6620}" srcOrd="2" destOrd="0" parTransId="{68B3F4E3-49A9-4162-9F54-59B50450D7A3}" sibTransId="{4D009A19-EB49-449C-886F-86D45E9D1520}"/>
    <dgm:cxn modelId="{DC363164-B6F5-4723-8881-D41798193B83}" type="presOf" srcId="{4974FBFE-ABB4-44C2-A577-37E2ABB964A9}" destId="{828F8CB4-B94E-45F4-8D54-32044D46A6AA}" srcOrd="0" destOrd="0" presId="urn:microsoft.com/office/officeart/2005/8/layout/default"/>
    <dgm:cxn modelId="{1B36D969-2C94-4367-9FC7-0D1FCC65C0C5}" type="presOf" srcId="{A98CB3D7-8AC8-4C0D-815B-FFE5A3693277}" destId="{70CB8435-57B5-4145-923E-DF266176916C}" srcOrd="0" destOrd="0" presId="urn:microsoft.com/office/officeart/2005/8/layout/default"/>
    <dgm:cxn modelId="{0C9E554D-B5E2-4031-A64B-2D2DE2A5A3E3}" type="presOf" srcId="{D7067A8F-E665-48EF-8B11-171704C7CFF1}" destId="{7CF35173-F7A6-455E-889F-5DFA0797EACB}" srcOrd="0" destOrd="0" presId="urn:microsoft.com/office/officeart/2005/8/layout/default"/>
    <dgm:cxn modelId="{7BA70E50-8D34-488D-B9E2-7CF804ED3B07}" srcId="{392C5B05-C30F-43E5-95FB-A72FB79AAED5}" destId="{7E282690-8F84-4766-ABD7-F05172904D17}" srcOrd="7" destOrd="0" parTransId="{EE6E7A89-1EA5-4F99-A658-670F39D0CB8B}" sibTransId="{64B307A2-4A13-425F-B611-DCD3D8ACEFF7}"/>
    <dgm:cxn modelId="{2F71AB50-6D65-40CD-BD6E-B362C763631B}" srcId="{392C5B05-C30F-43E5-95FB-A72FB79AAED5}" destId="{4FBABB98-623A-4D68-9A27-A3007C2E1F48}" srcOrd="5" destOrd="0" parTransId="{3ED34156-3C06-4AAF-90D8-370AC12FF941}" sibTransId="{19E58A2F-86C3-41B4-A0CA-D3F93D66C2D2}"/>
    <dgm:cxn modelId="{35A78276-B75E-459E-81DC-B402FCAE103F}" type="presOf" srcId="{392C5B05-C30F-43E5-95FB-A72FB79AAED5}" destId="{6F0FE8AA-61F3-41DA-A2B1-0BBFFEB8AEFF}" srcOrd="0" destOrd="0" presId="urn:microsoft.com/office/officeart/2005/8/layout/default"/>
    <dgm:cxn modelId="{12B34B89-4850-42A4-B67A-404AEF0BC127}" type="presOf" srcId="{66A6750F-37BC-421A-BB2E-C92E2B9F7B9E}" destId="{62BA9CE3-A12F-4E9C-A604-FC79D52307C7}" srcOrd="0" destOrd="0" presId="urn:microsoft.com/office/officeart/2005/8/layout/default"/>
    <dgm:cxn modelId="{EEE195F1-D097-4AB7-815B-E23A58833D22}" type="presOf" srcId="{A2B1EDE3-1584-472E-9B73-0EC43E04787B}" destId="{2A5E5FE5-1274-4C30-8430-69B5F03D8843}" srcOrd="0" destOrd="0" presId="urn:microsoft.com/office/officeart/2005/8/layout/default"/>
    <dgm:cxn modelId="{AFB894F9-1107-4DCD-8E36-39B50DA716D0}" type="presOf" srcId="{88BE551E-9593-4B62-A926-3A806E7C6620}" destId="{A09A5946-E9EE-40F8-ABCD-E863D604E827}" srcOrd="0" destOrd="0" presId="urn:microsoft.com/office/officeart/2005/8/layout/default"/>
    <dgm:cxn modelId="{568ABC42-2C3F-48E2-A665-C1D38CFD1D47}" type="presParOf" srcId="{6F0FE8AA-61F3-41DA-A2B1-0BBFFEB8AEFF}" destId="{2A5E5FE5-1274-4C30-8430-69B5F03D8843}" srcOrd="0" destOrd="0" presId="urn:microsoft.com/office/officeart/2005/8/layout/default"/>
    <dgm:cxn modelId="{A7A1ADB4-DF28-499A-A1BB-A858A8D711B3}" type="presParOf" srcId="{6F0FE8AA-61F3-41DA-A2B1-0BBFFEB8AEFF}" destId="{0AFDE3D5-4D87-4612-B40B-3F3A58E66958}" srcOrd="1" destOrd="0" presId="urn:microsoft.com/office/officeart/2005/8/layout/default"/>
    <dgm:cxn modelId="{9036122E-1B44-4FCA-9634-FD4650ECD2BB}" type="presParOf" srcId="{6F0FE8AA-61F3-41DA-A2B1-0BBFFEB8AEFF}" destId="{828F8CB4-B94E-45F4-8D54-32044D46A6AA}" srcOrd="2" destOrd="0" presId="urn:microsoft.com/office/officeart/2005/8/layout/default"/>
    <dgm:cxn modelId="{A7D40FCA-3CE3-42AA-8E95-7C8B981F6F43}" type="presParOf" srcId="{6F0FE8AA-61F3-41DA-A2B1-0BBFFEB8AEFF}" destId="{00A08A9E-2004-4D88-90AB-2E56009E6F56}" srcOrd="3" destOrd="0" presId="urn:microsoft.com/office/officeart/2005/8/layout/default"/>
    <dgm:cxn modelId="{4D78EC8F-ED0F-45AF-B224-A61A4D6681A7}" type="presParOf" srcId="{6F0FE8AA-61F3-41DA-A2B1-0BBFFEB8AEFF}" destId="{A09A5946-E9EE-40F8-ABCD-E863D604E827}" srcOrd="4" destOrd="0" presId="urn:microsoft.com/office/officeart/2005/8/layout/default"/>
    <dgm:cxn modelId="{3E24B3E8-E3D6-44D9-B2BC-9B84C858BA98}" type="presParOf" srcId="{6F0FE8AA-61F3-41DA-A2B1-0BBFFEB8AEFF}" destId="{455B1FF3-5A79-4CC9-ABD8-A27713BEE225}" srcOrd="5" destOrd="0" presId="urn:microsoft.com/office/officeart/2005/8/layout/default"/>
    <dgm:cxn modelId="{165693E7-E058-4C52-AABF-37E79B14E193}" type="presParOf" srcId="{6F0FE8AA-61F3-41DA-A2B1-0BBFFEB8AEFF}" destId="{70CB8435-57B5-4145-923E-DF266176916C}" srcOrd="6" destOrd="0" presId="urn:microsoft.com/office/officeart/2005/8/layout/default"/>
    <dgm:cxn modelId="{E16A5B97-3D83-42D1-BF28-410B733F765A}" type="presParOf" srcId="{6F0FE8AA-61F3-41DA-A2B1-0BBFFEB8AEFF}" destId="{C8F2D68C-AEE7-45E5-9879-D4A949B44687}" srcOrd="7" destOrd="0" presId="urn:microsoft.com/office/officeart/2005/8/layout/default"/>
    <dgm:cxn modelId="{0B5CF3D9-5AEA-4CBA-A3D5-B8438D441137}" type="presParOf" srcId="{6F0FE8AA-61F3-41DA-A2B1-0BBFFEB8AEFF}" destId="{62BA9CE3-A12F-4E9C-A604-FC79D52307C7}" srcOrd="8" destOrd="0" presId="urn:microsoft.com/office/officeart/2005/8/layout/default"/>
    <dgm:cxn modelId="{282C3B8F-B33A-424A-832E-900A376DA81F}" type="presParOf" srcId="{6F0FE8AA-61F3-41DA-A2B1-0BBFFEB8AEFF}" destId="{A63C9B42-89D1-462F-8BAA-614E38B641D5}" srcOrd="9" destOrd="0" presId="urn:microsoft.com/office/officeart/2005/8/layout/default"/>
    <dgm:cxn modelId="{4E1C6936-82BB-40EB-9CB3-EC5598A8A25E}" type="presParOf" srcId="{6F0FE8AA-61F3-41DA-A2B1-0BBFFEB8AEFF}" destId="{2F3CE524-D88D-4850-9F0A-36F134CC4792}" srcOrd="10" destOrd="0" presId="urn:microsoft.com/office/officeart/2005/8/layout/default"/>
    <dgm:cxn modelId="{716572F3-50E6-49AF-8827-80BC1456DBEA}" type="presParOf" srcId="{6F0FE8AA-61F3-41DA-A2B1-0BBFFEB8AEFF}" destId="{615CBAFE-68D8-4008-8B48-AF66A6DBC141}" srcOrd="11" destOrd="0" presId="urn:microsoft.com/office/officeart/2005/8/layout/default"/>
    <dgm:cxn modelId="{6ED0BC85-15F1-4132-8132-935E82187A7A}" type="presParOf" srcId="{6F0FE8AA-61F3-41DA-A2B1-0BBFFEB8AEFF}" destId="{7CF35173-F7A6-455E-889F-5DFA0797EACB}" srcOrd="12" destOrd="0" presId="urn:microsoft.com/office/officeart/2005/8/layout/default"/>
    <dgm:cxn modelId="{7B35CE21-6718-4036-A6D5-20669AFFA9B1}" type="presParOf" srcId="{6F0FE8AA-61F3-41DA-A2B1-0BBFFEB8AEFF}" destId="{B837947A-31A6-40DF-B6BA-E0087DC0392F}" srcOrd="13" destOrd="0" presId="urn:microsoft.com/office/officeart/2005/8/layout/default"/>
    <dgm:cxn modelId="{3E1B0774-78AF-4E1D-9778-0F4DBA6E4E3D}" type="presParOf" srcId="{6F0FE8AA-61F3-41DA-A2B1-0BBFFEB8AEFF}" destId="{59E229C8-969C-4317-8BFA-CB9D5C4DA203}"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3C8C990-E3E8-4601-B55F-3F20F05EA3DD}" type="doc">
      <dgm:prSet loTypeId="urn:microsoft.com/office/officeart/2005/8/layout/hProcess7" loCatId="list" qsTypeId="urn:microsoft.com/office/officeart/2005/8/quickstyle/simple1" qsCatId="simple" csTypeId="urn:microsoft.com/office/officeart/2005/8/colors/colorful1" csCatId="colorful" phldr="1"/>
      <dgm:spPr/>
      <dgm:t>
        <a:bodyPr/>
        <a:lstStyle/>
        <a:p>
          <a:endParaRPr lang="en-US"/>
        </a:p>
      </dgm:t>
    </dgm:pt>
    <dgm:pt modelId="{7E28C649-5FA6-4E91-BF6B-E17E0030C5F6}">
      <dgm:prSet/>
      <dgm:spPr/>
      <dgm:t>
        <a:bodyPr/>
        <a:lstStyle/>
        <a:p>
          <a:r>
            <a:rPr lang="en-US" dirty="0">
              <a:solidFill>
                <a:schemeClr val="bg1"/>
              </a:solidFill>
            </a:rPr>
            <a:t>Gabapentin</a:t>
          </a:r>
        </a:p>
      </dgm:t>
    </dgm:pt>
    <dgm:pt modelId="{8441ECC2-5CE0-44BD-A60E-00574BCF249F}" type="parTrans" cxnId="{24057312-1193-4B82-ADFA-A6B2490A4916}">
      <dgm:prSet/>
      <dgm:spPr/>
      <dgm:t>
        <a:bodyPr/>
        <a:lstStyle/>
        <a:p>
          <a:endParaRPr lang="en-US">
            <a:solidFill>
              <a:schemeClr val="bg1"/>
            </a:solidFill>
          </a:endParaRPr>
        </a:p>
      </dgm:t>
    </dgm:pt>
    <dgm:pt modelId="{0B3E2B09-A8C4-4907-8B84-92D04419D36D}" type="sibTrans" cxnId="{24057312-1193-4B82-ADFA-A6B2490A4916}">
      <dgm:prSet/>
      <dgm:spPr/>
      <dgm:t>
        <a:bodyPr/>
        <a:lstStyle/>
        <a:p>
          <a:endParaRPr lang="en-US">
            <a:solidFill>
              <a:schemeClr val="bg1"/>
            </a:solidFill>
          </a:endParaRPr>
        </a:p>
      </dgm:t>
    </dgm:pt>
    <dgm:pt modelId="{B49FA68D-C6AA-47ED-816E-9088F097EDC7}">
      <dgm:prSet/>
      <dgm:spPr/>
      <dgm:t>
        <a:bodyPr/>
        <a:lstStyle/>
        <a:p>
          <a:r>
            <a:rPr lang="en-US" dirty="0">
              <a:solidFill>
                <a:schemeClr val="bg1"/>
              </a:solidFill>
            </a:rPr>
            <a:t>Euphoria</a:t>
          </a:r>
        </a:p>
      </dgm:t>
    </dgm:pt>
    <dgm:pt modelId="{D42037E2-E9F5-4400-B350-914B9A6BE56A}" type="parTrans" cxnId="{128BDE9B-BDEC-4FD6-8408-4067FCB39BDF}">
      <dgm:prSet/>
      <dgm:spPr/>
      <dgm:t>
        <a:bodyPr/>
        <a:lstStyle/>
        <a:p>
          <a:endParaRPr lang="en-US">
            <a:solidFill>
              <a:schemeClr val="bg1"/>
            </a:solidFill>
          </a:endParaRPr>
        </a:p>
      </dgm:t>
    </dgm:pt>
    <dgm:pt modelId="{CAC694B4-925E-4BDF-8C8C-E4132A1937C4}" type="sibTrans" cxnId="{128BDE9B-BDEC-4FD6-8408-4067FCB39BDF}">
      <dgm:prSet/>
      <dgm:spPr/>
      <dgm:t>
        <a:bodyPr/>
        <a:lstStyle/>
        <a:p>
          <a:endParaRPr lang="en-US">
            <a:solidFill>
              <a:schemeClr val="bg1"/>
            </a:solidFill>
          </a:endParaRPr>
        </a:p>
      </dgm:t>
    </dgm:pt>
    <dgm:pt modelId="{3B10A28C-ED41-4BCD-8E54-DE55CDC99861}">
      <dgm:prSet/>
      <dgm:spPr/>
      <dgm:t>
        <a:bodyPr/>
        <a:lstStyle/>
        <a:p>
          <a:r>
            <a:rPr lang="en-US" dirty="0">
              <a:solidFill>
                <a:schemeClr val="bg1"/>
              </a:solidFill>
            </a:rPr>
            <a:t>Improve sociability</a:t>
          </a:r>
        </a:p>
      </dgm:t>
    </dgm:pt>
    <dgm:pt modelId="{4A19C1CF-CD6D-4A66-ADC4-FFD755558A91}" type="parTrans" cxnId="{7F83F6A7-5609-403F-A569-A582ACAC26C0}">
      <dgm:prSet/>
      <dgm:spPr/>
      <dgm:t>
        <a:bodyPr/>
        <a:lstStyle/>
        <a:p>
          <a:endParaRPr lang="en-US">
            <a:solidFill>
              <a:schemeClr val="bg1"/>
            </a:solidFill>
          </a:endParaRPr>
        </a:p>
      </dgm:t>
    </dgm:pt>
    <dgm:pt modelId="{7CF6EAD2-8B37-498A-8896-1184F0D3D8DC}" type="sibTrans" cxnId="{7F83F6A7-5609-403F-A569-A582ACAC26C0}">
      <dgm:prSet/>
      <dgm:spPr/>
      <dgm:t>
        <a:bodyPr/>
        <a:lstStyle/>
        <a:p>
          <a:endParaRPr lang="en-US">
            <a:solidFill>
              <a:schemeClr val="bg1"/>
            </a:solidFill>
          </a:endParaRPr>
        </a:p>
      </dgm:t>
    </dgm:pt>
    <dgm:pt modelId="{F66A4011-EC27-4749-A202-3C29004E618C}">
      <dgm:prSet/>
      <dgm:spPr/>
      <dgm:t>
        <a:bodyPr/>
        <a:lstStyle/>
        <a:p>
          <a:r>
            <a:rPr lang="en-US" dirty="0">
              <a:solidFill>
                <a:schemeClr val="bg1"/>
              </a:solidFill>
            </a:rPr>
            <a:t>Marijuana-like “high/relaxation”</a:t>
          </a:r>
        </a:p>
      </dgm:t>
    </dgm:pt>
    <dgm:pt modelId="{FB2BBC73-75A6-4A78-BC06-E0157D86B6BC}" type="parTrans" cxnId="{DA147777-3E52-45F3-9E20-4524CB830545}">
      <dgm:prSet/>
      <dgm:spPr/>
      <dgm:t>
        <a:bodyPr/>
        <a:lstStyle/>
        <a:p>
          <a:endParaRPr lang="en-US">
            <a:solidFill>
              <a:schemeClr val="bg1"/>
            </a:solidFill>
          </a:endParaRPr>
        </a:p>
      </dgm:t>
    </dgm:pt>
    <dgm:pt modelId="{1D0D9EDA-4310-47FC-BA42-872ED1C36924}" type="sibTrans" cxnId="{DA147777-3E52-45F3-9E20-4524CB830545}">
      <dgm:prSet/>
      <dgm:spPr/>
      <dgm:t>
        <a:bodyPr/>
        <a:lstStyle/>
        <a:p>
          <a:endParaRPr lang="en-US">
            <a:solidFill>
              <a:schemeClr val="bg1"/>
            </a:solidFill>
          </a:endParaRPr>
        </a:p>
      </dgm:t>
    </dgm:pt>
    <dgm:pt modelId="{9C8AD860-88B0-4FB9-B689-D1D3E8229DDF}">
      <dgm:prSet/>
      <dgm:spPr/>
      <dgm:t>
        <a:bodyPr/>
        <a:lstStyle/>
        <a:p>
          <a:r>
            <a:rPr lang="en-US" dirty="0">
              <a:solidFill>
                <a:schemeClr val="bg1"/>
              </a:solidFill>
            </a:rPr>
            <a:t>Zombie-like effects </a:t>
          </a:r>
        </a:p>
      </dgm:t>
    </dgm:pt>
    <dgm:pt modelId="{D3F5EC13-E3BB-45F8-AFD4-FFC37ADB08A5}" type="parTrans" cxnId="{B4B0CB98-0193-4998-995D-479554FF0672}">
      <dgm:prSet/>
      <dgm:spPr/>
      <dgm:t>
        <a:bodyPr/>
        <a:lstStyle/>
        <a:p>
          <a:endParaRPr lang="en-US">
            <a:solidFill>
              <a:schemeClr val="bg1"/>
            </a:solidFill>
          </a:endParaRPr>
        </a:p>
      </dgm:t>
    </dgm:pt>
    <dgm:pt modelId="{CC4B6E2A-45A6-46B0-962D-3A1A8226CDA2}" type="sibTrans" cxnId="{B4B0CB98-0193-4998-995D-479554FF0672}">
      <dgm:prSet/>
      <dgm:spPr/>
      <dgm:t>
        <a:bodyPr/>
        <a:lstStyle/>
        <a:p>
          <a:endParaRPr lang="en-US">
            <a:solidFill>
              <a:schemeClr val="bg1"/>
            </a:solidFill>
          </a:endParaRPr>
        </a:p>
      </dgm:t>
    </dgm:pt>
    <dgm:pt modelId="{7B3B0F23-8A15-4296-82E1-DFFEF91BA6E6}">
      <dgm:prSet/>
      <dgm:spPr/>
      <dgm:t>
        <a:bodyPr/>
        <a:lstStyle/>
        <a:p>
          <a:r>
            <a:rPr lang="en-US" dirty="0">
              <a:solidFill>
                <a:schemeClr val="bg1"/>
              </a:solidFill>
            </a:rPr>
            <a:t>Sedative/opiate “buzz”</a:t>
          </a:r>
        </a:p>
      </dgm:t>
    </dgm:pt>
    <dgm:pt modelId="{5F4B5F20-DEAE-4A55-9164-6115AFAD8BB8}" type="parTrans" cxnId="{6BAA9A4E-2FBA-4A94-9906-321E7FF824FC}">
      <dgm:prSet/>
      <dgm:spPr/>
      <dgm:t>
        <a:bodyPr/>
        <a:lstStyle/>
        <a:p>
          <a:endParaRPr lang="en-US">
            <a:solidFill>
              <a:schemeClr val="bg1"/>
            </a:solidFill>
          </a:endParaRPr>
        </a:p>
      </dgm:t>
    </dgm:pt>
    <dgm:pt modelId="{07B1F26E-961B-4E6B-BAF2-BF84E9EFB62D}" type="sibTrans" cxnId="{6BAA9A4E-2FBA-4A94-9906-321E7FF824FC}">
      <dgm:prSet/>
      <dgm:spPr/>
      <dgm:t>
        <a:bodyPr/>
        <a:lstStyle/>
        <a:p>
          <a:endParaRPr lang="en-US">
            <a:solidFill>
              <a:schemeClr val="bg1"/>
            </a:solidFill>
          </a:endParaRPr>
        </a:p>
      </dgm:t>
    </dgm:pt>
    <dgm:pt modelId="{A269315D-A379-42DE-B8B8-6997C99F93C0}">
      <dgm:prSet/>
      <dgm:spPr/>
      <dgm:t>
        <a:bodyPr/>
        <a:lstStyle/>
        <a:p>
          <a:r>
            <a:rPr lang="en-US" dirty="0">
              <a:solidFill>
                <a:schemeClr val="bg1"/>
              </a:solidFill>
            </a:rPr>
            <a:t>Psychedelic/3,4-methylenedioxy-N-methylamphetamine-like effects</a:t>
          </a:r>
        </a:p>
      </dgm:t>
    </dgm:pt>
    <dgm:pt modelId="{B9AC34AC-ADDE-436D-8161-1E223D0E7256}" type="parTrans" cxnId="{3E6F4C89-9F6D-4890-88B6-C4A8A29B139B}">
      <dgm:prSet/>
      <dgm:spPr/>
      <dgm:t>
        <a:bodyPr/>
        <a:lstStyle/>
        <a:p>
          <a:endParaRPr lang="en-US">
            <a:solidFill>
              <a:schemeClr val="bg1"/>
            </a:solidFill>
          </a:endParaRPr>
        </a:p>
      </dgm:t>
    </dgm:pt>
    <dgm:pt modelId="{050B027C-5C57-4F6A-A1D8-7ADA5283DB97}" type="sibTrans" cxnId="{3E6F4C89-9F6D-4890-88B6-C4A8A29B139B}">
      <dgm:prSet/>
      <dgm:spPr/>
      <dgm:t>
        <a:bodyPr/>
        <a:lstStyle/>
        <a:p>
          <a:endParaRPr lang="en-US">
            <a:solidFill>
              <a:schemeClr val="bg1"/>
            </a:solidFill>
          </a:endParaRPr>
        </a:p>
      </dgm:t>
    </dgm:pt>
    <dgm:pt modelId="{7E6CC4A0-5788-43AC-9B6D-301AB5C924D3}">
      <dgm:prSet/>
      <dgm:spPr/>
      <dgm:t>
        <a:bodyPr/>
        <a:lstStyle/>
        <a:p>
          <a:r>
            <a:rPr lang="en-US" dirty="0">
              <a:solidFill>
                <a:schemeClr val="bg1"/>
              </a:solidFill>
            </a:rPr>
            <a:t>Pregabalin</a:t>
          </a:r>
        </a:p>
      </dgm:t>
    </dgm:pt>
    <dgm:pt modelId="{6BA3B46F-39A4-4473-9722-1B78DC827ED5}" type="parTrans" cxnId="{9F4AE192-540E-408D-9182-5B5A9C4A0583}">
      <dgm:prSet/>
      <dgm:spPr/>
      <dgm:t>
        <a:bodyPr/>
        <a:lstStyle/>
        <a:p>
          <a:endParaRPr lang="en-US">
            <a:solidFill>
              <a:schemeClr val="bg1"/>
            </a:solidFill>
          </a:endParaRPr>
        </a:p>
      </dgm:t>
    </dgm:pt>
    <dgm:pt modelId="{D73A9377-6BE6-4693-BA9C-90E6C0DD956D}" type="sibTrans" cxnId="{9F4AE192-540E-408D-9182-5B5A9C4A0583}">
      <dgm:prSet/>
      <dgm:spPr/>
      <dgm:t>
        <a:bodyPr/>
        <a:lstStyle/>
        <a:p>
          <a:endParaRPr lang="en-US">
            <a:solidFill>
              <a:schemeClr val="bg1"/>
            </a:solidFill>
          </a:endParaRPr>
        </a:p>
      </dgm:t>
    </dgm:pt>
    <dgm:pt modelId="{DAF2E036-950E-4897-93FF-CB76F71C6067}">
      <dgm:prSet/>
      <dgm:spPr/>
      <dgm:t>
        <a:bodyPr/>
        <a:lstStyle/>
        <a:p>
          <a:r>
            <a:rPr lang="en-US" dirty="0">
              <a:solidFill>
                <a:schemeClr val="bg1"/>
              </a:solidFill>
            </a:rPr>
            <a:t>Alcohol/GHB/benzodiazepine-like effects</a:t>
          </a:r>
        </a:p>
      </dgm:t>
    </dgm:pt>
    <dgm:pt modelId="{2BDECC31-1795-46AA-88A0-D92CF2D68E65}" type="parTrans" cxnId="{6DA20E8E-30A8-4482-B02D-482A934AAEAC}">
      <dgm:prSet/>
      <dgm:spPr/>
      <dgm:t>
        <a:bodyPr/>
        <a:lstStyle/>
        <a:p>
          <a:endParaRPr lang="en-US">
            <a:solidFill>
              <a:schemeClr val="bg1"/>
            </a:solidFill>
          </a:endParaRPr>
        </a:p>
      </dgm:t>
    </dgm:pt>
    <dgm:pt modelId="{5DDAB3B6-8227-45A1-B838-2F030D79E2C4}" type="sibTrans" cxnId="{6DA20E8E-30A8-4482-B02D-482A934AAEAC}">
      <dgm:prSet/>
      <dgm:spPr/>
      <dgm:t>
        <a:bodyPr/>
        <a:lstStyle/>
        <a:p>
          <a:endParaRPr lang="en-US">
            <a:solidFill>
              <a:schemeClr val="bg1"/>
            </a:solidFill>
          </a:endParaRPr>
        </a:p>
      </dgm:t>
    </dgm:pt>
    <dgm:pt modelId="{3AD413AA-DB11-4C7E-A54D-7746326010AA}">
      <dgm:prSet/>
      <dgm:spPr/>
      <dgm:t>
        <a:bodyPr/>
        <a:lstStyle/>
        <a:p>
          <a:r>
            <a:rPr lang="en-US" dirty="0">
              <a:solidFill>
                <a:schemeClr val="bg1"/>
              </a:solidFill>
            </a:rPr>
            <a:t>Euphoria</a:t>
          </a:r>
        </a:p>
      </dgm:t>
    </dgm:pt>
    <dgm:pt modelId="{79B8E6AB-E386-43C1-80B3-3A90C4B9C61D}" type="parTrans" cxnId="{48F24D28-4D40-44D9-A058-9C455612FCEE}">
      <dgm:prSet/>
      <dgm:spPr/>
      <dgm:t>
        <a:bodyPr/>
        <a:lstStyle/>
        <a:p>
          <a:endParaRPr lang="en-US">
            <a:solidFill>
              <a:schemeClr val="bg1"/>
            </a:solidFill>
          </a:endParaRPr>
        </a:p>
      </dgm:t>
    </dgm:pt>
    <dgm:pt modelId="{7DE49A7E-B891-47EB-A7A5-8B0EF2BD16A6}" type="sibTrans" cxnId="{48F24D28-4D40-44D9-A058-9C455612FCEE}">
      <dgm:prSet/>
      <dgm:spPr/>
      <dgm:t>
        <a:bodyPr/>
        <a:lstStyle/>
        <a:p>
          <a:endParaRPr lang="en-US">
            <a:solidFill>
              <a:schemeClr val="bg1"/>
            </a:solidFill>
          </a:endParaRPr>
        </a:p>
      </dgm:t>
    </dgm:pt>
    <dgm:pt modelId="{ECD19BC2-90A1-44B7-8041-0CDEF4481B21}">
      <dgm:prSet/>
      <dgm:spPr/>
      <dgm:t>
        <a:bodyPr/>
        <a:lstStyle/>
        <a:p>
          <a:r>
            <a:rPr lang="en-US" dirty="0">
              <a:solidFill>
                <a:schemeClr val="bg1"/>
              </a:solidFill>
            </a:rPr>
            <a:t>Entactogenic feelings</a:t>
          </a:r>
        </a:p>
      </dgm:t>
    </dgm:pt>
    <dgm:pt modelId="{7245D2CB-7983-4B76-BB48-71E89F5865AB}" type="parTrans" cxnId="{6E6D1F66-A174-4D7F-8E9D-8F5F6A61C3B6}">
      <dgm:prSet/>
      <dgm:spPr/>
      <dgm:t>
        <a:bodyPr/>
        <a:lstStyle/>
        <a:p>
          <a:endParaRPr lang="en-US">
            <a:solidFill>
              <a:schemeClr val="bg1"/>
            </a:solidFill>
          </a:endParaRPr>
        </a:p>
      </dgm:t>
    </dgm:pt>
    <dgm:pt modelId="{E924B0C4-BDF3-4B6D-AE02-110C0566D327}" type="sibTrans" cxnId="{6E6D1F66-A174-4D7F-8E9D-8F5F6A61C3B6}">
      <dgm:prSet/>
      <dgm:spPr/>
      <dgm:t>
        <a:bodyPr/>
        <a:lstStyle/>
        <a:p>
          <a:endParaRPr lang="en-US">
            <a:solidFill>
              <a:schemeClr val="bg1"/>
            </a:solidFill>
          </a:endParaRPr>
        </a:p>
      </dgm:t>
    </dgm:pt>
    <dgm:pt modelId="{F1542EC4-A19B-4DF6-BB6F-EF699E8045E5}">
      <dgm:prSet/>
      <dgm:spPr/>
      <dgm:t>
        <a:bodyPr/>
        <a:lstStyle/>
        <a:p>
          <a:r>
            <a:rPr lang="en-US" dirty="0">
              <a:solidFill>
                <a:schemeClr val="bg1"/>
              </a:solidFill>
            </a:rPr>
            <a:t>Dissociation</a:t>
          </a:r>
        </a:p>
      </dgm:t>
    </dgm:pt>
    <dgm:pt modelId="{22176F81-7E1B-4D10-B412-C1AE6D8643F2}" type="parTrans" cxnId="{9BCE525F-EC53-4E56-ADE4-A981C24503A1}">
      <dgm:prSet/>
      <dgm:spPr/>
      <dgm:t>
        <a:bodyPr/>
        <a:lstStyle/>
        <a:p>
          <a:endParaRPr lang="en-US">
            <a:solidFill>
              <a:schemeClr val="bg1"/>
            </a:solidFill>
          </a:endParaRPr>
        </a:p>
      </dgm:t>
    </dgm:pt>
    <dgm:pt modelId="{50A49000-A726-44FB-82E3-EC199348E690}" type="sibTrans" cxnId="{9BCE525F-EC53-4E56-ADE4-A981C24503A1}">
      <dgm:prSet/>
      <dgm:spPr/>
      <dgm:t>
        <a:bodyPr/>
        <a:lstStyle/>
        <a:p>
          <a:endParaRPr lang="en-US">
            <a:solidFill>
              <a:schemeClr val="bg1"/>
            </a:solidFill>
          </a:endParaRPr>
        </a:p>
      </dgm:t>
    </dgm:pt>
    <dgm:pt modelId="{E05FF04F-E893-479A-A886-E4733518C872}">
      <dgm:prSet/>
      <dgm:spPr/>
      <dgm:t>
        <a:bodyPr/>
        <a:lstStyle/>
        <a:p>
          <a:r>
            <a:rPr lang="en-US" dirty="0">
              <a:solidFill>
                <a:schemeClr val="bg1"/>
              </a:solidFill>
            </a:rPr>
            <a:t>Coping with opioid withdrawal</a:t>
          </a:r>
        </a:p>
      </dgm:t>
    </dgm:pt>
    <dgm:pt modelId="{6249757E-4F48-48B7-AF29-4B042A2FAEA7}" type="parTrans" cxnId="{F3D76648-5BB4-469D-B05A-5D4B64C36641}">
      <dgm:prSet/>
      <dgm:spPr/>
      <dgm:t>
        <a:bodyPr/>
        <a:lstStyle/>
        <a:p>
          <a:endParaRPr lang="en-US">
            <a:solidFill>
              <a:schemeClr val="bg1"/>
            </a:solidFill>
          </a:endParaRPr>
        </a:p>
      </dgm:t>
    </dgm:pt>
    <dgm:pt modelId="{84CB41E7-21D7-46EC-A720-291BB7CBDB4F}" type="sibTrans" cxnId="{F3D76648-5BB4-469D-B05A-5D4B64C36641}">
      <dgm:prSet/>
      <dgm:spPr/>
      <dgm:t>
        <a:bodyPr/>
        <a:lstStyle/>
        <a:p>
          <a:endParaRPr lang="en-US">
            <a:solidFill>
              <a:schemeClr val="bg1"/>
            </a:solidFill>
          </a:endParaRPr>
        </a:p>
      </dgm:t>
    </dgm:pt>
    <dgm:pt modelId="{D3158525-39EF-4234-AE96-08765C2C40DC}" type="pres">
      <dgm:prSet presAssocID="{B3C8C990-E3E8-4601-B55F-3F20F05EA3DD}" presName="Name0" presStyleCnt="0">
        <dgm:presLayoutVars>
          <dgm:dir/>
          <dgm:animLvl val="lvl"/>
          <dgm:resizeHandles val="exact"/>
        </dgm:presLayoutVars>
      </dgm:prSet>
      <dgm:spPr/>
    </dgm:pt>
    <dgm:pt modelId="{59FE027C-6B71-413F-B061-74E31F5BBAF0}" type="pres">
      <dgm:prSet presAssocID="{7E28C649-5FA6-4E91-BF6B-E17E0030C5F6}" presName="compositeNode" presStyleCnt="0">
        <dgm:presLayoutVars>
          <dgm:bulletEnabled val="1"/>
        </dgm:presLayoutVars>
      </dgm:prSet>
      <dgm:spPr/>
    </dgm:pt>
    <dgm:pt modelId="{E73BC7F7-107C-405F-9ED0-2A55A47FAA13}" type="pres">
      <dgm:prSet presAssocID="{7E28C649-5FA6-4E91-BF6B-E17E0030C5F6}" presName="bgRect" presStyleLbl="node1" presStyleIdx="0" presStyleCnt="2"/>
      <dgm:spPr/>
    </dgm:pt>
    <dgm:pt modelId="{1BF0274E-9DD7-4FEE-961F-C1AE4DE00F1C}" type="pres">
      <dgm:prSet presAssocID="{7E28C649-5FA6-4E91-BF6B-E17E0030C5F6}" presName="parentNode" presStyleLbl="node1" presStyleIdx="0" presStyleCnt="2">
        <dgm:presLayoutVars>
          <dgm:chMax val="0"/>
          <dgm:bulletEnabled val="1"/>
        </dgm:presLayoutVars>
      </dgm:prSet>
      <dgm:spPr/>
    </dgm:pt>
    <dgm:pt modelId="{1E0B889A-5D92-4F0A-8E48-5051579EA6BE}" type="pres">
      <dgm:prSet presAssocID="{7E28C649-5FA6-4E91-BF6B-E17E0030C5F6}" presName="childNode" presStyleLbl="node1" presStyleIdx="0" presStyleCnt="2">
        <dgm:presLayoutVars>
          <dgm:bulletEnabled val="1"/>
        </dgm:presLayoutVars>
      </dgm:prSet>
      <dgm:spPr/>
    </dgm:pt>
    <dgm:pt modelId="{445A053A-EE70-4A42-B967-9F0C63680FF8}" type="pres">
      <dgm:prSet presAssocID="{0B3E2B09-A8C4-4907-8B84-92D04419D36D}" presName="hSp" presStyleCnt="0"/>
      <dgm:spPr/>
    </dgm:pt>
    <dgm:pt modelId="{B8706EE3-F278-40D8-81BF-B22099B4F357}" type="pres">
      <dgm:prSet presAssocID="{0B3E2B09-A8C4-4907-8B84-92D04419D36D}" presName="vProcSp" presStyleCnt="0"/>
      <dgm:spPr/>
    </dgm:pt>
    <dgm:pt modelId="{7EB505A8-7F72-48A2-94F7-22CAC8DBA162}" type="pres">
      <dgm:prSet presAssocID="{0B3E2B09-A8C4-4907-8B84-92D04419D36D}" presName="vSp1" presStyleCnt="0"/>
      <dgm:spPr/>
    </dgm:pt>
    <dgm:pt modelId="{0C36986A-F130-40EF-8C0D-7F7AE010EBCC}" type="pres">
      <dgm:prSet presAssocID="{0B3E2B09-A8C4-4907-8B84-92D04419D36D}" presName="simulatedConn" presStyleLbl="solidFgAcc1" presStyleIdx="0" presStyleCnt="1" custLinFactY="3670" custLinFactNeighborX="-15000" custLinFactNeighborY="100000"/>
      <dgm:spPr/>
    </dgm:pt>
    <dgm:pt modelId="{446664C2-5F85-4DE8-ABC5-B7A9F5F245FC}" type="pres">
      <dgm:prSet presAssocID="{0B3E2B09-A8C4-4907-8B84-92D04419D36D}" presName="vSp2" presStyleCnt="0"/>
      <dgm:spPr/>
    </dgm:pt>
    <dgm:pt modelId="{25D6E95C-84ED-4F2C-AA56-EEEDE93CFD6B}" type="pres">
      <dgm:prSet presAssocID="{0B3E2B09-A8C4-4907-8B84-92D04419D36D}" presName="sibTrans" presStyleCnt="0"/>
      <dgm:spPr/>
    </dgm:pt>
    <dgm:pt modelId="{84059BAC-73D8-4625-8D5E-A4991C18B6EA}" type="pres">
      <dgm:prSet presAssocID="{7E6CC4A0-5788-43AC-9B6D-301AB5C924D3}" presName="compositeNode" presStyleCnt="0">
        <dgm:presLayoutVars>
          <dgm:bulletEnabled val="1"/>
        </dgm:presLayoutVars>
      </dgm:prSet>
      <dgm:spPr/>
    </dgm:pt>
    <dgm:pt modelId="{C51AAD67-4A92-477C-B058-527E93CD3019}" type="pres">
      <dgm:prSet presAssocID="{7E6CC4A0-5788-43AC-9B6D-301AB5C924D3}" presName="bgRect" presStyleLbl="node1" presStyleIdx="1" presStyleCnt="2" custLinFactNeighborX="39" custLinFactNeighborY="-876"/>
      <dgm:spPr/>
    </dgm:pt>
    <dgm:pt modelId="{C74C4322-E24B-4628-BBE1-89385C4F41A4}" type="pres">
      <dgm:prSet presAssocID="{7E6CC4A0-5788-43AC-9B6D-301AB5C924D3}" presName="parentNode" presStyleLbl="node1" presStyleIdx="1" presStyleCnt="2">
        <dgm:presLayoutVars>
          <dgm:chMax val="0"/>
          <dgm:bulletEnabled val="1"/>
        </dgm:presLayoutVars>
      </dgm:prSet>
      <dgm:spPr/>
    </dgm:pt>
    <dgm:pt modelId="{88D95466-51C0-4636-AB42-9B480E20F402}" type="pres">
      <dgm:prSet presAssocID="{7E6CC4A0-5788-43AC-9B6D-301AB5C924D3}" presName="childNode" presStyleLbl="node1" presStyleIdx="1" presStyleCnt="2">
        <dgm:presLayoutVars>
          <dgm:bulletEnabled val="1"/>
        </dgm:presLayoutVars>
      </dgm:prSet>
      <dgm:spPr/>
    </dgm:pt>
  </dgm:ptLst>
  <dgm:cxnLst>
    <dgm:cxn modelId="{24057312-1193-4B82-ADFA-A6B2490A4916}" srcId="{B3C8C990-E3E8-4601-B55F-3F20F05EA3DD}" destId="{7E28C649-5FA6-4E91-BF6B-E17E0030C5F6}" srcOrd="0" destOrd="0" parTransId="{8441ECC2-5CE0-44BD-A60E-00574BCF249F}" sibTransId="{0B3E2B09-A8C4-4907-8B84-92D04419D36D}"/>
    <dgm:cxn modelId="{48F24D28-4D40-44D9-A058-9C455612FCEE}" srcId="{7E6CC4A0-5788-43AC-9B6D-301AB5C924D3}" destId="{3AD413AA-DB11-4C7E-A54D-7746326010AA}" srcOrd="1" destOrd="0" parTransId="{79B8E6AB-E386-43C1-80B3-3A90C4B9C61D}" sibTransId="{7DE49A7E-B891-47EB-A7A5-8B0EF2BD16A6}"/>
    <dgm:cxn modelId="{B2694531-0123-4110-BF56-4089849FE035}" type="presOf" srcId="{9C8AD860-88B0-4FB9-B689-D1D3E8229DDF}" destId="{1E0B889A-5D92-4F0A-8E48-5051579EA6BE}" srcOrd="0" destOrd="3" presId="urn:microsoft.com/office/officeart/2005/8/layout/hProcess7"/>
    <dgm:cxn modelId="{BA77AE40-4762-4277-B4A6-8BD7F8FDCA0D}" type="presOf" srcId="{F1542EC4-A19B-4DF6-BB6F-EF699E8045E5}" destId="{88D95466-51C0-4636-AB42-9B480E20F402}" srcOrd="0" destOrd="3" presId="urn:microsoft.com/office/officeart/2005/8/layout/hProcess7"/>
    <dgm:cxn modelId="{9BCE525F-EC53-4E56-ADE4-A981C24503A1}" srcId="{7E6CC4A0-5788-43AC-9B6D-301AB5C924D3}" destId="{F1542EC4-A19B-4DF6-BB6F-EF699E8045E5}" srcOrd="3" destOrd="0" parTransId="{22176F81-7E1B-4D10-B412-C1AE6D8643F2}" sibTransId="{50A49000-A726-44FB-82E3-EC199348E690}"/>
    <dgm:cxn modelId="{08A83A63-9EEA-490C-BC4D-3A7C2BC3A623}" type="presOf" srcId="{7E6CC4A0-5788-43AC-9B6D-301AB5C924D3}" destId="{C74C4322-E24B-4628-BBE1-89385C4F41A4}" srcOrd="1" destOrd="0" presId="urn:microsoft.com/office/officeart/2005/8/layout/hProcess7"/>
    <dgm:cxn modelId="{6E6D1F66-A174-4D7F-8E9D-8F5F6A61C3B6}" srcId="{7E6CC4A0-5788-43AC-9B6D-301AB5C924D3}" destId="{ECD19BC2-90A1-44B7-8041-0CDEF4481B21}" srcOrd="2" destOrd="0" parTransId="{7245D2CB-7983-4B76-BB48-71E89F5865AB}" sibTransId="{E924B0C4-BDF3-4B6D-AE02-110C0566D327}"/>
    <dgm:cxn modelId="{F3D76648-5BB4-469D-B05A-5D4B64C36641}" srcId="{7E6CC4A0-5788-43AC-9B6D-301AB5C924D3}" destId="{E05FF04F-E893-479A-A886-E4733518C872}" srcOrd="4" destOrd="0" parTransId="{6249757E-4F48-48B7-AF29-4B042A2FAEA7}" sibTransId="{84CB41E7-21D7-46EC-A720-291BB7CBDB4F}"/>
    <dgm:cxn modelId="{ED4FD14A-09A7-4CAF-B53D-DE5BA90148B1}" type="presOf" srcId="{B49FA68D-C6AA-47ED-816E-9088F097EDC7}" destId="{1E0B889A-5D92-4F0A-8E48-5051579EA6BE}" srcOrd="0" destOrd="0" presId="urn:microsoft.com/office/officeart/2005/8/layout/hProcess7"/>
    <dgm:cxn modelId="{F1DC704C-F207-45F4-AA10-371A3D0533D8}" type="presOf" srcId="{7E28C649-5FA6-4E91-BF6B-E17E0030C5F6}" destId="{E73BC7F7-107C-405F-9ED0-2A55A47FAA13}" srcOrd="0" destOrd="0" presId="urn:microsoft.com/office/officeart/2005/8/layout/hProcess7"/>
    <dgm:cxn modelId="{6BAA9A4E-2FBA-4A94-9906-321E7FF824FC}" srcId="{7E28C649-5FA6-4E91-BF6B-E17E0030C5F6}" destId="{7B3B0F23-8A15-4296-82E1-DFFEF91BA6E6}" srcOrd="4" destOrd="0" parTransId="{5F4B5F20-DEAE-4A55-9164-6115AFAD8BB8}" sibTransId="{07B1F26E-961B-4E6B-BAF2-BF84E9EFB62D}"/>
    <dgm:cxn modelId="{DB8C4D53-4242-4499-AE7F-81E0E2663B6D}" type="presOf" srcId="{3B10A28C-ED41-4BCD-8E54-DE55CDC99861}" destId="{1E0B889A-5D92-4F0A-8E48-5051579EA6BE}" srcOrd="0" destOrd="1" presId="urn:microsoft.com/office/officeart/2005/8/layout/hProcess7"/>
    <dgm:cxn modelId="{DA147777-3E52-45F3-9E20-4524CB830545}" srcId="{7E28C649-5FA6-4E91-BF6B-E17E0030C5F6}" destId="{F66A4011-EC27-4749-A202-3C29004E618C}" srcOrd="2" destOrd="0" parTransId="{FB2BBC73-75A6-4A78-BC06-E0157D86B6BC}" sibTransId="{1D0D9EDA-4310-47FC-BA42-872ED1C36924}"/>
    <dgm:cxn modelId="{0B4CF586-7C37-423D-A898-3198854DB9DD}" type="presOf" srcId="{E05FF04F-E893-479A-A886-E4733518C872}" destId="{88D95466-51C0-4636-AB42-9B480E20F402}" srcOrd="0" destOrd="4" presId="urn:microsoft.com/office/officeart/2005/8/layout/hProcess7"/>
    <dgm:cxn modelId="{3E6F4C89-9F6D-4890-88B6-C4A8A29B139B}" srcId="{7E28C649-5FA6-4E91-BF6B-E17E0030C5F6}" destId="{A269315D-A379-42DE-B8B8-6997C99F93C0}" srcOrd="5" destOrd="0" parTransId="{B9AC34AC-ADDE-436D-8161-1E223D0E7256}" sibTransId="{050B027C-5C57-4F6A-A1D8-7ADA5283DB97}"/>
    <dgm:cxn modelId="{6DA20E8E-30A8-4482-B02D-482A934AAEAC}" srcId="{7E6CC4A0-5788-43AC-9B6D-301AB5C924D3}" destId="{DAF2E036-950E-4897-93FF-CB76F71C6067}" srcOrd="0" destOrd="0" parTransId="{2BDECC31-1795-46AA-88A0-D92CF2D68E65}" sibTransId="{5DDAB3B6-8227-45A1-B838-2F030D79E2C4}"/>
    <dgm:cxn modelId="{3113448E-6809-4936-B2AC-C2FC9B991EAA}" type="presOf" srcId="{DAF2E036-950E-4897-93FF-CB76F71C6067}" destId="{88D95466-51C0-4636-AB42-9B480E20F402}" srcOrd="0" destOrd="0" presId="urn:microsoft.com/office/officeart/2005/8/layout/hProcess7"/>
    <dgm:cxn modelId="{8ACC6F8F-21FF-49EE-9A23-028B7EDFA47F}" type="presOf" srcId="{ECD19BC2-90A1-44B7-8041-0CDEF4481B21}" destId="{88D95466-51C0-4636-AB42-9B480E20F402}" srcOrd="0" destOrd="2" presId="urn:microsoft.com/office/officeart/2005/8/layout/hProcess7"/>
    <dgm:cxn modelId="{9C31FA91-00E1-45B5-A3EA-B0393C9C9F44}" type="presOf" srcId="{7E28C649-5FA6-4E91-BF6B-E17E0030C5F6}" destId="{1BF0274E-9DD7-4FEE-961F-C1AE4DE00F1C}" srcOrd="1" destOrd="0" presId="urn:microsoft.com/office/officeart/2005/8/layout/hProcess7"/>
    <dgm:cxn modelId="{9F4AE192-540E-408D-9182-5B5A9C4A0583}" srcId="{B3C8C990-E3E8-4601-B55F-3F20F05EA3DD}" destId="{7E6CC4A0-5788-43AC-9B6D-301AB5C924D3}" srcOrd="1" destOrd="0" parTransId="{6BA3B46F-39A4-4473-9722-1B78DC827ED5}" sibTransId="{D73A9377-6BE6-4693-BA9C-90E6C0DD956D}"/>
    <dgm:cxn modelId="{B4B0CB98-0193-4998-995D-479554FF0672}" srcId="{7E28C649-5FA6-4E91-BF6B-E17E0030C5F6}" destId="{9C8AD860-88B0-4FB9-B689-D1D3E8229DDF}" srcOrd="3" destOrd="0" parTransId="{D3F5EC13-E3BB-45F8-AFD4-FFC37ADB08A5}" sibTransId="{CC4B6E2A-45A6-46B0-962D-3A1A8226CDA2}"/>
    <dgm:cxn modelId="{128BDE9B-BDEC-4FD6-8408-4067FCB39BDF}" srcId="{7E28C649-5FA6-4E91-BF6B-E17E0030C5F6}" destId="{B49FA68D-C6AA-47ED-816E-9088F097EDC7}" srcOrd="0" destOrd="0" parTransId="{D42037E2-E9F5-4400-B350-914B9A6BE56A}" sibTransId="{CAC694B4-925E-4BDF-8C8C-E4132A1937C4}"/>
    <dgm:cxn modelId="{33E50FA2-9827-429D-97F4-0A72F9D4F2E2}" type="presOf" srcId="{B3C8C990-E3E8-4601-B55F-3F20F05EA3DD}" destId="{D3158525-39EF-4234-AE96-08765C2C40DC}" srcOrd="0" destOrd="0" presId="urn:microsoft.com/office/officeart/2005/8/layout/hProcess7"/>
    <dgm:cxn modelId="{FB5712A3-3A6B-4BED-8E25-24FDD6B90609}" type="presOf" srcId="{7B3B0F23-8A15-4296-82E1-DFFEF91BA6E6}" destId="{1E0B889A-5D92-4F0A-8E48-5051579EA6BE}" srcOrd="0" destOrd="4" presId="urn:microsoft.com/office/officeart/2005/8/layout/hProcess7"/>
    <dgm:cxn modelId="{7F83F6A7-5609-403F-A569-A582ACAC26C0}" srcId="{7E28C649-5FA6-4E91-BF6B-E17E0030C5F6}" destId="{3B10A28C-ED41-4BCD-8E54-DE55CDC99861}" srcOrd="1" destOrd="0" parTransId="{4A19C1CF-CD6D-4A66-ADC4-FFD755558A91}" sibTransId="{7CF6EAD2-8B37-498A-8896-1184F0D3D8DC}"/>
    <dgm:cxn modelId="{30A50AAF-F821-4F82-838F-26C2DA72A516}" type="presOf" srcId="{3AD413AA-DB11-4C7E-A54D-7746326010AA}" destId="{88D95466-51C0-4636-AB42-9B480E20F402}" srcOrd="0" destOrd="1" presId="urn:microsoft.com/office/officeart/2005/8/layout/hProcess7"/>
    <dgm:cxn modelId="{2E8BD7B9-05D1-426B-A190-6D4E1C72C21F}" type="presOf" srcId="{F66A4011-EC27-4749-A202-3C29004E618C}" destId="{1E0B889A-5D92-4F0A-8E48-5051579EA6BE}" srcOrd="0" destOrd="2" presId="urn:microsoft.com/office/officeart/2005/8/layout/hProcess7"/>
    <dgm:cxn modelId="{16BBFAF5-366F-4685-AE6F-60E1D4AAB26D}" type="presOf" srcId="{7E6CC4A0-5788-43AC-9B6D-301AB5C924D3}" destId="{C51AAD67-4A92-477C-B058-527E93CD3019}" srcOrd="0" destOrd="0" presId="urn:microsoft.com/office/officeart/2005/8/layout/hProcess7"/>
    <dgm:cxn modelId="{EE2671F8-BAC9-4762-8C88-19145CC496FE}" type="presOf" srcId="{A269315D-A379-42DE-B8B8-6997C99F93C0}" destId="{1E0B889A-5D92-4F0A-8E48-5051579EA6BE}" srcOrd="0" destOrd="5" presId="urn:microsoft.com/office/officeart/2005/8/layout/hProcess7"/>
    <dgm:cxn modelId="{C3AF3CF3-93A5-4D3D-A849-95A0F7464C1A}" type="presParOf" srcId="{D3158525-39EF-4234-AE96-08765C2C40DC}" destId="{59FE027C-6B71-413F-B061-74E31F5BBAF0}" srcOrd="0" destOrd="0" presId="urn:microsoft.com/office/officeart/2005/8/layout/hProcess7"/>
    <dgm:cxn modelId="{059E0AAF-1955-43FF-87D0-F7C1299D77AB}" type="presParOf" srcId="{59FE027C-6B71-413F-B061-74E31F5BBAF0}" destId="{E73BC7F7-107C-405F-9ED0-2A55A47FAA13}" srcOrd="0" destOrd="0" presId="urn:microsoft.com/office/officeart/2005/8/layout/hProcess7"/>
    <dgm:cxn modelId="{87203C8B-EAB1-469A-B0EC-F11DF0FB272B}" type="presParOf" srcId="{59FE027C-6B71-413F-B061-74E31F5BBAF0}" destId="{1BF0274E-9DD7-4FEE-961F-C1AE4DE00F1C}" srcOrd="1" destOrd="0" presId="urn:microsoft.com/office/officeart/2005/8/layout/hProcess7"/>
    <dgm:cxn modelId="{C47CF345-9F4E-441B-976F-AFA9FB18D314}" type="presParOf" srcId="{59FE027C-6B71-413F-B061-74E31F5BBAF0}" destId="{1E0B889A-5D92-4F0A-8E48-5051579EA6BE}" srcOrd="2" destOrd="0" presId="urn:microsoft.com/office/officeart/2005/8/layout/hProcess7"/>
    <dgm:cxn modelId="{8741B42E-47D3-445F-AC9F-2CE0BCEDC418}" type="presParOf" srcId="{D3158525-39EF-4234-AE96-08765C2C40DC}" destId="{445A053A-EE70-4A42-B967-9F0C63680FF8}" srcOrd="1" destOrd="0" presId="urn:microsoft.com/office/officeart/2005/8/layout/hProcess7"/>
    <dgm:cxn modelId="{D868FC1E-8CE1-4061-853F-4010D068B0FF}" type="presParOf" srcId="{D3158525-39EF-4234-AE96-08765C2C40DC}" destId="{B8706EE3-F278-40D8-81BF-B22099B4F357}" srcOrd="2" destOrd="0" presId="urn:microsoft.com/office/officeart/2005/8/layout/hProcess7"/>
    <dgm:cxn modelId="{80547F45-C734-4C92-BC61-52FAEB59D415}" type="presParOf" srcId="{B8706EE3-F278-40D8-81BF-B22099B4F357}" destId="{7EB505A8-7F72-48A2-94F7-22CAC8DBA162}" srcOrd="0" destOrd="0" presId="urn:microsoft.com/office/officeart/2005/8/layout/hProcess7"/>
    <dgm:cxn modelId="{B58AAC57-5CCD-41DE-B007-665637B07876}" type="presParOf" srcId="{B8706EE3-F278-40D8-81BF-B22099B4F357}" destId="{0C36986A-F130-40EF-8C0D-7F7AE010EBCC}" srcOrd="1" destOrd="0" presId="urn:microsoft.com/office/officeart/2005/8/layout/hProcess7"/>
    <dgm:cxn modelId="{F65A361D-BA3A-4BF0-8F61-6C56F08B7750}" type="presParOf" srcId="{B8706EE3-F278-40D8-81BF-B22099B4F357}" destId="{446664C2-5F85-4DE8-ABC5-B7A9F5F245FC}" srcOrd="2" destOrd="0" presId="urn:microsoft.com/office/officeart/2005/8/layout/hProcess7"/>
    <dgm:cxn modelId="{1E11E790-2C1D-40BC-9F90-51DAFFBFE330}" type="presParOf" srcId="{D3158525-39EF-4234-AE96-08765C2C40DC}" destId="{25D6E95C-84ED-4F2C-AA56-EEEDE93CFD6B}" srcOrd="3" destOrd="0" presId="urn:microsoft.com/office/officeart/2005/8/layout/hProcess7"/>
    <dgm:cxn modelId="{34B64FDD-89D8-49D8-8BD4-E48ECC8FA3D1}" type="presParOf" srcId="{D3158525-39EF-4234-AE96-08765C2C40DC}" destId="{84059BAC-73D8-4625-8D5E-A4991C18B6EA}" srcOrd="4" destOrd="0" presId="urn:microsoft.com/office/officeart/2005/8/layout/hProcess7"/>
    <dgm:cxn modelId="{CE376897-1610-4AD1-BEB5-E8096F8A83F0}" type="presParOf" srcId="{84059BAC-73D8-4625-8D5E-A4991C18B6EA}" destId="{C51AAD67-4A92-477C-B058-527E93CD3019}" srcOrd="0" destOrd="0" presId="urn:microsoft.com/office/officeart/2005/8/layout/hProcess7"/>
    <dgm:cxn modelId="{D849A7E8-E0CD-423F-A907-C5A30C182735}" type="presParOf" srcId="{84059BAC-73D8-4625-8D5E-A4991C18B6EA}" destId="{C74C4322-E24B-4628-BBE1-89385C4F41A4}" srcOrd="1" destOrd="0" presId="urn:microsoft.com/office/officeart/2005/8/layout/hProcess7"/>
    <dgm:cxn modelId="{10A67906-3E45-4C5A-99C2-771F9E2F4966}" type="presParOf" srcId="{84059BAC-73D8-4625-8D5E-A4991C18B6EA}" destId="{88D95466-51C0-4636-AB42-9B480E20F402}"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220AED0-016B-42A1-B2D8-27353DACC412}"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AE1DA507-475E-4806-B672-38955837D00A}">
      <dgm:prSet phldrT="[Text]"/>
      <dgm:spPr/>
      <dgm:t>
        <a:bodyPr/>
        <a:lstStyle/>
        <a:p>
          <a:r>
            <a:rPr lang="en-US" dirty="0">
              <a:solidFill>
                <a:schemeClr val="bg1"/>
              </a:solidFill>
            </a:rPr>
            <a:t>Psychomotor agitation</a:t>
          </a:r>
        </a:p>
      </dgm:t>
    </dgm:pt>
    <dgm:pt modelId="{FDA99489-B2A5-4721-B2C9-3119ED250678}" type="parTrans" cxnId="{0BDCAA0E-03CA-4B7E-97E6-F780AF48D8E5}">
      <dgm:prSet/>
      <dgm:spPr/>
      <dgm:t>
        <a:bodyPr/>
        <a:lstStyle/>
        <a:p>
          <a:endParaRPr lang="en-US"/>
        </a:p>
      </dgm:t>
    </dgm:pt>
    <dgm:pt modelId="{3DAFC761-0F77-4B88-A33B-FB8DA306EA8A}" type="sibTrans" cxnId="{0BDCAA0E-03CA-4B7E-97E6-F780AF48D8E5}">
      <dgm:prSet/>
      <dgm:spPr/>
      <dgm:t>
        <a:bodyPr/>
        <a:lstStyle/>
        <a:p>
          <a:endParaRPr lang="en-US"/>
        </a:p>
      </dgm:t>
    </dgm:pt>
    <dgm:pt modelId="{15353877-AD06-4ABC-866A-BD78575BC0CB}">
      <dgm:prSet phldrT="[Text]"/>
      <dgm:spPr/>
      <dgm:t>
        <a:bodyPr/>
        <a:lstStyle/>
        <a:p>
          <a:r>
            <a:rPr lang="en-US" dirty="0">
              <a:solidFill>
                <a:schemeClr val="bg1"/>
              </a:solidFill>
            </a:rPr>
            <a:t>Confusion</a:t>
          </a:r>
        </a:p>
      </dgm:t>
    </dgm:pt>
    <dgm:pt modelId="{2F3EB6D0-CFDB-4163-AF14-D023F4BAE11D}" type="parTrans" cxnId="{47F78AF6-A182-4EE1-8B49-4DEE9733018E}">
      <dgm:prSet/>
      <dgm:spPr/>
      <dgm:t>
        <a:bodyPr/>
        <a:lstStyle/>
        <a:p>
          <a:endParaRPr lang="en-US"/>
        </a:p>
      </dgm:t>
    </dgm:pt>
    <dgm:pt modelId="{493F896C-DD57-4F1E-96C5-140DA6901E63}" type="sibTrans" cxnId="{47F78AF6-A182-4EE1-8B49-4DEE9733018E}">
      <dgm:prSet/>
      <dgm:spPr/>
      <dgm:t>
        <a:bodyPr/>
        <a:lstStyle/>
        <a:p>
          <a:endParaRPr lang="en-US"/>
        </a:p>
      </dgm:t>
    </dgm:pt>
    <dgm:pt modelId="{2CD9ECF5-5D5C-47E6-B431-D4CED990ACE9}">
      <dgm:prSet phldrT="[Text]"/>
      <dgm:spPr/>
      <dgm:t>
        <a:bodyPr/>
        <a:lstStyle/>
        <a:p>
          <a:r>
            <a:rPr lang="en-US" dirty="0">
              <a:solidFill>
                <a:schemeClr val="bg1"/>
              </a:solidFill>
            </a:rPr>
            <a:t>Disorientation</a:t>
          </a:r>
        </a:p>
      </dgm:t>
    </dgm:pt>
    <dgm:pt modelId="{34707B93-3BCF-4E60-ABAA-5F91FD50489D}" type="parTrans" cxnId="{56F3FE0D-8A78-403A-A4A1-C0B7D97EEB18}">
      <dgm:prSet/>
      <dgm:spPr/>
      <dgm:t>
        <a:bodyPr/>
        <a:lstStyle/>
        <a:p>
          <a:endParaRPr lang="en-US"/>
        </a:p>
      </dgm:t>
    </dgm:pt>
    <dgm:pt modelId="{2CD6D0AD-DF5E-4811-8854-DEA139D261F1}" type="sibTrans" cxnId="{56F3FE0D-8A78-403A-A4A1-C0B7D97EEB18}">
      <dgm:prSet/>
      <dgm:spPr/>
      <dgm:t>
        <a:bodyPr/>
        <a:lstStyle/>
        <a:p>
          <a:endParaRPr lang="en-US"/>
        </a:p>
      </dgm:t>
    </dgm:pt>
    <dgm:pt modelId="{D743A4D7-AA09-4B1A-BFF0-A1AC4F44AB79}">
      <dgm:prSet phldrT="[Text]"/>
      <dgm:spPr/>
      <dgm:t>
        <a:bodyPr/>
        <a:lstStyle/>
        <a:p>
          <a:r>
            <a:rPr lang="en-US" dirty="0">
              <a:solidFill>
                <a:schemeClr val="bg1"/>
              </a:solidFill>
            </a:rPr>
            <a:t>Arterial HTN</a:t>
          </a:r>
        </a:p>
      </dgm:t>
    </dgm:pt>
    <dgm:pt modelId="{9B6E6645-EB5D-44AD-9409-A907659801D0}" type="parTrans" cxnId="{B64F7043-B337-485A-BE01-76878B4E5168}">
      <dgm:prSet/>
      <dgm:spPr/>
      <dgm:t>
        <a:bodyPr/>
        <a:lstStyle/>
        <a:p>
          <a:endParaRPr lang="en-US"/>
        </a:p>
      </dgm:t>
    </dgm:pt>
    <dgm:pt modelId="{F3148075-98D1-46E9-82A2-E68C5C2BE7A0}" type="sibTrans" cxnId="{B64F7043-B337-485A-BE01-76878B4E5168}">
      <dgm:prSet/>
      <dgm:spPr/>
      <dgm:t>
        <a:bodyPr/>
        <a:lstStyle/>
        <a:p>
          <a:endParaRPr lang="en-US"/>
        </a:p>
      </dgm:t>
    </dgm:pt>
    <dgm:pt modelId="{6BD723D3-8507-41C7-827F-36C05FB1111E}">
      <dgm:prSet phldrT="[Text]"/>
      <dgm:spPr/>
      <dgm:t>
        <a:bodyPr/>
        <a:lstStyle/>
        <a:p>
          <a:r>
            <a:rPr lang="en-US" dirty="0">
              <a:solidFill>
                <a:schemeClr val="bg1"/>
              </a:solidFill>
            </a:rPr>
            <a:t>Tachycardia</a:t>
          </a:r>
        </a:p>
      </dgm:t>
    </dgm:pt>
    <dgm:pt modelId="{01A21B62-2BF4-4D60-A1D6-B2428800472D}" type="parTrans" cxnId="{372D6C80-3DA4-4BFB-A766-AA43F806FFF7}">
      <dgm:prSet/>
      <dgm:spPr/>
      <dgm:t>
        <a:bodyPr/>
        <a:lstStyle/>
        <a:p>
          <a:endParaRPr lang="en-US"/>
        </a:p>
      </dgm:t>
    </dgm:pt>
    <dgm:pt modelId="{A0181C66-09DC-4D54-A485-B6E33F1FA29F}" type="sibTrans" cxnId="{372D6C80-3DA4-4BFB-A766-AA43F806FFF7}">
      <dgm:prSet/>
      <dgm:spPr/>
      <dgm:t>
        <a:bodyPr/>
        <a:lstStyle/>
        <a:p>
          <a:endParaRPr lang="en-US"/>
        </a:p>
      </dgm:t>
    </dgm:pt>
    <dgm:pt modelId="{25002707-C2D2-47CE-B325-1F144D543C7E}">
      <dgm:prSet/>
      <dgm:spPr/>
      <dgm:t>
        <a:bodyPr/>
        <a:lstStyle/>
        <a:p>
          <a:r>
            <a:rPr lang="en-US" dirty="0">
              <a:solidFill>
                <a:schemeClr val="bg1"/>
              </a:solidFill>
            </a:rPr>
            <a:t>Tremor</a:t>
          </a:r>
        </a:p>
      </dgm:t>
    </dgm:pt>
    <dgm:pt modelId="{DF7E3C81-6A7B-49E2-9C91-38BFDEDAF09C}" type="parTrans" cxnId="{431B54B3-587E-4995-8A46-5829D5FD7209}">
      <dgm:prSet/>
      <dgm:spPr/>
      <dgm:t>
        <a:bodyPr/>
        <a:lstStyle/>
        <a:p>
          <a:endParaRPr lang="en-US"/>
        </a:p>
      </dgm:t>
    </dgm:pt>
    <dgm:pt modelId="{E89B0AF5-864A-48DE-98B2-65E2B450C999}" type="sibTrans" cxnId="{431B54B3-587E-4995-8A46-5829D5FD7209}">
      <dgm:prSet/>
      <dgm:spPr/>
      <dgm:t>
        <a:bodyPr/>
        <a:lstStyle/>
        <a:p>
          <a:endParaRPr lang="en-US"/>
        </a:p>
      </dgm:t>
    </dgm:pt>
    <dgm:pt modelId="{F3542DCE-4BB1-4A93-BFE6-D5D288D76DAE}">
      <dgm:prSet/>
      <dgm:spPr/>
      <dgm:t>
        <a:bodyPr/>
        <a:lstStyle/>
        <a:p>
          <a:r>
            <a:rPr lang="en-US" dirty="0">
              <a:solidFill>
                <a:schemeClr val="bg1"/>
              </a:solidFill>
            </a:rPr>
            <a:t>Craving</a:t>
          </a:r>
        </a:p>
      </dgm:t>
    </dgm:pt>
    <dgm:pt modelId="{A6E654A2-1138-4C17-B468-1CAB2A424051}" type="parTrans" cxnId="{8C774BB8-F5E4-4A9F-B497-166C6B80D2CC}">
      <dgm:prSet/>
      <dgm:spPr/>
      <dgm:t>
        <a:bodyPr/>
        <a:lstStyle/>
        <a:p>
          <a:endParaRPr lang="en-US"/>
        </a:p>
      </dgm:t>
    </dgm:pt>
    <dgm:pt modelId="{B9DB3D09-A4A2-45EA-859D-DF2BBD48C566}" type="sibTrans" cxnId="{8C774BB8-F5E4-4A9F-B497-166C6B80D2CC}">
      <dgm:prSet/>
      <dgm:spPr/>
      <dgm:t>
        <a:bodyPr/>
        <a:lstStyle/>
        <a:p>
          <a:endParaRPr lang="en-US"/>
        </a:p>
      </dgm:t>
    </dgm:pt>
    <dgm:pt modelId="{C0469EFD-3E62-4A66-A614-C6517930E23A}">
      <dgm:prSet/>
      <dgm:spPr/>
      <dgm:t>
        <a:bodyPr/>
        <a:lstStyle/>
        <a:p>
          <a:r>
            <a:rPr lang="en-US" dirty="0">
              <a:solidFill>
                <a:schemeClr val="bg1"/>
              </a:solidFill>
            </a:rPr>
            <a:t>Insomnia</a:t>
          </a:r>
        </a:p>
      </dgm:t>
    </dgm:pt>
    <dgm:pt modelId="{E63371AD-BCE8-4B38-AEC5-234AB295F20F}" type="parTrans" cxnId="{4C2C29AD-16DE-4834-BC47-BF0BB2E2DAD9}">
      <dgm:prSet/>
      <dgm:spPr/>
      <dgm:t>
        <a:bodyPr/>
        <a:lstStyle/>
        <a:p>
          <a:endParaRPr lang="en-US"/>
        </a:p>
      </dgm:t>
    </dgm:pt>
    <dgm:pt modelId="{5070704E-C401-43F2-9476-1537E8705D23}" type="sibTrans" cxnId="{4C2C29AD-16DE-4834-BC47-BF0BB2E2DAD9}">
      <dgm:prSet/>
      <dgm:spPr/>
      <dgm:t>
        <a:bodyPr/>
        <a:lstStyle/>
        <a:p>
          <a:endParaRPr lang="en-US"/>
        </a:p>
      </dgm:t>
    </dgm:pt>
    <dgm:pt modelId="{0E532E5C-3A1E-4062-9274-ACFF21EA34E2}">
      <dgm:prSet/>
      <dgm:spPr/>
      <dgm:t>
        <a:bodyPr/>
        <a:lstStyle/>
        <a:p>
          <a:r>
            <a:rPr lang="en-US" dirty="0">
              <a:solidFill>
                <a:schemeClr val="bg1"/>
              </a:solidFill>
            </a:rPr>
            <a:t>Nausea</a:t>
          </a:r>
        </a:p>
      </dgm:t>
    </dgm:pt>
    <dgm:pt modelId="{8E04CB33-EE93-4E75-A079-143C51AD98EE}" type="parTrans" cxnId="{3DD4562F-18A3-47B7-A04A-C297F06F315D}">
      <dgm:prSet/>
      <dgm:spPr/>
      <dgm:t>
        <a:bodyPr/>
        <a:lstStyle/>
        <a:p>
          <a:endParaRPr lang="en-US"/>
        </a:p>
      </dgm:t>
    </dgm:pt>
    <dgm:pt modelId="{5DE2048A-8441-4A3B-8631-CBBD52492D5F}" type="sibTrans" cxnId="{3DD4562F-18A3-47B7-A04A-C297F06F315D}">
      <dgm:prSet/>
      <dgm:spPr/>
      <dgm:t>
        <a:bodyPr/>
        <a:lstStyle/>
        <a:p>
          <a:endParaRPr lang="en-US"/>
        </a:p>
      </dgm:t>
    </dgm:pt>
    <dgm:pt modelId="{16BB3138-2E00-4764-9321-F7711E2AE21D}">
      <dgm:prSet/>
      <dgm:spPr/>
      <dgm:t>
        <a:bodyPr/>
        <a:lstStyle/>
        <a:p>
          <a:r>
            <a:rPr lang="en-US" dirty="0">
              <a:solidFill>
                <a:schemeClr val="bg1"/>
              </a:solidFill>
            </a:rPr>
            <a:t>Headache</a:t>
          </a:r>
        </a:p>
      </dgm:t>
    </dgm:pt>
    <dgm:pt modelId="{D2B3B3D2-53EC-4403-8A7D-8E1EA67B4469}" type="parTrans" cxnId="{2243E3C7-ACB0-4033-BF16-526B12F16EA3}">
      <dgm:prSet/>
      <dgm:spPr/>
      <dgm:t>
        <a:bodyPr/>
        <a:lstStyle/>
        <a:p>
          <a:endParaRPr lang="en-US"/>
        </a:p>
      </dgm:t>
    </dgm:pt>
    <dgm:pt modelId="{C4B3640E-4EC5-424D-A3E9-65FBEB98034E}" type="sibTrans" cxnId="{2243E3C7-ACB0-4033-BF16-526B12F16EA3}">
      <dgm:prSet/>
      <dgm:spPr/>
      <dgm:t>
        <a:bodyPr/>
        <a:lstStyle/>
        <a:p>
          <a:endParaRPr lang="en-US"/>
        </a:p>
      </dgm:t>
    </dgm:pt>
    <dgm:pt modelId="{0F41A1CD-BFFA-4343-85E0-25FD08A730C4}">
      <dgm:prSet/>
      <dgm:spPr/>
      <dgm:t>
        <a:bodyPr/>
        <a:lstStyle/>
        <a:p>
          <a:r>
            <a:rPr lang="en-US" dirty="0">
              <a:solidFill>
                <a:schemeClr val="bg1"/>
              </a:solidFill>
            </a:rPr>
            <a:t>Diarrhea</a:t>
          </a:r>
        </a:p>
      </dgm:t>
    </dgm:pt>
    <dgm:pt modelId="{B87FCA5D-313E-423B-BFFE-2E8D4A2C733E}" type="parTrans" cxnId="{04A1D71A-0C89-493E-98EF-CDF64E7FEE3D}">
      <dgm:prSet/>
      <dgm:spPr/>
      <dgm:t>
        <a:bodyPr/>
        <a:lstStyle/>
        <a:p>
          <a:endParaRPr lang="en-US"/>
        </a:p>
      </dgm:t>
    </dgm:pt>
    <dgm:pt modelId="{214DB3FE-CA19-424D-9EDA-6B27BDA95BC8}" type="sibTrans" cxnId="{04A1D71A-0C89-493E-98EF-CDF64E7FEE3D}">
      <dgm:prSet/>
      <dgm:spPr/>
      <dgm:t>
        <a:bodyPr/>
        <a:lstStyle/>
        <a:p>
          <a:endParaRPr lang="en-US"/>
        </a:p>
      </dgm:t>
    </dgm:pt>
    <dgm:pt modelId="{89F8D888-1812-462A-83AF-EB2A88DF0198}">
      <dgm:prSet/>
      <dgm:spPr/>
      <dgm:t>
        <a:bodyPr/>
        <a:lstStyle/>
        <a:p>
          <a:r>
            <a:rPr lang="en-US" dirty="0">
              <a:solidFill>
                <a:schemeClr val="bg1"/>
              </a:solidFill>
            </a:rPr>
            <a:t>Diaphoresis</a:t>
          </a:r>
        </a:p>
      </dgm:t>
    </dgm:pt>
    <dgm:pt modelId="{F240951D-E0A1-40D9-8BBA-110DA1690FF4}" type="parTrans" cxnId="{EF254E3E-F204-482D-9123-9AC15FE1FA12}">
      <dgm:prSet/>
      <dgm:spPr/>
      <dgm:t>
        <a:bodyPr/>
        <a:lstStyle/>
        <a:p>
          <a:endParaRPr lang="en-US"/>
        </a:p>
      </dgm:t>
    </dgm:pt>
    <dgm:pt modelId="{51F32276-FC77-424D-B8FB-92E0C388FF1A}" type="sibTrans" cxnId="{EF254E3E-F204-482D-9123-9AC15FE1FA12}">
      <dgm:prSet/>
      <dgm:spPr/>
      <dgm:t>
        <a:bodyPr/>
        <a:lstStyle/>
        <a:p>
          <a:endParaRPr lang="en-US"/>
        </a:p>
      </dgm:t>
    </dgm:pt>
    <dgm:pt modelId="{3ED34DF8-2A9C-4BCA-99FF-13EE5EC12D48}" type="pres">
      <dgm:prSet presAssocID="{C220AED0-016B-42A1-B2D8-27353DACC412}" presName="diagram" presStyleCnt="0">
        <dgm:presLayoutVars>
          <dgm:dir/>
          <dgm:resizeHandles val="exact"/>
        </dgm:presLayoutVars>
      </dgm:prSet>
      <dgm:spPr/>
    </dgm:pt>
    <dgm:pt modelId="{F207F45C-1BE6-4574-A99D-B175B14FDE7B}" type="pres">
      <dgm:prSet presAssocID="{AE1DA507-475E-4806-B672-38955837D00A}" presName="node" presStyleLbl="node1" presStyleIdx="0" presStyleCnt="12">
        <dgm:presLayoutVars>
          <dgm:bulletEnabled val="1"/>
        </dgm:presLayoutVars>
      </dgm:prSet>
      <dgm:spPr/>
    </dgm:pt>
    <dgm:pt modelId="{D9DA9EC0-543A-47B9-A531-0400C44583EB}" type="pres">
      <dgm:prSet presAssocID="{3DAFC761-0F77-4B88-A33B-FB8DA306EA8A}" presName="sibTrans" presStyleCnt="0"/>
      <dgm:spPr/>
    </dgm:pt>
    <dgm:pt modelId="{A0370ED6-ECCC-49AD-9ABA-75E6A00009CC}" type="pres">
      <dgm:prSet presAssocID="{15353877-AD06-4ABC-866A-BD78575BC0CB}" presName="node" presStyleLbl="node1" presStyleIdx="1" presStyleCnt="12">
        <dgm:presLayoutVars>
          <dgm:bulletEnabled val="1"/>
        </dgm:presLayoutVars>
      </dgm:prSet>
      <dgm:spPr/>
    </dgm:pt>
    <dgm:pt modelId="{56C1BBAF-0540-4F46-9625-5AA5EF4E1809}" type="pres">
      <dgm:prSet presAssocID="{493F896C-DD57-4F1E-96C5-140DA6901E63}" presName="sibTrans" presStyleCnt="0"/>
      <dgm:spPr/>
    </dgm:pt>
    <dgm:pt modelId="{99E3C0B6-7047-4DCD-808D-49A9C9CBF604}" type="pres">
      <dgm:prSet presAssocID="{F3542DCE-4BB1-4A93-BFE6-D5D288D76DAE}" presName="node" presStyleLbl="node1" presStyleIdx="2" presStyleCnt="12" custLinFactNeighborX="71" custLinFactNeighborY="1239">
        <dgm:presLayoutVars>
          <dgm:bulletEnabled val="1"/>
        </dgm:presLayoutVars>
      </dgm:prSet>
      <dgm:spPr/>
    </dgm:pt>
    <dgm:pt modelId="{1EC0AEF8-A909-4590-8C14-013255CDDB07}" type="pres">
      <dgm:prSet presAssocID="{B9DB3D09-A4A2-45EA-859D-DF2BBD48C566}" presName="sibTrans" presStyleCnt="0"/>
      <dgm:spPr/>
    </dgm:pt>
    <dgm:pt modelId="{B28A569A-EF6D-4E3C-A271-9B12DF643B74}" type="pres">
      <dgm:prSet presAssocID="{2CD9ECF5-5D5C-47E6-B431-D4CED990ACE9}" presName="node" presStyleLbl="node1" presStyleIdx="3" presStyleCnt="12">
        <dgm:presLayoutVars>
          <dgm:bulletEnabled val="1"/>
        </dgm:presLayoutVars>
      </dgm:prSet>
      <dgm:spPr/>
    </dgm:pt>
    <dgm:pt modelId="{E9A85EE7-9474-434F-A83F-62CB5141D0F4}" type="pres">
      <dgm:prSet presAssocID="{2CD6D0AD-DF5E-4811-8854-DEA139D261F1}" presName="sibTrans" presStyleCnt="0"/>
      <dgm:spPr/>
    </dgm:pt>
    <dgm:pt modelId="{A507A85A-3A3F-4643-AA63-6CCB307AC6B2}" type="pres">
      <dgm:prSet presAssocID="{D743A4D7-AA09-4B1A-BFF0-A1AC4F44AB79}" presName="node" presStyleLbl="node1" presStyleIdx="4" presStyleCnt="12">
        <dgm:presLayoutVars>
          <dgm:bulletEnabled val="1"/>
        </dgm:presLayoutVars>
      </dgm:prSet>
      <dgm:spPr/>
    </dgm:pt>
    <dgm:pt modelId="{F74FF2CF-05DE-4A12-9137-D823C5C02A78}" type="pres">
      <dgm:prSet presAssocID="{F3148075-98D1-46E9-82A2-E68C5C2BE7A0}" presName="sibTrans" presStyleCnt="0"/>
      <dgm:spPr/>
    </dgm:pt>
    <dgm:pt modelId="{D1476170-A692-4E09-9489-FB2EE3501EEA}" type="pres">
      <dgm:prSet presAssocID="{6BD723D3-8507-41C7-827F-36C05FB1111E}" presName="node" presStyleLbl="node1" presStyleIdx="5" presStyleCnt="12">
        <dgm:presLayoutVars>
          <dgm:bulletEnabled val="1"/>
        </dgm:presLayoutVars>
      </dgm:prSet>
      <dgm:spPr/>
    </dgm:pt>
    <dgm:pt modelId="{C3BB00E6-69A6-45B8-A80D-46012FD9356B}" type="pres">
      <dgm:prSet presAssocID="{A0181C66-09DC-4D54-A485-B6E33F1FA29F}" presName="sibTrans" presStyleCnt="0"/>
      <dgm:spPr/>
    </dgm:pt>
    <dgm:pt modelId="{DC3130E5-9BDD-4E65-AF3E-6E070AB9A46B}" type="pres">
      <dgm:prSet presAssocID="{25002707-C2D2-47CE-B325-1F144D543C7E}" presName="node" presStyleLbl="node1" presStyleIdx="6" presStyleCnt="12">
        <dgm:presLayoutVars>
          <dgm:bulletEnabled val="1"/>
        </dgm:presLayoutVars>
      </dgm:prSet>
      <dgm:spPr/>
    </dgm:pt>
    <dgm:pt modelId="{C233C122-EDC5-4CDF-BCAC-80A13F9294C1}" type="pres">
      <dgm:prSet presAssocID="{E89B0AF5-864A-48DE-98B2-65E2B450C999}" presName="sibTrans" presStyleCnt="0"/>
      <dgm:spPr/>
    </dgm:pt>
    <dgm:pt modelId="{5444157F-975F-4AD5-B146-45A9F005F5BB}" type="pres">
      <dgm:prSet presAssocID="{C0469EFD-3E62-4A66-A614-C6517930E23A}" presName="node" presStyleLbl="node1" presStyleIdx="7" presStyleCnt="12">
        <dgm:presLayoutVars>
          <dgm:bulletEnabled val="1"/>
        </dgm:presLayoutVars>
      </dgm:prSet>
      <dgm:spPr/>
    </dgm:pt>
    <dgm:pt modelId="{196D0CB0-0C4B-42E3-8CD3-76BAC40E187D}" type="pres">
      <dgm:prSet presAssocID="{5070704E-C401-43F2-9476-1537E8705D23}" presName="sibTrans" presStyleCnt="0"/>
      <dgm:spPr/>
    </dgm:pt>
    <dgm:pt modelId="{B0E2CC9C-54FF-44E9-8FBC-3B3CF59173B6}" type="pres">
      <dgm:prSet presAssocID="{0E532E5C-3A1E-4062-9274-ACFF21EA34E2}" presName="node" presStyleLbl="node1" presStyleIdx="8" presStyleCnt="12">
        <dgm:presLayoutVars>
          <dgm:bulletEnabled val="1"/>
        </dgm:presLayoutVars>
      </dgm:prSet>
      <dgm:spPr/>
    </dgm:pt>
    <dgm:pt modelId="{DB881A4B-D87E-47A3-A707-3BDB9DC946B0}" type="pres">
      <dgm:prSet presAssocID="{5DE2048A-8441-4A3B-8631-CBBD52492D5F}" presName="sibTrans" presStyleCnt="0"/>
      <dgm:spPr/>
    </dgm:pt>
    <dgm:pt modelId="{F1C59266-6B8A-4546-B4E2-425FF69B6AEE}" type="pres">
      <dgm:prSet presAssocID="{16BB3138-2E00-4764-9321-F7711E2AE21D}" presName="node" presStyleLbl="node1" presStyleIdx="9" presStyleCnt="12">
        <dgm:presLayoutVars>
          <dgm:bulletEnabled val="1"/>
        </dgm:presLayoutVars>
      </dgm:prSet>
      <dgm:spPr/>
    </dgm:pt>
    <dgm:pt modelId="{F6942943-7B60-46C8-B8A4-3A491269E922}" type="pres">
      <dgm:prSet presAssocID="{C4B3640E-4EC5-424D-A3E9-65FBEB98034E}" presName="sibTrans" presStyleCnt="0"/>
      <dgm:spPr/>
    </dgm:pt>
    <dgm:pt modelId="{659676E0-1C80-4211-9190-CD6A724EECD7}" type="pres">
      <dgm:prSet presAssocID="{0F41A1CD-BFFA-4343-85E0-25FD08A730C4}" presName="node" presStyleLbl="node1" presStyleIdx="10" presStyleCnt="12">
        <dgm:presLayoutVars>
          <dgm:bulletEnabled val="1"/>
        </dgm:presLayoutVars>
      </dgm:prSet>
      <dgm:spPr/>
    </dgm:pt>
    <dgm:pt modelId="{CBBF4235-D429-4444-AAC7-D186FDAA8D39}" type="pres">
      <dgm:prSet presAssocID="{214DB3FE-CA19-424D-9EDA-6B27BDA95BC8}" presName="sibTrans" presStyleCnt="0"/>
      <dgm:spPr/>
    </dgm:pt>
    <dgm:pt modelId="{1AE6F92C-AD23-410E-B524-538C201B1848}" type="pres">
      <dgm:prSet presAssocID="{89F8D888-1812-462A-83AF-EB2A88DF0198}" presName="node" presStyleLbl="node1" presStyleIdx="11" presStyleCnt="12">
        <dgm:presLayoutVars>
          <dgm:bulletEnabled val="1"/>
        </dgm:presLayoutVars>
      </dgm:prSet>
      <dgm:spPr/>
    </dgm:pt>
  </dgm:ptLst>
  <dgm:cxnLst>
    <dgm:cxn modelId="{56F3FE0D-8A78-403A-A4A1-C0B7D97EEB18}" srcId="{C220AED0-016B-42A1-B2D8-27353DACC412}" destId="{2CD9ECF5-5D5C-47E6-B431-D4CED990ACE9}" srcOrd="3" destOrd="0" parTransId="{34707B93-3BCF-4E60-ABAA-5F91FD50489D}" sibTransId="{2CD6D0AD-DF5E-4811-8854-DEA139D261F1}"/>
    <dgm:cxn modelId="{8AA3550E-58AF-40CB-AB06-57ACCCFB8103}" type="presOf" srcId="{15353877-AD06-4ABC-866A-BD78575BC0CB}" destId="{A0370ED6-ECCC-49AD-9ABA-75E6A00009CC}" srcOrd="0" destOrd="0" presId="urn:microsoft.com/office/officeart/2005/8/layout/default"/>
    <dgm:cxn modelId="{0BDCAA0E-03CA-4B7E-97E6-F780AF48D8E5}" srcId="{C220AED0-016B-42A1-B2D8-27353DACC412}" destId="{AE1DA507-475E-4806-B672-38955837D00A}" srcOrd="0" destOrd="0" parTransId="{FDA99489-B2A5-4721-B2C9-3119ED250678}" sibTransId="{3DAFC761-0F77-4B88-A33B-FB8DA306EA8A}"/>
    <dgm:cxn modelId="{04A1D71A-0C89-493E-98EF-CDF64E7FEE3D}" srcId="{C220AED0-016B-42A1-B2D8-27353DACC412}" destId="{0F41A1CD-BFFA-4343-85E0-25FD08A730C4}" srcOrd="10" destOrd="0" parTransId="{B87FCA5D-313E-423B-BFFE-2E8D4A2C733E}" sibTransId="{214DB3FE-CA19-424D-9EDA-6B27BDA95BC8}"/>
    <dgm:cxn modelId="{E93E0926-85AE-41F9-ACF2-6E3B95684AC6}" type="presOf" srcId="{25002707-C2D2-47CE-B325-1F144D543C7E}" destId="{DC3130E5-9BDD-4E65-AF3E-6E070AB9A46B}" srcOrd="0" destOrd="0" presId="urn:microsoft.com/office/officeart/2005/8/layout/default"/>
    <dgm:cxn modelId="{3DD4562F-18A3-47B7-A04A-C297F06F315D}" srcId="{C220AED0-016B-42A1-B2D8-27353DACC412}" destId="{0E532E5C-3A1E-4062-9274-ACFF21EA34E2}" srcOrd="8" destOrd="0" parTransId="{8E04CB33-EE93-4E75-A079-143C51AD98EE}" sibTransId="{5DE2048A-8441-4A3B-8631-CBBD52492D5F}"/>
    <dgm:cxn modelId="{EF254E3E-F204-482D-9123-9AC15FE1FA12}" srcId="{C220AED0-016B-42A1-B2D8-27353DACC412}" destId="{89F8D888-1812-462A-83AF-EB2A88DF0198}" srcOrd="11" destOrd="0" parTransId="{F240951D-E0A1-40D9-8BBA-110DA1690FF4}" sibTransId="{51F32276-FC77-424D-B8FB-92E0C388FF1A}"/>
    <dgm:cxn modelId="{B64F7043-B337-485A-BE01-76878B4E5168}" srcId="{C220AED0-016B-42A1-B2D8-27353DACC412}" destId="{D743A4D7-AA09-4B1A-BFF0-A1AC4F44AB79}" srcOrd="4" destOrd="0" parTransId="{9B6E6645-EB5D-44AD-9409-A907659801D0}" sibTransId="{F3148075-98D1-46E9-82A2-E68C5C2BE7A0}"/>
    <dgm:cxn modelId="{AAC2E24C-E332-48C0-812E-0953B85A6FA0}" type="presOf" srcId="{0F41A1CD-BFFA-4343-85E0-25FD08A730C4}" destId="{659676E0-1C80-4211-9190-CD6A724EECD7}" srcOrd="0" destOrd="0" presId="urn:microsoft.com/office/officeart/2005/8/layout/default"/>
    <dgm:cxn modelId="{3DCA6451-A43D-4C2E-A262-7E562DCB0677}" type="presOf" srcId="{C0469EFD-3E62-4A66-A614-C6517930E23A}" destId="{5444157F-975F-4AD5-B146-45A9F005F5BB}" srcOrd="0" destOrd="0" presId="urn:microsoft.com/office/officeart/2005/8/layout/default"/>
    <dgm:cxn modelId="{E0DBEB7F-453C-4932-B625-683A66849B1F}" type="presOf" srcId="{6BD723D3-8507-41C7-827F-36C05FB1111E}" destId="{D1476170-A692-4E09-9489-FB2EE3501EEA}" srcOrd="0" destOrd="0" presId="urn:microsoft.com/office/officeart/2005/8/layout/default"/>
    <dgm:cxn modelId="{372D6C80-3DA4-4BFB-A766-AA43F806FFF7}" srcId="{C220AED0-016B-42A1-B2D8-27353DACC412}" destId="{6BD723D3-8507-41C7-827F-36C05FB1111E}" srcOrd="5" destOrd="0" parTransId="{01A21B62-2BF4-4D60-A1D6-B2428800472D}" sibTransId="{A0181C66-09DC-4D54-A485-B6E33F1FA29F}"/>
    <dgm:cxn modelId="{E8D193A8-FE04-442E-A75B-C88782CAEBE9}" type="presOf" srcId="{2CD9ECF5-5D5C-47E6-B431-D4CED990ACE9}" destId="{B28A569A-EF6D-4E3C-A271-9B12DF643B74}" srcOrd="0" destOrd="0" presId="urn:microsoft.com/office/officeart/2005/8/layout/default"/>
    <dgm:cxn modelId="{4C2C29AD-16DE-4834-BC47-BF0BB2E2DAD9}" srcId="{C220AED0-016B-42A1-B2D8-27353DACC412}" destId="{C0469EFD-3E62-4A66-A614-C6517930E23A}" srcOrd="7" destOrd="0" parTransId="{E63371AD-BCE8-4B38-AEC5-234AB295F20F}" sibTransId="{5070704E-C401-43F2-9476-1537E8705D23}"/>
    <dgm:cxn modelId="{431B54B3-587E-4995-8A46-5829D5FD7209}" srcId="{C220AED0-016B-42A1-B2D8-27353DACC412}" destId="{25002707-C2D2-47CE-B325-1F144D543C7E}" srcOrd="6" destOrd="0" parTransId="{DF7E3C81-6A7B-49E2-9C91-38BFDEDAF09C}" sibTransId="{E89B0AF5-864A-48DE-98B2-65E2B450C999}"/>
    <dgm:cxn modelId="{510481B6-59C1-4CB7-908E-5A1B63D94E1A}" type="presOf" srcId="{F3542DCE-4BB1-4A93-BFE6-D5D288D76DAE}" destId="{99E3C0B6-7047-4DCD-808D-49A9C9CBF604}" srcOrd="0" destOrd="0" presId="urn:microsoft.com/office/officeart/2005/8/layout/default"/>
    <dgm:cxn modelId="{8C774BB8-F5E4-4A9F-B497-166C6B80D2CC}" srcId="{C220AED0-016B-42A1-B2D8-27353DACC412}" destId="{F3542DCE-4BB1-4A93-BFE6-D5D288D76DAE}" srcOrd="2" destOrd="0" parTransId="{A6E654A2-1138-4C17-B468-1CAB2A424051}" sibTransId="{B9DB3D09-A4A2-45EA-859D-DF2BBD48C566}"/>
    <dgm:cxn modelId="{F5F86CBB-DD3C-403B-824F-2EF21F383D58}" type="presOf" srcId="{D743A4D7-AA09-4B1A-BFF0-A1AC4F44AB79}" destId="{A507A85A-3A3F-4643-AA63-6CCB307AC6B2}" srcOrd="0" destOrd="0" presId="urn:microsoft.com/office/officeart/2005/8/layout/default"/>
    <dgm:cxn modelId="{01C14CBC-13BB-4E5B-872F-9BDADD758431}" type="presOf" srcId="{AE1DA507-475E-4806-B672-38955837D00A}" destId="{F207F45C-1BE6-4574-A99D-B175B14FDE7B}" srcOrd="0" destOrd="0" presId="urn:microsoft.com/office/officeart/2005/8/layout/default"/>
    <dgm:cxn modelId="{E50405C0-FA84-4C40-AAB9-70B253DBDF61}" type="presOf" srcId="{89F8D888-1812-462A-83AF-EB2A88DF0198}" destId="{1AE6F92C-AD23-410E-B524-538C201B1848}" srcOrd="0" destOrd="0" presId="urn:microsoft.com/office/officeart/2005/8/layout/default"/>
    <dgm:cxn modelId="{2243E3C7-ACB0-4033-BF16-526B12F16EA3}" srcId="{C220AED0-016B-42A1-B2D8-27353DACC412}" destId="{16BB3138-2E00-4764-9321-F7711E2AE21D}" srcOrd="9" destOrd="0" parTransId="{D2B3B3D2-53EC-4403-8A7D-8E1EA67B4469}" sibTransId="{C4B3640E-4EC5-424D-A3E9-65FBEB98034E}"/>
    <dgm:cxn modelId="{B077FFCE-E517-4163-AD8C-454D60CCEF64}" type="presOf" srcId="{16BB3138-2E00-4764-9321-F7711E2AE21D}" destId="{F1C59266-6B8A-4546-B4E2-425FF69B6AEE}" srcOrd="0" destOrd="0" presId="urn:microsoft.com/office/officeart/2005/8/layout/default"/>
    <dgm:cxn modelId="{D21141DD-0FD1-478A-BBE7-4B824B7C5CF2}" type="presOf" srcId="{0E532E5C-3A1E-4062-9274-ACFF21EA34E2}" destId="{B0E2CC9C-54FF-44E9-8FBC-3B3CF59173B6}" srcOrd="0" destOrd="0" presId="urn:microsoft.com/office/officeart/2005/8/layout/default"/>
    <dgm:cxn modelId="{CD9027EC-CDBB-45F1-93D4-21B2FEFA15D3}" type="presOf" srcId="{C220AED0-016B-42A1-B2D8-27353DACC412}" destId="{3ED34DF8-2A9C-4BCA-99FF-13EE5EC12D48}" srcOrd="0" destOrd="0" presId="urn:microsoft.com/office/officeart/2005/8/layout/default"/>
    <dgm:cxn modelId="{47F78AF6-A182-4EE1-8B49-4DEE9733018E}" srcId="{C220AED0-016B-42A1-B2D8-27353DACC412}" destId="{15353877-AD06-4ABC-866A-BD78575BC0CB}" srcOrd="1" destOrd="0" parTransId="{2F3EB6D0-CFDB-4163-AF14-D023F4BAE11D}" sibTransId="{493F896C-DD57-4F1E-96C5-140DA6901E63}"/>
    <dgm:cxn modelId="{566C55A4-22C6-43EC-8FD1-D22DF304372F}" type="presParOf" srcId="{3ED34DF8-2A9C-4BCA-99FF-13EE5EC12D48}" destId="{F207F45C-1BE6-4574-A99D-B175B14FDE7B}" srcOrd="0" destOrd="0" presId="urn:microsoft.com/office/officeart/2005/8/layout/default"/>
    <dgm:cxn modelId="{2ED82958-46AD-46B5-A89D-BA192D909FEC}" type="presParOf" srcId="{3ED34DF8-2A9C-4BCA-99FF-13EE5EC12D48}" destId="{D9DA9EC0-543A-47B9-A531-0400C44583EB}" srcOrd="1" destOrd="0" presId="urn:microsoft.com/office/officeart/2005/8/layout/default"/>
    <dgm:cxn modelId="{B3BE6610-BFCD-4E3C-9B88-9434401A9084}" type="presParOf" srcId="{3ED34DF8-2A9C-4BCA-99FF-13EE5EC12D48}" destId="{A0370ED6-ECCC-49AD-9ABA-75E6A00009CC}" srcOrd="2" destOrd="0" presId="urn:microsoft.com/office/officeart/2005/8/layout/default"/>
    <dgm:cxn modelId="{3A58032F-C70F-47D7-8F4E-ED02A6DEB19B}" type="presParOf" srcId="{3ED34DF8-2A9C-4BCA-99FF-13EE5EC12D48}" destId="{56C1BBAF-0540-4F46-9625-5AA5EF4E1809}" srcOrd="3" destOrd="0" presId="urn:microsoft.com/office/officeart/2005/8/layout/default"/>
    <dgm:cxn modelId="{81473505-F10D-4C22-B92B-6061EA0DECC9}" type="presParOf" srcId="{3ED34DF8-2A9C-4BCA-99FF-13EE5EC12D48}" destId="{99E3C0B6-7047-4DCD-808D-49A9C9CBF604}" srcOrd="4" destOrd="0" presId="urn:microsoft.com/office/officeart/2005/8/layout/default"/>
    <dgm:cxn modelId="{BA438C22-08CC-440F-B5BC-641B1006389D}" type="presParOf" srcId="{3ED34DF8-2A9C-4BCA-99FF-13EE5EC12D48}" destId="{1EC0AEF8-A909-4590-8C14-013255CDDB07}" srcOrd="5" destOrd="0" presId="urn:microsoft.com/office/officeart/2005/8/layout/default"/>
    <dgm:cxn modelId="{4F01C33E-0200-411B-B321-EBA603022C8B}" type="presParOf" srcId="{3ED34DF8-2A9C-4BCA-99FF-13EE5EC12D48}" destId="{B28A569A-EF6D-4E3C-A271-9B12DF643B74}" srcOrd="6" destOrd="0" presId="urn:microsoft.com/office/officeart/2005/8/layout/default"/>
    <dgm:cxn modelId="{855B6A50-AD21-4BDE-9DD5-2F8DE7BF3031}" type="presParOf" srcId="{3ED34DF8-2A9C-4BCA-99FF-13EE5EC12D48}" destId="{E9A85EE7-9474-434F-A83F-62CB5141D0F4}" srcOrd="7" destOrd="0" presId="urn:microsoft.com/office/officeart/2005/8/layout/default"/>
    <dgm:cxn modelId="{30073B16-1D1F-4A40-9B61-86A34D9EE598}" type="presParOf" srcId="{3ED34DF8-2A9C-4BCA-99FF-13EE5EC12D48}" destId="{A507A85A-3A3F-4643-AA63-6CCB307AC6B2}" srcOrd="8" destOrd="0" presId="urn:microsoft.com/office/officeart/2005/8/layout/default"/>
    <dgm:cxn modelId="{9C748A93-08A2-4FF5-ADE9-E7AD54C32DBD}" type="presParOf" srcId="{3ED34DF8-2A9C-4BCA-99FF-13EE5EC12D48}" destId="{F74FF2CF-05DE-4A12-9137-D823C5C02A78}" srcOrd="9" destOrd="0" presId="urn:microsoft.com/office/officeart/2005/8/layout/default"/>
    <dgm:cxn modelId="{6829856B-8ECA-44C2-B331-C7F8C164C814}" type="presParOf" srcId="{3ED34DF8-2A9C-4BCA-99FF-13EE5EC12D48}" destId="{D1476170-A692-4E09-9489-FB2EE3501EEA}" srcOrd="10" destOrd="0" presId="urn:microsoft.com/office/officeart/2005/8/layout/default"/>
    <dgm:cxn modelId="{5C0C71E1-7B36-4632-B49E-F18652BC0BDC}" type="presParOf" srcId="{3ED34DF8-2A9C-4BCA-99FF-13EE5EC12D48}" destId="{C3BB00E6-69A6-45B8-A80D-46012FD9356B}" srcOrd="11" destOrd="0" presId="urn:microsoft.com/office/officeart/2005/8/layout/default"/>
    <dgm:cxn modelId="{EA4B7255-0A36-44E8-8C67-E33300EAE761}" type="presParOf" srcId="{3ED34DF8-2A9C-4BCA-99FF-13EE5EC12D48}" destId="{DC3130E5-9BDD-4E65-AF3E-6E070AB9A46B}" srcOrd="12" destOrd="0" presId="urn:microsoft.com/office/officeart/2005/8/layout/default"/>
    <dgm:cxn modelId="{88E545F5-6E71-4199-9653-A4A90DD52627}" type="presParOf" srcId="{3ED34DF8-2A9C-4BCA-99FF-13EE5EC12D48}" destId="{C233C122-EDC5-4CDF-BCAC-80A13F9294C1}" srcOrd="13" destOrd="0" presId="urn:microsoft.com/office/officeart/2005/8/layout/default"/>
    <dgm:cxn modelId="{B75F44C6-0B33-45D4-97B4-B3D7E5B697CD}" type="presParOf" srcId="{3ED34DF8-2A9C-4BCA-99FF-13EE5EC12D48}" destId="{5444157F-975F-4AD5-B146-45A9F005F5BB}" srcOrd="14" destOrd="0" presId="urn:microsoft.com/office/officeart/2005/8/layout/default"/>
    <dgm:cxn modelId="{8B35F63C-F425-4180-8477-600691D4B193}" type="presParOf" srcId="{3ED34DF8-2A9C-4BCA-99FF-13EE5EC12D48}" destId="{196D0CB0-0C4B-42E3-8CD3-76BAC40E187D}" srcOrd="15" destOrd="0" presId="urn:microsoft.com/office/officeart/2005/8/layout/default"/>
    <dgm:cxn modelId="{B79CF7A0-03E1-4928-98A0-BD309E7E97DD}" type="presParOf" srcId="{3ED34DF8-2A9C-4BCA-99FF-13EE5EC12D48}" destId="{B0E2CC9C-54FF-44E9-8FBC-3B3CF59173B6}" srcOrd="16" destOrd="0" presId="urn:microsoft.com/office/officeart/2005/8/layout/default"/>
    <dgm:cxn modelId="{299CD2CA-AAA0-40AC-93F9-BBF5B5B4BF99}" type="presParOf" srcId="{3ED34DF8-2A9C-4BCA-99FF-13EE5EC12D48}" destId="{DB881A4B-D87E-47A3-A707-3BDB9DC946B0}" srcOrd="17" destOrd="0" presId="urn:microsoft.com/office/officeart/2005/8/layout/default"/>
    <dgm:cxn modelId="{17966B87-323D-4650-8CB3-ACC1CAB0EFD3}" type="presParOf" srcId="{3ED34DF8-2A9C-4BCA-99FF-13EE5EC12D48}" destId="{F1C59266-6B8A-4546-B4E2-425FF69B6AEE}" srcOrd="18" destOrd="0" presId="urn:microsoft.com/office/officeart/2005/8/layout/default"/>
    <dgm:cxn modelId="{C75D9404-465D-4545-8909-DF5AFBE71234}" type="presParOf" srcId="{3ED34DF8-2A9C-4BCA-99FF-13EE5EC12D48}" destId="{F6942943-7B60-46C8-B8A4-3A491269E922}" srcOrd="19" destOrd="0" presId="urn:microsoft.com/office/officeart/2005/8/layout/default"/>
    <dgm:cxn modelId="{AEE801CB-37E5-4187-8449-05FA205E9CE5}" type="presParOf" srcId="{3ED34DF8-2A9C-4BCA-99FF-13EE5EC12D48}" destId="{659676E0-1C80-4211-9190-CD6A724EECD7}" srcOrd="20" destOrd="0" presId="urn:microsoft.com/office/officeart/2005/8/layout/default"/>
    <dgm:cxn modelId="{9CFC906D-9DA3-40FF-B5E8-126E2799C0BE}" type="presParOf" srcId="{3ED34DF8-2A9C-4BCA-99FF-13EE5EC12D48}" destId="{CBBF4235-D429-4444-AAC7-D186FDAA8D39}" srcOrd="21" destOrd="0" presId="urn:microsoft.com/office/officeart/2005/8/layout/default"/>
    <dgm:cxn modelId="{527D4572-FD9D-4BF4-80CB-6C356E57CE60}" type="presParOf" srcId="{3ED34DF8-2A9C-4BCA-99FF-13EE5EC12D48}" destId="{1AE6F92C-AD23-410E-B524-538C201B1848}" srcOrd="22" destOrd="0" presId="urn:microsoft.com/office/officeart/2005/8/layout/defaul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F54FD17-922C-4A5C-B9D7-1BB52D34A879}" type="doc">
      <dgm:prSet loTypeId="urn:microsoft.com/office/officeart/2005/8/layout/vList5" loCatId="list" qsTypeId="urn:microsoft.com/office/officeart/2005/8/quickstyle/simple1" qsCatId="simple" csTypeId="urn:microsoft.com/office/officeart/2005/8/colors/colorful1" csCatId="colorful"/>
      <dgm:spPr/>
      <dgm:t>
        <a:bodyPr/>
        <a:lstStyle/>
        <a:p>
          <a:endParaRPr lang="en-US"/>
        </a:p>
      </dgm:t>
    </dgm:pt>
    <dgm:pt modelId="{E5B2D7FA-DF11-4A30-814D-781181E6299C}">
      <dgm:prSet/>
      <dgm:spPr/>
      <dgm:t>
        <a:bodyPr/>
        <a:lstStyle/>
        <a:p>
          <a:r>
            <a:rPr lang="en-US" dirty="0">
              <a:solidFill>
                <a:schemeClr val="bg1"/>
              </a:solidFill>
            </a:rPr>
            <a:t>Benzodiazepines: ineffective?</a:t>
          </a:r>
        </a:p>
      </dgm:t>
    </dgm:pt>
    <dgm:pt modelId="{877B1756-9872-43FD-B879-903E5FB0BA19}" type="parTrans" cxnId="{EE554324-D609-4857-BFF3-32E8658E75A5}">
      <dgm:prSet/>
      <dgm:spPr/>
      <dgm:t>
        <a:bodyPr/>
        <a:lstStyle/>
        <a:p>
          <a:endParaRPr lang="en-US"/>
        </a:p>
      </dgm:t>
    </dgm:pt>
    <dgm:pt modelId="{97D8C3D9-126E-47FF-8BCD-1C408E216C63}" type="sibTrans" cxnId="{EE554324-D609-4857-BFF3-32E8658E75A5}">
      <dgm:prSet/>
      <dgm:spPr/>
      <dgm:t>
        <a:bodyPr/>
        <a:lstStyle/>
        <a:p>
          <a:endParaRPr lang="en-US"/>
        </a:p>
      </dgm:t>
    </dgm:pt>
    <dgm:pt modelId="{7B8D0CF5-A829-440B-829A-C89F21E866DF}">
      <dgm:prSet/>
      <dgm:spPr/>
      <dgm:t>
        <a:bodyPr/>
        <a:lstStyle/>
        <a:p>
          <a:r>
            <a:rPr lang="en-US" dirty="0">
              <a:solidFill>
                <a:schemeClr val="bg1"/>
              </a:solidFill>
            </a:rPr>
            <a:t>Antipsychotics: ineffective?</a:t>
          </a:r>
        </a:p>
      </dgm:t>
    </dgm:pt>
    <dgm:pt modelId="{168EE2AD-CD6E-452B-94E0-080E67385EE3}" type="parTrans" cxnId="{8DC3FD62-3562-4DEC-9F69-6885C2448746}">
      <dgm:prSet/>
      <dgm:spPr/>
      <dgm:t>
        <a:bodyPr/>
        <a:lstStyle/>
        <a:p>
          <a:endParaRPr lang="en-US"/>
        </a:p>
      </dgm:t>
    </dgm:pt>
    <dgm:pt modelId="{5673650D-B393-401D-8871-EF76AE90B71B}" type="sibTrans" cxnId="{8DC3FD62-3562-4DEC-9F69-6885C2448746}">
      <dgm:prSet/>
      <dgm:spPr/>
      <dgm:t>
        <a:bodyPr/>
        <a:lstStyle/>
        <a:p>
          <a:endParaRPr lang="en-US"/>
        </a:p>
      </dgm:t>
    </dgm:pt>
    <dgm:pt modelId="{6206D58A-730F-4CA2-81A5-E7346AE8B7B1}">
      <dgm:prSet/>
      <dgm:spPr/>
      <dgm:t>
        <a:bodyPr/>
        <a:lstStyle/>
        <a:p>
          <a:r>
            <a:rPr lang="en-US" dirty="0">
              <a:solidFill>
                <a:schemeClr val="bg1"/>
              </a:solidFill>
            </a:rPr>
            <a:t>Benztropine: ineffective?</a:t>
          </a:r>
        </a:p>
      </dgm:t>
    </dgm:pt>
    <dgm:pt modelId="{B99DF484-8C1A-4A1F-9A97-6E8790F91BFC}" type="parTrans" cxnId="{4F6D5595-72B8-486F-92AA-AA5C2E3764DB}">
      <dgm:prSet/>
      <dgm:spPr/>
      <dgm:t>
        <a:bodyPr/>
        <a:lstStyle/>
        <a:p>
          <a:endParaRPr lang="en-US"/>
        </a:p>
      </dgm:t>
    </dgm:pt>
    <dgm:pt modelId="{0F6F57AD-C70B-4C2E-9617-1E6CEB05B846}" type="sibTrans" cxnId="{4F6D5595-72B8-486F-92AA-AA5C2E3764DB}">
      <dgm:prSet/>
      <dgm:spPr/>
      <dgm:t>
        <a:bodyPr/>
        <a:lstStyle/>
        <a:p>
          <a:endParaRPr lang="en-US"/>
        </a:p>
      </dgm:t>
    </dgm:pt>
    <dgm:pt modelId="{9BA516E0-F432-473B-90E0-CFB7A22A68DF}">
      <dgm:prSet/>
      <dgm:spPr/>
      <dgm:t>
        <a:bodyPr/>
        <a:lstStyle/>
        <a:p>
          <a:r>
            <a:rPr lang="en-US" dirty="0">
              <a:solidFill>
                <a:schemeClr val="bg1"/>
              </a:solidFill>
            </a:rPr>
            <a:t>Anticonvulsants: effective (in terms of seizure control)</a:t>
          </a:r>
        </a:p>
      </dgm:t>
    </dgm:pt>
    <dgm:pt modelId="{D2872609-6305-4F36-9545-258459181BA7}" type="parTrans" cxnId="{51944AB0-CD91-4150-AB21-EC8E79DE5BF8}">
      <dgm:prSet/>
      <dgm:spPr/>
      <dgm:t>
        <a:bodyPr/>
        <a:lstStyle/>
        <a:p>
          <a:endParaRPr lang="en-US"/>
        </a:p>
      </dgm:t>
    </dgm:pt>
    <dgm:pt modelId="{2568EF65-2192-4F81-8164-87E0FF71A6B5}" type="sibTrans" cxnId="{51944AB0-CD91-4150-AB21-EC8E79DE5BF8}">
      <dgm:prSet/>
      <dgm:spPr/>
      <dgm:t>
        <a:bodyPr/>
        <a:lstStyle/>
        <a:p>
          <a:endParaRPr lang="en-US"/>
        </a:p>
      </dgm:t>
    </dgm:pt>
    <dgm:pt modelId="{0A9C28B2-6FF4-4A4C-BCDE-D8B7F64A0650}">
      <dgm:prSet/>
      <dgm:spPr/>
      <dgm:t>
        <a:bodyPr/>
        <a:lstStyle/>
        <a:p>
          <a:r>
            <a:rPr lang="en-US" dirty="0">
              <a:solidFill>
                <a:schemeClr val="bg1"/>
              </a:solidFill>
            </a:rPr>
            <a:t>Pregabalin: effective</a:t>
          </a:r>
        </a:p>
      </dgm:t>
    </dgm:pt>
    <dgm:pt modelId="{BD893817-260B-4893-B3E1-0DCDE44C3756}" type="parTrans" cxnId="{E9DAD931-0728-4460-AB48-E3261E00895F}">
      <dgm:prSet/>
      <dgm:spPr/>
      <dgm:t>
        <a:bodyPr/>
        <a:lstStyle/>
        <a:p>
          <a:endParaRPr lang="en-US"/>
        </a:p>
      </dgm:t>
    </dgm:pt>
    <dgm:pt modelId="{04575C92-38D0-48B3-98D2-B30460440EC2}" type="sibTrans" cxnId="{E9DAD931-0728-4460-AB48-E3261E00895F}">
      <dgm:prSet/>
      <dgm:spPr/>
      <dgm:t>
        <a:bodyPr/>
        <a:lstStyle/>
        <a:p>
          <a:endParaRPr lang="en-US"/>
        </a:p>
      </dgm:t>
    </dgm:pt>
    <dgm:pt modelId="{804758C3-E9E3-4423-91CB-EE89FF493408}">
      <dgm:prSet/>
      <dgm:spPr/>
      <dgm:t>
        <a:bodyPr/>
        <a:lstStyle/>
        <a:p>
          <a:r>
            <a:rPr lang="en-US" dirty="0">
              <a:solidFill>
                <a:schemeClr val="bg1"/>
              </a:solidFill>
            </a:rPr>
            <a:t>Gabapentin: effective</a:t>
          </a:r>
        </a:p>
      </dgm:t>
    </dgm:pt>
    <dgm:pt modelId="{B0A7BA7F-94E6-400A-BC24-84AFF304F463}" type="parTrans" cxnId="{F6E45759-7E2A-47FF-92A3-B198058F57F1}">
      <dgm:prSet/>
      <dgm:spPr/>
      <dgm:t>
        <a:bodyPr/>
        <a:lstStyle/>
        <a:p>
          <a:endParaRPr lang="en-US"/>
        </a:p>
      </dgm:t>
    </dgm:pt>
    <dgm:pt modelId="{3E44DB5F-CDC4-4B97-9D15-98AD13765560}" type="sibTrans" cxnId="{F6E45759-7E2A-47FF-92A3-B198058F57F1}">
      <dgm:prSet/>
      <dgm:spPr/>
      <dgm:t>
        <a:bodyPr/>
        <a:lstStyle/>
        <a:p>
          <a:endParaRPr lang="en-US"/>
        </a:p>
      </dgm:t>
    </dgm:pt>
    <dgm:pt modelId="{5760F98C-7186-4DFC-881A-54E6441929F1}" type="pres">
      <dgm:prSet presAssocID="{7F54FD17-922C-4A5C-B9D7-1BB52D34A879}" presName="Name0" presStyleCnt="0">
        <dgm:presLayoutVars>
          <dgm:dir/>
          <dgm:animLvl val="lvl"/>
          <dgm:resizeHandles val="exact"/>
        </dgm:presLayoutVars>
      </dgm:prSet>
      <dgm:spPr/>
    </dgm:pt>
    <dgm:pt modelId="{FBB182A9-3952-4209-AF32-DC7FD25485AA}" type="pres">
      <dgm:prSet presAssocID="{E5B2D7FA-DF11-4A30-814D-781181E6299C}" presName="linNode" presStyleCnt="0"/>
      <dgm:spPr/>
    </dgm:pt>
    <dgm:pt modelId="{1A710847-4F00-4132-8ACB-3B7863E9D461}" type="pres">
      <dgm:prSet presAssocID="{E5B2D7FA-DF11-4A30-814D-781181E6299C}" presName="parentText" presStyleLbl="node1" presStyleIdx="0" presStyleCnt="6">
        <dgm:presLayoutVars>
          <dgm:chMax val="1"/>
          <dgm:bulletEnabled val="1"/>
        </dgm:presLayoutVars>
      </dgm:prSet>
      <dgm:spPr/>
    </dgm:pt>
    <dgm:pt modelId="{5C00B8B7-A538-41CF-BC5B-F1223A997BAF}" type="pres">
      <dgm:prSet presAssocID="{97D8C3D9-126E-47FF-8BCD-1C408E216C63}" presName="sp" presStyleCnt="0"/>
      <dgm:spPr/>
    </dgm:pt>
    <dgm:pt modelId="{9E38A1BB-CEF7-475C-9AC9-CD74E459C381}" type="pres">
      <dgm:prSet presAssocID="{7B8D0CF5-A829-440B-829A-C89F21E866DF}" presName="linNode" presStyleCnt="0"/>
      <dgm:spPr/>
    </dgm:pt>
    <dgm:pt modelId="{8D311A03-DF50-498A-B6C2-B56DC871EA08}" type="pres">
      <dgm:prSet presAssocID="{7B8D0CF5-A829-440B-829A-C89F21E866DF}" presName="parentText" presStyleLbl="node1" presStyleIdx="1" presStyleCnt="6">
        <dgm:presLayoutVars>
          <dgm:chMax val="1"/>
          <dgm:bulletEnabled val="1"/>
        </dgm:presLayoutVars>
      </dgm:prSet>
      <dgm:spPr/>
    </dgm:pt>
    <dgm:pt modelId="{85CBDABF-6BBC-482E-8AB0-8AC3B14BDB09}" type="pres">
      <dgm:prSet presAssocID="{5673650D-B393-401D-8871-EF76AE90B71B}" presName="sp" presStyleCnt="0"/>
      <dgm:spPr/>
    </dgm:pt>
    <dgm:pt modelId="{57AD0323-B750-402B-8A4E-C3219EE48BB7}" type="pres">
      <dgm:prSet presAssocID="{6206D58A-730F-4CA2-81A5-E7346AE8B7B1}" presName="linNode" presStyleCnt="0"/>
      <dgm:spPr/>
    </dgm:pt>
    <dgm:pt modelId="{A25710A3-9DF3-4983-8AD6-40A46937CB31}" type="pres">
      <dgm:prSet presAssocID="{6206D58A-730F-4CA2-81A5-E7346AE8B7B1}" presName="parentText" presStyleLbl="node1" presStyleIdx="2" presStyleCnt="6">
        <dgm:presLayoutVars>
          <dgm:chMax val="1"/>
          <dgm:bulletEnabled val="1"/>
        </dgm:presLayoutVars>
      </dgm:prSet>
      <dgm:spPr/>
    </dgm:pt>
    <dgm:pt modelId="{704A1E1D-42C4-4396-86C2-32732714A2D4}" type="pres">
      <dgm:prSet presAssocID="{0F6F57AD-C70B-4C2E-9617-1E6CEB05B846}" presName="sp" presStyleCnt="0"/>
      <dgm:spPr/>
    </dgm:pt>
    <dgm:pt modelId="{70EAEC75-8E17-4295-962B-D750FC669DB3}" type="pres">
      <dgm:prSet presAssocID="{9BA516E0-F432-473B-90E0-CFB7A22A68DF}" presName="linNode" presStyleCnt="0"/>
      <dgm:spPr/>
    </dgm:pt>
    <dgm:pt modelId="{B163ABD6-9BE3-42D0-857F-C23ACE442DC2}" type="pres">
      <dgm:prSet presAssocID="{9BA516E0-F432-473B-90E0-CFB7A22A68DF}" presName="parentText" presStyleLbl="node1" presStyleIdx="3" presStyleCnt="6">
        <dgm:presLayoutVars>
          <dgm:chMax val="1"/>
          <dgm:bulletEnabled val="1"/>
        </dgm:presLayoutVars>
      </dgm:prSet>
      <dgm:spPr/>
    </dgm:pt>
    <dgm:pt modelId="{D1CE3976-23BA-4C38-9D2A-0435ABBC6668}" type="pres">
      <dgm:prSet presAssocID="{2568EF65-2192-4F81-8164-87E0FF71A6B5}" presName="sp" presStyleCnt="0"/>
      <dgm:spPr/>
    </dgm:pt>
    <dgm:pt modelId="{27357F57-11F7-4AFE-BD9F-B52284F0690A}" type="pres">
      <dgm:prSet presAssocID="{0A9C28B2-6FF4-4A4C-BCDE-D8B7F64A0650}" presName="linNode" presStyleCnt="0"/>
      <dgm:spPr/>
    </dgm:pt>
    <dgm:pt modelId="{38A4EF65-8154-4278-AFED-F0918F0B4BF7}" type="pres">
      <dgm:prSet presAssocID="{0A9C28B2-6FF4-4A4C-BCDE-D8B7F64A0650}" presName="parentText" presStyleLbl="node1" presStyleIdx="4" presStyleCnt="6">
        <dgm:presLayoutVars>
          <dgm:chMax val="1"/>
          <dgm:bulletEnabled val="1"/>
        </dgm:presLayoutVars>
      </dgm:prSet>
      <dgm:spPr/>
    </dgm:pt>
    <dgm:pt modelId="{D6AF03E7-88F4-441B-8FF3-8F59E7F49204}" type="pres">
      <dgm:prSet presAssocID="{04575C92-38D0-48B3-98D2-B30460440EC2}" presName="sp" presStyleCnt="0"/>
      <dgm:spPr/>
    </dgm:pt>
    <dgm:pt modelId="{0417468C-4C2F-4ED3-9DDF-8D082E1CF382}" type="pres">
      <dgm:prSet presAssocID="{804758C3-E9E3-4423-91CB-EE89FF493408}" presName="linNode" presStyleCnt="0"/>
      <dgm:spPr/>
    </dgm:pt>
    <dgm:pt modelId="{9142A700-AC83-42FC-B530-FEA5DDE6CADE}" type="pres">
      <dgm:prSet presAssocID="{804758C3-E9E3-4423-91CB-EE89FF493408}" presName="parentText" presStyleLbl="node1" presStyleIdx="5" presStyleCnt="6">
        <dgm:presLayoutVars>
          <dgm:chMax val="1"/>
          <dgm:bulletEnabled val="1"/>
        </dgm:presLayoutVars>
      </dgm:prSet>
      <dgm:spPr/>
    </dgm:pt>
  </dgm:ptLst>
  <dgm:cxnLst>
    <dgm:cxn modelId="{15497911-C347-4216-972E-8FA10DECEC33}" type="presOf" srcId="{7F54FD17-922C-4A5C-B9D7-1BB52D34A879}" destId="{5760F98C-7186-4DFC-881A-54E6441929F1}" srcOrd="0" destOrd="0" presId="urn:microsoft.com/office/officeart/2005/8/layout/vList5"/>
    <dgm:cxn modelId="{EE554324-D609-4857-BFF3-32E8658E75A5}" srcId="{7F54FD17-922C-4A5C-B9D7-1BB52D34A879}" destId="{E5B2D7FA-DF11-4A30-814D-781181E6299C}" srcOrd="0" destOrd="0" parTransId="{877B1756-9872-43FD-B879-903E5FB0BA19}" sibTransId="{97D8C3D9-126E-47FF-8BCD-1C408E216C63}"/>
    <dgm:cxn modelId="{E9DAD931-0728-4460-AB48-E3261E00895F}" srcId="{7F54FD17-922C-4A5C-B9D7-1BB52D34A879}" destId="{0A9C28B2-6FF4-4A4C-BCDE-D8B7F64A0650}" srcOrd="4" destOrd="0" parTransId="{BD893817-260B-4893-B3E1-0DCDE44C3756}" sibTransId="{04575C92-38D0-48B3-98D2-B30460440EC2}"/>
    <dgm:cxn modelId="{19C3D95F-3729-4FC9-98A5-ABE513EEBE55}" type="presOf" srcId="{7B8D0CF5-A829-440B-829A-C89F21E866DF}" destId="{8D311A03-DF50-498A-B6C2-B56DC871EA08}" srcOrd="0" destOrd="0" presId="urn:microsoft.com/office/officeart/2005/8/layout/vList5"/>
    <dgm:cxn modelId="{8DC3FD62-3562-4DEC-9F69-6885C2448746}" srcId="{7F54FD17-922C-4A5C-B9D7-1BB52D34A879}" destId="{7B8D0CF5-A829-440B-829A-C89F21E866DF}" srcOrd="1" destOrd="0" parTransId="{168EE2AD-CD6E-452B-94E0-080E67385EE3}" sibTransId="{5673650D-B393-401D-8871-EF76AE90B71B}"/>
    <dgm:cxn modelId="{8223A076-8F25-47FF-A30A-7BE85FE39A56}" type="presOf" srcId="{9BA516E0-F432-473B-90E0-CFB7A22A68DF}" destId="{B163ABD6-9BE3-42D0-857F-C23ACE442DC2}" srcOrd="0" destOrd="0" presId="urn:microsoft.com/office/officeart/2005/8/layout/vList5"/>
    <dgm:cxn modelId="{480E0158-A72D-48EF-ABFB-709E1249D4C6}" type="presOf" srcId="{0A9C28B2-6FF4-4A4C-BCDE-D8B7F64A0650}" destId="{38A4EF65-8154-4278-AFED-F0918F0B4BF7}" srcOrd="0" destOrd="0" presId="urn:microsoft.com/office/officeart/2005/8/layout/vList5"/>
    <dgm:cxn modelId="{F6E45759-7E2A-47FF-92A3-B198058F57F1}" srcId="{7F54FD17-922C-4A5C-B9D7-1BB52D34A879}" destId="{804758C3-E9E3-4423-91CB-EE89FF493408}" srcOrd="5" destOrd="0" parTransId="{B0A7BA7F-94E6-400A-BC24-84AFF304F463}" sibTransId="{3E44DB5F-CDC4-4B97-9D15-98AD13765560}"/>
    <dgm:cxn modelId="{AD774F5A-19FA-4E2F-BD72-2FB0A44C5F45}" type="presOf" srcId="{E5B2D7FA-DF11-4A30-814D-781181E6299C}" destId="{1A710847-4F00-4132-8ACB-3B7863E9D461}" srcOrd="0" destOrd="0" presId="urn:microsoft.com/office/officeart/2005/8/layout/vList5"/>
    <dgm:cxn modelId="{4F6D5595-72B8-486F-92AA-AA5C2E3764DB}" srcId="{7F54FD17-922C-4A5C-B9D7-1BB52D34A879}" destId="{6206D58A-730F-4CA2-81A5-E7346AE8B7B1}" srcOrd="2" destOrd="0" parTransId="{B99DF484-8C1A-4A1F-9A97-6E8790F91BFC}" sibTransId="{0F6F57AD-C70B-4C2E-9617-1E6CEB05B846}"/>
    <dgm:cxn modelId="{1A0EC997-5348-47B8-87AC-4680DC28BBD1}" type="presOf" srcId="{804758C3-E9E3-4423-91CB-EE89FF493408}" destId="{9142A700-AC83-42FC-B530-FEA5DDE6CADE}" srcOrd="0" destOrd="0" presId="urn:microsoft.com/office/officeart/2005/8/layout/vList5"/>
    <dgm:cxn modelId="{51944AB0-CD91-4150-AB21-EC8E79DE5BF8}" srcId="{7F54FD17-922C-4A5C-B9D7-1BB52D34A879}" destId="{9BA516E0-F432-473B-90E0-CFB7A22A68DF}" srcOrd="3" destOrd="0" parTransId="{D2872609-6305-4F36-9545-258459181BA7}" sibTransId="{2568EF65-2192-4F81-8164-87E0FF71A6B5}"/>
    <dgm:cxn modelId="{07F89BD4-7A53-4579-9CE4-65166C095A90}" type="presOf" srcId="{6206D58A-730F-4CA2-81A5-E7346AE8B7B1}" destId="{A25710A3-9DF3-4983-8AD6-40A46937CB31}" srcOrd="0" destOrd="0" presId="urn:microsoft.com/office/officeart/2005/8/layout/vList5"/>
    <dgm:cxn modelId="{2B244676-6AB1-4098-8794-DA6F989C93E3}" type="presParOf" srcId="{5760F98C-7186-4DFC-881A-54E6441929F1}" destId="{FBB182A9-3952-4209-AF32-DC7FD25485AA}" srcOrd="0" destOrd="0" presId="urn:microsoft.com/office/officeart/2005/8/layout/vList5"/>
    <dgm:cxn modelId="{C4C8FF2B-102B-477A-A4F4-AFB0A98C2F04}" type="presParOf" srcId="{FBB182A9-3952-4209-AF32-DC7FD25485AA}" destId="{1A710847-4F00-4132-8ACB-3B7863E9D461}" srcOrd="0" destOrd="0" presId="urn:microsoft.com/office/officeart/2005/8/layout/vList5"/>
    <dgm:cxn modelId="{C73F1B77-3231-414B-996F-736C8D23E1C7}" type="presParOf" srcId="{5760F98C-7186-4DFC-881A-54E6441929F1}" destId="{5C00B8B7-A538-41CF-BC5B-F1223A997BAF}" srcOrd="1" destOrd="0" presId="urn:microsoft.com/office/officeart/2005/8/layout/vList5"/>
    <dgm:cxn modelId="{77E68430-AD74-4C02-919B-F95EB631E88B}" type="presParOf" srcId="{5760F98C-7186-4DFC-881A-54E6441929F1}" destId="{9E38A1BB-CEF7-475C-9AC9-CD74E459C381}" srcOrd="2" destOrd="0" presId="urn:microsoft.com/office/officeart/2005/8/layout/vList5"/>
    <dgm:cxn modelId="{CF5105BF-E9E4-4421-9F95-DE7375AB74D2}" type="presParOf" srcId="{9E38A1BB-CEF7-475C-9AC9-CD74E459C381}" destId="{8D311A03-DF50-498A-B6C2-B56DC871EA08}" srcOrd="0" destOrd="0" presId="urn:microsoft.com/office/officeart/2005/8/layout/vList5"/>
    <dgm:cxn modelId="{A5D4884B-99D0-482C-80F0-EF9E075F1E48}" type="presParOf" srcId="{5760F98C-7186-4DFC-881A-54E6441929F1}" destId="{85CBDABF-6BBC-482E-8AB0-8AC3B14BDB09}" srcOrd="3" destOrd="0" presId="urn:microsoft.com/office/officeart/2005/8/layout/vList5"/>
    <dgm:cxn modelId="{78CE33B1-E09A-4567-92BF-67A640EC3F90}" type="presParOf" srcId="{5760F98C-7186-4DFC-881A-54E6441929F1}" destId="{57AD0323-B750-402B-8A4E-C3219EE48BB7}" srcOrd="4" destOrd="0" presId="urn:microsoft.com/office/officeart/2005/8/layout/vList5"/>
    <dgm:cxn modelId="{1BB54CDD-96E7-4388-A557-B48A75E16E0A}" type="presParOf" srcId="{57AD0323-B750-402B-8A4E-C3219EE48BB7}" destId="{A25710A3-9DF3-4983-8AD6-40A46937CB31}" srcOrd="0" destOrd="0" presId="urn:microsoft.com/office/officeart/2005/8/layout/vList5"/>
    <dgm:cxn modelId="{17E2D90B-2762-4F24-A28C-E6738EBD0ADB}" type="presParOf" srcId="{5760F98C-7186-4DFC-881A-54E6441929F1}" destId="{704A1E1D-42C4-4396-86C2-32732714A2D4}" srcOrd="5" destOrd="0" presId="urn:microsoft.com/office/officeart/2005/8/layout/vList5"/>
    <dgm:cxn modelId="{41A94219-74EC-404D-971E-3322EBBFC089}" type="presParOf" srcId="{5760F98C-7186-4DFC-881A-54E6441929F1}" destId="{70EAEC75-8E17-4295-962B-D750FC669DB3}" srcOrd="6" destOrd="0" presId="urn:microsoft.com/office/officeart/2005/8/layout/vList5"/>
    <dgm:cxn modelId="{1B836110-4AFB-4166-A7D3-7CFA688CA428}" type="presParOf" srcId="{70EAEC75-8E17-4295-962B-D750FC669DB3}" destId="{B163ABD6-9BE3-42D0-857F-C23ACE442DC2}" srcOrd="0" destOrd="0" presId="urn:microsoft.com/office/officeart/2005/8/layout/vList5"/>
    <dgm:cxn modelId="{1E23111A-DBA2-4FD2-81A2-7EE2A9F49677}" type="presParOf" srcId="{5760F98C-7186-4DFC-881A-54E6441929F1}" destId="{D1CE3976-23BA-4C38-9D2A-0435ABBC6668}" srcOrd="7" destOrd="0" presId="urn:microsoft.com/office/officeart/2005/8/layout/vList5"/>
    <dgm:cxn modelId="{586AFB95-463C-440B-8E0E-C86C93809113}" type="presParOf" srcId="{5760F98C-7186-4DFC-881A-54E6441929F1}" destId="{27357F57-11F7-4AFE-BD9F-B52284F0690A}" srcOrd="8" destOrd="0" presId="urn:microsoft.com/office/officeart/2005/8/layout/vList5"/>
    <dgm:cxn modelId="{5BB944C7-3FB3-4C28-954A-0579A5D06CC1}" type="presParOf" srcId="{27357F57-11F7-4AFE-BD9F-B52284F0690A}" destId="{38A4EF65-8154-4278-AFED-F0918F0B4BF7}" srcOrd="0" destOrd="0" presId="urn:microsoft.com/office/officeart/2005/8/layout/vList5"/>
    <dgm:cxn modelId="{1D5C1CA9-FDD5-4053-867B-E798781AF007}" type="presParOf" srcId="{5760F98C-7186-4DFC-881A-54E6441929F1}" destId="{D6AF03E7-88F4-441B-8FF3-8F59E7F49204}" srcOrd="9" destOrd="0" presId="urn:microsoft.com/office/officeart/2005/8/layout/vList5"/>
    <dgm:cxn modelId="{E17EB106-647A-4536-8FAE-EF3B018F1388}" type="presParOf" srcId="{5760F98C-7186-4DFC-881A-54E6441929F1}" destId="{0417468C-4C2F-4ED3-9DDF-8D082E1CF382}" srcOrd="10" destOrd="0" presId="urn:microsoft.com/office/officeart/2005/8/layout/vList5"/>
    <dgm:cxn modelId="{6D3D9ABD-9B93-4783-A856-79EF35660269}" type="presParOf" srcId="{0417468C-4C2F-4ED3-9DDF-8D082E1CF382}" destId="{9142A700-AC83-42FC-B530-FEA5DDE6CADE}"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525CFC4-6C4D-4DD0-B737-21A4F9ABE7EE}" type="doc">
      <dgm:prSet loTypeId="urn:diagrams.loki3.com/BracketList" loCatId="list" qsTypeId="urn:microsoft.com/office/officeart/2005/8/quickstyle/simple1" qsCatId="simple" csTypeId="urn:microsoft.com/office/officeart/2005/8/colors/colorful1" csCatId="colorful" phldr="1"/>
      <dgm:spPr/>
      <dgm:t>
        <a:bodyPr/>
        <a:lstStyle/>
        <a:p>
          <a:endParaRPr lang="en-US"/>
        </a:p>
      </dgm:t>
    </dgm:pt>
    <dgm:pt modelId="{7D0C2FE4-355E-4CD6-9D36-8A396CC16C92}">
      <dgm:prSet/>
      <dgm:spPr/>
      <dgm:t>
        <a:bodyPr/>
        <a:lstStyle/>
        <a:p>
          <a:r>
            <a:rPr lang="en-US" dirty="0"/>
            <a:t>Pregabalin is a Schedule V controlled substance</a:t>
          </a:r>
        </a:p>
      </dgm:t>
    </dgm:pt>
    <dgm:pt modelId="{39E9EB3E-D880-463A-976C-6C59446DA398}" type="parTrans" cxnId="{DA80CA9D-56BC-4AA1-905A-0AA8D9D1D1FB}">
      <dgm:prSet/>
      <dgm:spPr/>
      <dgm:t>
        <a:bodyPr/>
        <a:lstStyle/>
        <a:p>
          <a:endParaRPr lang="en-US"/>
        </a:p>
      </dgm:t>
    </dgm:pt>
    <dgm:pt modelId="{BF0B1B0A-201C-468E-939C-724C795A4314}" type="sibTrans" cxnId="{DA80CA9D-56BC-4AA1-905A-0AA8D9D1D1FB}">
      <dgm:prSet/>
      <dgm:spPr/>
      <dgm:t>
        <a:bodyPr/>
        <a:lstStyle/>
        <a:p>
          <a:endParaRPr lang="en-US"/>
        </a:p>
      </dgm:t>
    </dgm:pt>
    <dgm:pt modelId="{D910C389-0D4D-4EBF-A071-E11A9821B7B5}">
      <dgm:prSet/>
      <dgm:spPr/>
      <dgm:t>
        <a:bodyPr/>
        <a:lstStyle/>
        <a:p>
          <a:r>
            <a:rPr lang="en-US" dirty="0">
              <a:solidFill>
                <a:schemeClr val="bg1"/>
              </a:solidFill>
            </a:rPr>
            <a:t>Already reported to the database in some states</a:t>
          </a:r>
        </a:p>
      </dgm:t>
    </dgm:pt>
    <dgm:pt modelId="{AE89D36D-B8A6-42CE-86F7-A8DF7B55B961}" type="parTrans" cxnId="{D7BFF0F3-A8AB-40A6-A3F8-B6365EAF2CB6}">
      <dgm:prSet/>
      <dgm:spPr/>
      <dgm:t>
        <a:bodyPr/>
        <a:lstStyle/>
        <a:p>
          <a:endParaRPr lang="en-US"/>
        </a:p>
      </dgm:t>
    </dgm:pt>
    <dgm:pt modelId="{B9C07114-AC30-4B82-B7EA-5596A7D0828C}" type="sibTrans" cxnId="{D7BFF0F3-A8AB-40A6-A3F8-B6365EAF2CB6}">
      <dgm:prSet/>
      <dgm:spPr/>
      <dgm:t>
        <a:bodyPr/>
        <a:lstStyle/>
        <a:p>
          <a:endParaRPr lang="en-US"/>
        </a:p>
      </dgm:t>
    </dgm:pt>
    <dgm:pt modelId="{894EB14C-C5C5-40D3-9AC2-2E0D63C0FC82}">
      <dgm:prSet/>
      <dgm:spPr/>
      <dgm:t>
        <a:bodyPr/>
        <a:lstStyle/>
        <a:p>
          <a:r>
            <a:rPr lang="en-US" dirty="0">
              <a:solidFill>
                <a:schemeClr val="bg1"/>
              </a:solidFill>
            </a:rPr>
            <a:t>Some states do not require the reporting of schedule V medications </a:t>
          </a:r>
        </a:p>
      </dgm:t>
    </dgm:pt>
    <dgm:pt modelId="{455CD855-D722-413C-99FC-2D6849A74671}" type="parTrans" cxnId="{C52CE71D-C72A-4CD8-84D3-AC88373F4C2F}">
      <dgm:prSet/>
      <dgm:spPr/>
      <dgm:t>
        <a:bodyPr/>
        <a:lstStyle/>
        <a:p>
          <a:endParaRPr lang="en-US"/>
        </a:p>
      </dgm:t>
    </dgm:pt>
    <dgm:pt modelId="{1D094ED2-C6FB-4321-9107-8F812FAAAAF7}" type="sibTrans" cxnId="{C52CE71D-C72A-4CD8-84D3-AC88373F4C2F}">
      <dgm:prSet/>
      <dgm:spPr/>
      <dgm:t>
        <a:bodyPr/>
        <a:lstStyle/>
        <a:p>
          <a:endParaRPr lang="en-US"/>
        </a:p>
      </dgm:t>
    </dgm:pt>
    <dgm:pt modelId="{B3E2F820-7020-4B94-9AA4-624552778289}">
      <dgm:prSet/>
      <dgm:spPr/>
      <dgm:t>
        <a:bodyPr/>
        <a:lstStyle/>
        <a:p>
          <a:r>
            <a:rPr lang="en-US" dirty="0"/>
            <a:t>States have ADDED gabapentin prescriptions to database reports</a:t>
          </a:r>
        </a:p>
      </dgm:t>
    </dgm:pt>
    <dgm:pt modelId="{0140AAFB-B29E-4576-A096-BCCAA0D80206}" type="parTrans" cxnId="{69D03BA1-6BDA-4984-B180-B004F41E83BF}">
      <dgm:prSet/>
      <dgm:spPr/>
      <dgm:t>
        <a:bodyPr/>
        <a:lstStyle/>
        <a:p>
          <a:endParaRPr lang="en-US"/>
        </a:p>
      </dgm:t>
    </dgm:pt>
    <dgm:pt modelId="{27986CF8-63C0-4FF9-82D7-2EE7030D0B9A}" type="sibTrans" cxnId="{69D03BA1-6BDA-4984-B180-B004F41E83BF}">
      <dgm:prSet/>
      <dgm:spPr/>
      <dgm:t>
        <a:bodyPr/>
        <a:lstStyle/>
        <a:p>
          <a:endParaRPr lang="en-US"/>
        </a:p>
      </dgm:t>
    </dgm:pt>
    <dgm:pt modelId="{D61C9B01-790B-40C6-98DD-ECA833DFEB2C}">
      <dgm:prSet/>
      <dgm:spPr/>
      <dgm:t>
        <a:bodyPr/>
        <a:lstStyle/>
        <a:p>
          <a:r>
            <a:rPr lang="en-US" dirty="0">
              <a:solidFill>
                <a:schemeClr val="bg1"/>
              </a:solidFill>
            </a:rPr>
            <a:t>Minnesota</a:t>
          </a:r>
        </a:p>
      </dgm:t>
    </dgm:pt>
    <dgm:pt modelId="{4D49E143-42F2-4654-8E22-1823CAC3D364}" type="parTrans" cxnId="{BC9F2B53-73E8-42A1-A2A6-87294B2394B8}">
      <dgm:prSet/>
      <dgm:spPr/>
      <dgm:t>
        <a:bodyPr/>
        <a:lstStyle/>
        <a:p>
          <a:endParaRPr lang="en-US"/>
        </a:p>
      </dgm:t>
    </dgm:pt>
    <dgm:pt modelId="{5C5FABD2-FB4E-4A77-9303-89667EF5BDDF}" type="sibTrans" cxnId="{BC9F2B53-73E8-42A1-A2A6-87294B2394B8}">
      <dgm:prSet/>
      <dgm:spPr/>
      <dgm:t>
        <a:bodyPr/>
        <a:lstStyle/>
        <a:p>
          <a:endParaRPr lang="en-US"/>
        </a:p>
      </dgm:t>
    </dgm:pt>
    <dgm:pt modelId="{43605713-1541-4550-8758-CEA9833822AD}">
      <dgm:prSet/>
      <dgm:spPr/>
      <dgm:t>
        <a:bodyPr/>
        <a:lstStyle/>
        <a:p>
          <a:r>
            <a:rPr lang="en-US" dirty="0">
              <a:solidFill>
                <a:schemeClr val="bg1"/>
              </a:solidFill>
            </a:rPr>
            <a:t>Ohio </a:t>
          </a:r>
        </a:p>
      </dgm:t>
    </dgm:pt>
    <dgm:pt modelId="{C50C442D-6867-4EAB-A9E8-FE3CD86757B4}" type="parTrans" cxnId="{0F17A7D2-D8E0-4C1F-9EDA-23B19DFB1554}">
      <dgm:prSet/>
      <dgm:spPr/>
      <dgm:t>
        <a:bodyPr/>
        <a:lstStyle/>
        <a:p>
          <a:endParaRPr lang="en-US"/>
        </a:p>
      </dgm:t>
    </dgm:pt>
    <dgm:pt modelId="{B831E2D1-5720-41B1-9F80-413169758737}" type="sibTrans" cxnId="{0F17A7D2-D8E0-4C1F-9EDA-23B19DFB1554}">
      <dgm:prSet/>
      <dgm:spPr/>
      <dgm:t>
        <a:bodyPr/>
        <a:lstStyle/>
        <a:p>
          <a:endParaRPr lang="en-US"/>
        </a:p>
      </dgm:t>
    </dgm:pt>
    <dgm:pt modelId="{85194967-889E-4A17-B68E-E0017DCEDC9E}">
      <dgm:prSet/>
      <dgm:spPr/>
      <dgm:t>
        <a:bodyPr/>
        <a:lstStyle/>
        <a:p>
          <a:r>
            <a:rPr lang="en-US" dirty="0">
              <a:solidFill>
                <a:schemeClr val="bg1"/>
              </a:solidFill>
            </a:rPr>
            <a:t>Kentucky</a:t>
          </a:r>
        </a:p>
      </dgm:t>
    </dgm:pt>
    <dgm:pt modelId="{263E4F49-5375-4572-806E-EFCF31A8A132}" type="parTrans" cxnId="{2FA933AF-1B2C-4295-A049-184590E99350}">
      <dgm:prSet/>
      <dgm:spPr/>
      <dgm:t>
        <a:bodyPr/>
        <a:lstStyle/>
        <a:p>
          <a:endParaRPr lang="en-US"/>
        </a:p>
      </dgm:t>
    </dgm:pt>
    <dgm:pt modelId="{94BA11C0-AB1E-421B-AA96-FDD014102084}" type="sibTrans" cxnId="{2FA933AF-1B2C-4295-A049-184590E99350}">
      <dgm:prSet/>
      <dgm:spPr/>
      <dgm:t>
        <a:bodyPr/>
        <a:lstStyle/>
        <a:p>
          <a:endParaRPr lang="en-US"/>
        </a:p>
      </dgm:t>
    </dgm:pt>
    <dgm:pt modelId="{C03D7B1B-6596-4266-88E6-201BDECF5F3F}">
      <dgm:prSet/>
      <dgm:spPr/>
      <dgm:t>
        <a:bodyPr/>
        <a:lstStyle/>
        <a:p>
          <a:r>
            <a:rPr lang="en-US" dirty="0">
              <a:solidFill>
                <a:schemeClr val="bg1"/>
              </a:solidFill>
            </a:rPr>
            <a:t>Massachusetts</a:t>
          </a:r>
        </a:p>
      </dgm:t>
    </dgm:pt>
    <dgm:pt modelId="{558B7933-8CF4-4E83-9540-F0D7268C0AE2}" type="parTrans" cxnId="{AE92F446-EC29-4C44-9D04-CE167DE2E871}">
      <dgm:prSet/>
      <dgm:spPr/>
      <dgm:t>
        <a:bodyPr/>
        <a:lstStyle/>
        <a:p>
          <a:endParaRPr lang="en-US"/>
        </a:p>
      </dgm:t>
    </dgm:pt>
    <dgm:pt modelId="{F3F6CB3B-89A7-460C-8303-B350AF2B5EF3}" type="sibTrans" cxnId="{AE92F446-EC29-4C44-9D04-CE167DE2E871}">
      <dgm:prSet/>
      <dgm:spPr/>
      <dgm:t>
        <a:bodyPr/>
        <a:lstStyle/>
        <a:p>
          <a:endParaRPr lang="en-US"/>
        </a:p>
      </dgm:t>
    </dgm:pt>
    <dgm:pt modelId="{2B78EC1D-6D4A-4A37-BFD3-DCE0F0F0E4DB}">
      <dgm:prSet/>
      <dgm:spPr/>
      <dgm:t>
        <a:bodyPr/>
        <a:lstStyle/>
        <a:p>
          <a:r>
            <a:rPr lang="en-US" dirty="0">
              <a:solidFill>
                <a:schemeClr val="bg1"/>
              </a:solidFill>
            </a:rPr>
            <a:t>North Dakota</a:t>
          </a:r>
        </a:p>
      </dgm:t>
    </dgm:pt>
    <dgm:pt modelId="{CAFD2942-A0BD-45C2-81C7-AF20AADFD343}" type="parTrans" cxnId="{D91FD073-AAA6-4C52-85D9-899280617EE0}">
      <dgm:prSet/>
      <dgm:spPr/>
      <dgm:t>
        <a:bodyPr/>
        <a:lstStyle/>
        <a:p>
          <a:endParaRPr lang="en-US"/>
        </a:p>
      </dgm:t>
    </dgm:pt>
    <dgm:pt modelId="{D58FDB70-4C3F-48F2-8251-3E575A500774}" type="sibTrans" cxnId="{D91FD073-AAA6-4C52-85D9-899280617EE0}">
      <dgm:prSet/>
      <dgm:spPr/>
      <dgm:t>
        <a:bodyPr/>
        <a:lstStyle/>
        <a:p>
          <a:endParaRPr lang="en-US"/>
        </a:p>
      </dgm:t>
    </dgm:pt>
    <dgm:pt modelId="{82CE5A64-AD6B-4E34-941F-7A33A6354160}">
      <dgm:prSet/>
      <dgm:spPr/>
      <dgm:t>
        <a:bodyPr/>
        <a:lstStyle/>
        <a:p>
          <a:r>
            <a:rPr lang="en-US" dirty="0">
              <a:solidFill>
                <a:schemeClr val="bg1"/>
              </a:solidFill>
            </a:rPr>
            <a:t>Virginia</a:t>
          </a:r>
        </a:p>
      </dgm:t>
    </dgm:pt>
    <dgm:pt modelId="{56058E72-9302-4358-8719-8874F8E10679}" type="parTrans" cxnId="{A56A4CF3-AAAF-4B85-97AC-275B04A7B6E2}">
      <dgm:prSet/>
      <dgm:spPr/>
      <dgm:t>
        <a:bodyPr/>
        <a:lstStyle/>
        <a:p>
          <a:endParaRPr lang="en-US"/>
        </a:p>
      </dgm:t>
    </dgm:pt>
    <dgm:pt modelId="{5C9416F0-295D-43AF-9B99-D6241F394A88}" type="sibTrans" cxnId="{A56A4CF3-AAAF-4B85-97AC-275B04A7B6E2}">
      <dgm:prSet/>
      <dgm:spPr/>
      <dgm:t>
        <a:bodyPr/>
        <a:lstStyle/>
        <a:p>
          <a:endParaRPr lang="en-US"/>
        </a:p>
      </dgm:t>
    </dgm:pt>
    <dgm:pt modelId="{9E1901FC-1750-4C6E-B161-4D6AD5D5B93E}">
      <dgm:prSet/>
      <dgm:spPr/>
      <dgm:t>
        <a:bodyPr/>
        <a:lstStyle/>
        <a:p>
          <a:r>
            <a:rPr lang="en-US" dirty="0">
              <a:solidFill>
                <a:schemeClr val="bg1"/>
              </a:solidFill>
            </a:rPr>
            <a:t>West Virginia</a:t>
          </a:r>
        </a:p>
      </dgm:t>
    </dgm:pt>
    <dgm:pt modelId="{18DE71A8-AC22-4337-B067-E06D33789278}" type="parTrans" cxnId="{61922120-2892-4C06-A88C-28BF1AB5841A}">
      <dgm:prSet/>
      <dgm:spPr/>
      <dgm:t>
        <a:bodyPr/>
        <a:lstStyle/>
        <a:p>
          <a:endParaRPr lang="en-US"/>
        </a:p>
      </dgm:t>
    </dgm:pt>
    <dgm:pt modelId="{908EC965-729A-49A7-9F5F-D0D21360D514}" type="sibTrans" cxnId="{61922120-2892-4C06-A88C-28BF1AB5841A}">
      <dgm:prSet/>
      <dgm:spPr/>
      <dgm:t>
        <a:bodyPr/>
        <a:lstStyle/>
        <a:p>
          <a:endParaRPr lang="en-US"/>
        </a:p>
      </dgm:t>
    </dgm:pt>
    <dgm:pt modelId="{752F74E4-99E9-4A71-AD2D-D694EFA8203D}">
      <dgm:prSet/>
      <dgm:spPr/>
      <dgm:t>
        <a:bodyPr/>
        <a:lstStyle/>
        <a:p>
          <a:r>
            <a:rPr lang="en-US" dirty="0">
              <a:solidFill>
                <a:schemeClr val="bg1"/>
              </a:solidFill>
            </a:rPr>
            <a:t>Wyoming</a:t>
          </a:r>
        </a:p>
      </dgm:t>
    </dgm:pt>
    <dgm:pt modelId="{87596E3D-C2C7-494D-931A-AE90D39AC724}" type="parTrans" cxnId="{0A23417C-29FE-4915-8640-40045578766D}">
      <dgm:prSet/>
      <dgm:spPr/>
      <dgm:t>
        <a:bodyPr/>
        <a:lstStyle/>
        <a:p>
          <a:endParaRPr lang="en-US"/>
        </a:p>
      </dgm:t>
    </dgm:pt>
    <dgm:pt modelId="{4D50F1DF-9F14-40B8-B538-6079F7ABDCE5}" type="sibTrans" cxnId="{0A23417C-29FE-4915-8640-40045578766D}">
      <dgm:prSet/>
      <dgm:spPr/>
      <dgm:t>
        <a:bodyPr/>
        <a:lstStyle/>
        <a:p>
          <a:endParaRPr lang="en-US"/>
        </a:p>
      </dgm:t>
    </dgm:pt>
    <dgm:pt modelId="{CE984795-7CFB-44B1-90EF-40744DF0B993}">
      <dgm:prSet/>
      <dgm:spPr/>
      <dgm:t>
        <a:bodyPr/>
        <a:lstStyle/>
        <a:p>
          <a:r>
            <a:rPr lang="en-US" dirty="0"/>
            <a:t>States have ADDED gabapentin as a schedule V</a:t>
          </a:r>
        </a:p>
      </dgm:t>
    </dgm:pt>
    <dgm:pt modelId="{0F18D2B4-7265-4CEE-8BAA-05A53AE3AE8E}" type="parTrans" cxnId="{282AF14E-9014-4DC0-AA59-72939CE92F06}">
      <dgm:prSet/>
      <dgm:spPr/>
      <dgm:t>
        <a:bodyPr/>
        <a:lstStyle/>
        <a:p>
          <a:endParaRPr lang="en-US"/>
        </a:p>
      </dgm:t>
    </dgm:pt>
    <dgm:pt modelId="{02080FD1-D372-420B-B2D7-577677EB9AA8}" type="sibTrans" cxnId="{282AF14E-9014-4DC0-AA59-72939CE92F06}">
      <dgm:prSet/>
      <dgm:spPr/>
      <dgm:t>
        <a:bodyPr/>
        <a:lstStyle/>
        <a:p>
          <a:endParaRPr lang="en-US"/>
        </a:p>
      </dgm:t>
    </dgm:pt>
    <dgm:pt modelId="{E8143340-4F2F-471C-9FEE-334D82C58988}">
      <dgm:prSet/>
      <dgm:spPr/>
      <dgm:t>
        <a:bodyPr/>
        <a:lstStyle/>
        <a:p>
          <a:r>
            <a:rPr lang="en-US" dirty="0">
              <a:solidFill>
                <a:schemeClr val="bg1"/>
              </a:solidFill>
            </a:rPr>
            <a:t>Tennessee </a:t>
          </a:r>
        </a:p>
      </dgm:t>
    </dgm:pt>
    <dgm:pt modelId="{1341D8A7-CDA8-46A9-9EFA-B00A9C017268}" type="parTrans" cxnId="{D5DD0D33-E27D-4E5E-A819-D5665F7EDF70}">
      <dgm:prSet/>
      <dgm:spPr/>
      <dgm:t>
        <a:bodyPr/>
        <a:lstStyle/>
        <a:p>
          <a:endParaRPr lang="en-US"/>
        </a:p>
      </dgm:t>
    </dgm:pt>
    <dgm:pt modelId="{1DD50917-EF54-4168-A5F6-8883DDD7FCCC}" type="sibTrans" cxnId="{D5DD0D33-E27D-4E5E-A819-D5665F7EDF70}">
      <dgm:prSet/>
      <dgm:spPr/>
      <dgm:t>
        <a:bodyPr/>
        <a:lstStyle/>
        <a:p>
          <a:endParaRPr lang="en-US"/>
        </a:p>
      </dgm:t>
    </dgm:pt>
    <dgm:pt modelId="{8FA64106-4A19-4054-8209-FD20C6B92801}">
      <dgm:prSet/>
      <dgm:spPr/>
      <dgm:t>
        <a:bodyPr/>
        <a:lstStyle/>
        <a:p>
          <a:r>
            <a:rPr lang="en-US" dirty="0">
              <a:solidFill>
                <a:schemeClr val="bg1"/>
              </a:solidFill>
            </a:rPr>
            <a:t>Kentucky</a:t>
          </a:r>
        </a:p>
      </dgm:t>
    </dgm:pt>
    <dgm:pt modelId="{35B5D654-E32F-461F-8F8C-5AB749500FF8}" type="parTrans" cxnId="{6DCFD47B-9D19-4AFA-A10F-F6552D7F2A2A}">
      <dgm:prSet/>
      <dgm:spPr/>
      <dgm:t>
        <a:bodyPr/>
        <a:lstStyle/>
        <a:p>
          <a:endParaRPr lang="en-US"/>
        </a:p>
      </dgm:t>
    </dgm:pt>
    <dgm:pt modelId="{40EB9C13-31B9-443F-ACBF-1A7B1096FF7D}" type="sibTrans" cxnId="{6DCFD47B-9D19-4AFA-A10F-F6552D7F2A2A}">
      <dgm:prSet/>
      <dgm:spPr/>
      <dgm:t>
        <a:bodyPr/>
        <a:lstStyle/>
        <a:p>
          <a:endParaRPr lang="en-US"/>
        </a:p>
      </dgm:t>
    </dgm:pt>
    <dgm:pt modelId="{6B4F7AFE-D6D1-461A-B767-E1C0F39BA47B}">
      <dgm:prSet/>
      <dgm:spPr/>
      <dgm:t>
        <a:bodyPr/>
        <a:lstStyle/>
        <a:p>
          <a:r>
            <a:rPr lang="en-US" dirty="0">
              <a:solidFill>
                <a:schemeClr val="bg1"/>
              </a:solidFill>
            </a:rPr>
            <a:t>Michigan</a:t>
          </a:r>
        </a:p>
      </dgm:t>
    </dgm:pt>
    <dgm:pt modelId="{71E42111-1722-467B-BF1D-DD0EB1D7499A}" type="parTrans" cxnId="{0645E18E-9B6D-4E25-844B-64BCAA0042B9}">
      <dgm:prSet/>
      <dgm:spPr/>
      <dgm:t>
        <a:bodyPr/>
        <a:lstStyle/>
        <a:p>
          <a:endParaRPr lang="en-US"/>
        </a:p>
      </dgm:t>
    </dgm:pt>
    <dgm:pt modelId="{96E319F1-3F86-45BC-878A-A20DAF369427}" type="sibTrans" cxnId="{0645E18E-9B6D-4E25-844B-64BCAA0042B9}">
      <dgm:prSet/>
      <dgm:spPr/>
      <dgm:t>
        <a:bodyPr/>
        <a:lstStyle/>
        <a:p>
          <a:endParaRPr lang="en-US"/>
        </a:p>
      </dgm:t>
    </dgm:pt>
    <dgm:pt modelId="{E7DB9870-711C-4233-81D3-E25FD012F0A6}">
      <dgm:prSet/>
      <dgm:spPr/>
      <dgm:t>
        <a:bodyPr/>
        <a:lstStyle/>
        <a:p>
          <a:r>
            <a:rPr lang="en-US" dirty="0">
              <a:solidFill>
                <a:schemeClr val="bg1"/>
              </a:solidFill>
            </a:rPr>
            <a:t>West Virginia</a:t>
          </a:r>
        </a:p>
      </dgm:t>
    </dgm:pt>
    <dgm:pt modelId="{C9005401-2993-4EC8-B500-60DC124AC1BA}" type="parTrans" cxnId="{28DF6B90-1D10-40BB-9837-635854F501F2}">
      <dgm:prSet/>
      <dgm:spPr/>
      <dgm:t>
        <a:bodyPr/>
        <a:lstStyle/>
        <a:p>
          <a:endParaRPr lang="en-US"/>
        </a:p>
      </dgm:t>
    </dgm:pt>
    <dgm:pt modelId="{B6AF040C-23DF-4A9D-8B3B-91F09752A473}" type="sibTrans" cxnId="{28DF6B90-1D10-40BB-9837-635854F501F2}">
      <dgm:prSet/>
      <dgm:spPr/>
      <dgm:t>
        <a:bodyPr/>
        <a:lstStyle/>
        <a:p>
          <a:endParaRPr lang="en-US"/>
        </a:p>
      </dgm:t>
    </dgm:pt>
    <dgm:pt modelId="{457FD9E9-BDB4-45AF-AFC1-946793BF8EEA}" type="pres">
      <dgm:prSet presAssocID="{7525CFC4-6C4D-4DD0-B737-21A4F9ABE7EE}" presName="Name0" presStyleCnt="0">
        <dgm:presLayoutVars>
          <dgm:dir/>
          <dgm:animLvl val="lvl"/>
          <dgm:resizeHandles val="exact"/>
        </dgm:presLayoutVars>
      </dgm:prSet>
      <dgm:spPr/>
    </dgm:pt>
    <dgm:pt modelId="{0D790A18-2360-41BC-AB94-538798BA4B16}" type="pres">
      <dgm:prSet presAssocID="{7D0C2FE4-355E-4CD6-9D36-8A396CC16C92}" presName="linNode" presStyleCnt="0"/>
      <dgm:spPr/>
    </dgm:pt>
    <dgm:pt modelId="{C9413829-8F80-4057-AEC7-CA8D4BD4F170}" type="pres">
      <dgm:prSet presAssocID="{7D0C2FE4-355E-4CD6-9D36-8A396CC16C92}" presName="parTx" presStyleLbl="revTx" presStyleIdx="0" presStyleCnt="3">
        <dgm:presLayoutVars>
          <dgm:chMax val="1"/>
          <dgm:bulletEnabled val="1"/>
        </dgm:presLayoutVars>
      </dgm:prSet>
      <dgm:spPr/>
    </dgm:pt>
    <dgm:pt modelId="{EA8DFD59-0F39-435E-9013-8A90B3C7CA57}" type="pres">
      <dgm:prSet presAssocID="{7D0C2FE4-355E-4CD6-9D36-8A396CC16C92}" presName="bracket" presStyleLbl="parChTrans1D1" presStyleIdx="0" presStyleCnt="3"/>
      <dgm:spPr/>
    </dgm:pt>
    <dgm:pt modelId="{3765A3C6-3A38-49CF-AAA1-1C14B1B5C9EB}" type="pres">
      <dgm:prSet presAssocID="{7D0C2FE4-355E-4CD6-9D36-8A396CC16C92}" presName="spH" presStyleCnt="0"/>
      <dgm:spPr/>
    </dgm:pt>
    <dgm:pt modelId="{D3C585BD-B262-45FB-A371-89695DAC49E3}" type="pres">
      <dgm:prSet presAssocID="{7D0C2FE4-355E-4CD6-9D36-8A396CC16C92}" presName="desTx" presStyleLbl="node1" presStyleIdx="0" presStyleCnt="3">
        <dgm:presLayoutVars>
          <dgm:bulletEnabled val="1"/>
        </dgm:presLayoutVars>
      </dgm:prSet>
      <dgm:spPr/>
    </dgm:pt>
    <dgm:pt modelId="{8834553B-1E46-46EB-A322-7EAEA00DC166}" type="pres">
      <dgm:prSet presAssocID="{BF0B1B0A-201C-468E-939C-724C795A4314}" presName="spV" presStyleCnt="0"/>
      <dgm:spPr/>
    </dgm:pt>
    <dgm:pt modelId="{EF61E28A-3F94-4EBE-9B68-EB18BCC58BF3}" type="pres">
      <dgm:prSet presAssocID="{B3E2F820-7020-4B94-9AA4-624552778289}" presName="linNode" presStyleCnt="0"/>
      <dgm:spPr/>
    </dgm:pt>
    <dgm:pt modelId="{34E168C5-C83A-4A02-B6FC-46FB955A37D4}" type="pres">
      <dgm:prSet presAssocID="{B3E2F820-7020-4B94-9AA4-624552778289}" presName="parTx" presStyleLbl="revTx" presStyleIdx="1" presStyleCnt="3">
        <dgm:presLayoutVars>
          <dgm:chMax val="1"/>
          <dgm:bulletEnabled val="1"/>
        </dgm:presLayoutVars>
      </dgm:prSet>
      <dgm:spPr/>
    </dgm:pt>
    <dgm:pt modelId="{359606FC-DA12-4F9B-8B63-7C9F9EE846DB}" type="pres">
      <dgm:prSet presAssocID="{B3E2F820-7020-4B94-9AA4-624552778289}" presName="bracket" presStyleLbl="parChTrans1D1" presStyleIdx="1" presStyleCnt="3"/>
      <dgm:spPr/>
    </dgm:pt>
    <dgm:pt modelId="{581F822E-F94E-4197-9611-57E187A3ECB9}" type="pres">
      <dgm:prSet presAssocID="{B3E2F820-7020-4B94-9AA4-624552778289}" presName="spH" presStyleCnt="0"/>
      <dgm:spPr/>
    </dgm:pt>
    <dgm:pt modelId="{1CC3CAD7-BF07-4569-B88B-459CBC1360C6}" type="pres">
      <dgm:prSet presAssocID="{B3E2F820-7020-4B94-9AA4-624552778289}" presName="desTx" presStyleLbl="node1" presStyleIdx="1" presStyleCnt="3">
        <dgm:presLayoutVars>
          <dgm:bulletEnabled val="1"/>
        </dgm:presLayoutVars>
      </dgm:prSet>
      <dgm:spPr/>
    </dgm:pt>
    <dgm:pt modelId="{6013AD53-E4E0-4F13-8038-F532B87C33BC}" type="pres">
      <dgm:prSet presAssocID="{27986CF8-63C0-4FF9-82D7-2EE7030D0B9A}" presName="spV" presStyleCnt="0"/>
      <dgm:spPr/>
    </dgm:pt>
    <dgm:pt modelId="{B5EA174C-3DB8-4C76-AFCB-8468091F1A88}" type="pres">
      <dgm:prSet presAssocID="{CE984795-7CFB-44B1-90EF-40744DF0B993}" presName="linNode" presStyleCnt="0"/>
      <dgm:spPr/>
    </dgm:pt>
    <dgm:pt modelId="{7D31D173-5C41-44F8-BFA7-7AC77BCB2235}" type="pres">
      <dgm:prSet presAssocID="{CE984795-7CFB-44B1-90EF-40744DF0B993}" presName="parTx" presStyleLbl="revTx" presStyleIdx="2" presStyleCnt="3">
        <dgm:presLayoutVars>
          <dgm:chMax val="1"/>
          <dgm:bulletEnabled val="1"/>
        </dgm:presLayoutVars>
      </dgm:prSet>
      <dgm:spPr/>
    </dgm:pt>
    <dgm:pt modelId="{262B1AE8-2316-4892-AF8F-663139179294}" type="pres">
      <dgm:prSet presAssocID="{CE984795-7CFB-44B1-90EF-40744DF0B993}" presName="bracket" presStyleLbl="parChTrans1D1" presStyleIdx="2" presStyleCnt="3"/>
      <dgm:spPr/>
    </dgm:pt>
    <dgm:pt modelId="{6CB770EF-4447-4F69-8993-7446AC92AFEF}" type="pres">
      <dgm:prSet presAssocID="{CE984795-7CFB-44B1-90EF-40744DF0B993}" presName="spH" presStyleCnt="0"/>
      <dgm:spPr/>
    </dgm:pt>
    <dgm:pt modelId="{C445A08B-A393-408B-A23F-E11AA6011FE9}" type="pres">
      <dgm:prSet presAssocID="{CE984795-7CFB-44B1-90EF-40744DF0B993}" presName="desTx" presStyleLbl="node1" presStyleIdx="2" presStyleCnt="3">
        <dgm:presLayoutVars>
          <dgm:bulletEnabled val="1"/>
        </dgm:presLayoutVars>
      </dgm:prSet>
      <dgm:spPr/>
    </dgm:pt>
  </dgm:ptLst>
  <dgm:cxnLst>
    <dgm:cxn modelId="{6A848505-97B0-4DB1-9DBB-D17AE542871A}" type="presOf" srcId="{CE984795-7CFB-44B1-90EF-40744DF0B993}" destId="{7D31D173-5C41-44F8-BFA7-7AC77BCB2235}" srcOrd="0" destOrd="0" presId="urn:diagrams.loki3.com/BracketList"/>
    <dgm:cxn modelId="{A1B5E909-3E4E-4A34-A22C-3D6139A1C300}" type="presOf" srcId="{7525CFC4-6C4D-4DD0-B737-21A4F9ABE7EE}" destId="{457FD9E9-BDB4-45AF-AFC1-946793BF8EEA}" srcOrd="0" destOrd="0" presId="urn:diagrams.loki3.com/BracketList"/>
    <dgm:cxn modelId="{2ADC270B-4A5A-460F-AEA4-9CACBF811EFD}" type="presOf" srcId="{2B78EC1D-6D4A-4A37-BFD3-DCE0F0F0E4DB}" destId="{1CC3CAD7-BF07-4569-B88B-459CBC1360C6}" srcOrd="0" destOrd="4" presId="urn:diagrams.loki3.com/BracketList"/>
    <dgm:cxn modelId="{81248A11-B179-4036-A610-8EF51B7871B1}" type="presOf" srcId="{8FA64106-4A19-4054-8209-FD20C6B92801}" destId="{C445A08B-A393-408B-A23F-E11AA6011FE9}" srcOrd="0" destOrd="1" presId="urn:diagrams.loki3.com/BracketList"/>
    <dgm:cxn modelId="{C52CE71D-C72A-4CD8-84D3-AC88373F4C2F}" srcId="{7D0C2FE4-355E-4CD6-9D36-8A396CC16C92}" destId="{894EB14C-C5C5-40D3-9AC2-2E0D63C0FC82}" srcOrd="1" destOrd="0" parTransId="{455CD855-D722-413C-99FC-2D6849A74671}" sibTransId="{1D094ED2-C6FB-4321-9107-8F812FAAAAF7}"/>
    <dgm:cxn modelId="{61922120-2892-4C06-A88C-28BF1AB5841A}" srcId="{B3E2F820-7020-4B94-9AA4-624552778289}" destId="{9E1901FC-1750-4C6E-B161-4D6AD5D5B93E}" srcOrd="6" destOrd="0" parTransId="{18DE71A8-AC22-4337-B067-E06D33789278}" sibTransId="{908EC965-729A-49A7-9F5F-D0D21360D514}"/>
    <dgm:cxn modelId="{D5DD0D33-E27D-4E5E-A819-D5665F7EDF70}" srcId="{CE984795-7CFB-44B1-90EF-40744DF0B993}" destId="{E8143340-4F2F-471C-9FEE-334D82C58988}" srcOrd="0" destOrd="0" parTransId="{1341D8A7-CDA8-46A9-9EFA-B00A9C017268}" sibTransId="{1DD50917-EF54-4168-A5F6-8883DDD7FCCC}"/>
    <dgm:cxn modelId="{9EF7EF39-BDFA-4035-8F93-82070AD5D054}" type="presOf" srcId="{752F74E4-99E9-4A71-AD2D-D694EFA8203D}" destId="{1CC3CAD7-BF07-4569-B88B-459CBC1360C6}" srcOrd="0" destOrd="7" presId="urn:diagrams.loki3.com/BracketList"/>
    <dgm:cxn modelId="{476C5440-FF23-479D-9EA8-CBFD2EAF6EC3}" type="presOf" srcId="{B3E2F820-7020-4B94-9AA4-624552778289}" destId="{34E168C5-C83A-4A02-B6FC-46FB955A37D4}" srcOrd="0" destOrd="0" presId="urn:diagrams.loki3.com/BracketList"/>
    <dgm:cxn modelId="{DC72F95D-10AD-48D0-A66B-C8BA114797B2}" type="presOf" srcId="{E8143340-4F2F-471C-9FEE-334D82C58988}" destId="{C445A08B-A393-408B-A23F-E11AA6011FE9}" srcOrd="0" destOrd="0" presId="urn:diagrams.loki3.com/BracketList"/>
    <dgm:cxn modelId="{3F14E461-4ADD-4BD6-82CA-5F4DD7F3C8F1}" type="presOf" srcId="{C03D7B1B-6596-4266-88E6-201BDECF5F3F}" destId="{1CC3CAD7-BF07-4569-B88B-459CBC1360C6}" srcOrd="0" destOrd="3" presId="urn:diagrams.loki3.com/BracketList"/>
    <dgm:cxn modelId="{AE92F446-EC29-4C44-9D04-CE167DE2E871}" srcId="{B3E2F820-7020-4B94-9AA4-624552778289}" destId="{C03D7B1B-6596-4266-88E6-201BDECF5F3F}" srcOrd="3" destOrd="0" parTransId="{558B7933-8CF4-4E83-9540-F0D7268C0AE2}" sibTransId="{F3F6CB3B-89A7-460C-8303-B350AF2B5EF3}"/>
    <dgm:cxn modelId="{282AF14E-9014-4DC0-AA59-72939CE92F06}" srcId="{7525CFC4-6C4D-4DD0-B737-21A4F9ABE7EE}" destId="{CE984795-7CFB-44B1-90EF-40744DF0B993}" srcOrd="2" destOrd="0" parTransId="{0F18D2B4-7265-4CEE-8BAA-05A53AE3AE8E}" sibTransId="{02080FD1-D372-420B-B2D7-577677EB9AA8}"/>
    <dgm:cxn modelId="{2FB47271-F4AC-4A76-A787-4668AAAD424D}" type="presOf" srcId="{D910C389-0D4D-4EBF-A071-E11A9821B7B5}" destId="{D3C585BD-B262-45FB-A371-89695DAC49E3}" srcOrd="0" destOrd="0" presId="urn:diagrams.loki3.com/BracketList"/>
    <dgm:cxn modelId="{AB611472-0362-4F61-ADF8-683C8409598F}" type="presOf" srcId="{D61C9B01-790B-40C6-98DD-ECA833DFEB2C}" destId="{1CC3CAD7-BF07-4569-B88B-459CBC1360C6}" srcOrd="0" destOrd="0" presId="urn:diagrams.loki3.com/BracketList"/>
    <dgm:cxn modelId="{BC9F2B53-73E8-42A1-A2A6-87294B2394B8}" srcId="{B3E2F820-7020-4B94-9AA4-624552778289}" destId="{D61C9B01-790B-40C6-98DD-ECA833DFEB2C}" srcOrd="0" destOrd="0" parTransId="{4D49E143-42F2-4654-8E22-1823CAC3D364}" sibTransId="{5C5FABD2-FB4E-4A77-9303-89667EF5BDDF}"/>
    <dgm:cxn modelId="{D91FD073-AAA6-4C52-85D9-899280617EE0}" srcId="{B3E2F820-7020-4B94-9AA4-624552778289}" destId="{2B78EC1D-6D4A-4A37-BFD3-DCE0F0F0E4DB}" srcOrd="4" destOrd="0" parTransId="{CAFD2942-A0BD-45C2-81C7-AF20AADFD343}" sibTransId="{D58FDB70-4C3F-48F2-8251-3E575A500774}"/>
    <dgm:cxn modelId="{E6872C58-3C9C-4D8D-B504-86DF27097576}" type="presOf" srcId="{7D0C2FE4-355E-4CD6-9D36-8A396CC16C92}" destId="{C9413829-8F80-4057-AEC7-CA8D4BD4F170}" srcOrd="0" destOrd="0" presId="urn:diagrams.loki3.com/BracketList"/>
    <dgm:cxn modelId="{6DCFD47B-9D19-4AFA-A10F-F6552D7F2A2A}" srcId="{CE984795-7CFB-44B1-90EF-40744DF0B993}" destId="{8FA64106-4A19-4054-8209-FD20C6B92801}" srcOrd="1" destOrd="0" parTransId="{35B5D654-E32F-461F-8F8C-5AB749500FF8}" sibTransId="{40EB9C13-31B9-443F-ACBF-1A7B1096FF7D}"/>
    <dgm:cxn modelId="{0A23417C-29FE-4915-8640-40045578766D}" srcId="{B3E2F820-7020-4B94-9AA4-624552778289}" destId="{752F74E4-99E9-4A71-AD2D-D694EFA8203D}" srcOrd="7" destOrd="0" parTransId="{87596E3D-C2C7-494D-931A-AE90D39AC724}" sibTransId="{4D50F1DF-9F14-40B8-B538-6079F7ABDCE5}"/>
    <dgm:cxn modelId="{4025578C-3B0B-4FE3-917E-C4F6A52E939C}" type="presOf" srcId="{E7DB9870-711C-4233-81D3-E25FD012F0A6}" destId="{C445A08B-A393-408B-A23F-E11AA6011FE9}" srcOrd="0" destOrd="3" presId="urn:diagrams.loki3.com/BracketList"/>
    <dgm:cxn modelId="{0645E18E-9B6D-4E25-844B-64BCAA0042B9}" srcId="{CE984795-7CFB-44B1-90EF-40744DF0B993}" destId="{6B4F7AFE-D6D1-461A-B767-E1C0F39BA47B}" srcOrd="2" destOrd="0" parTransId="{71E42111-1722-467B-BF1D-DD0EB1D7499A}" sibTransId="{96E319F1-3F86-45BC-878A-A20DAF369427}"/>
    <dgm:cxn modelId="{28DF6B90-1D10-40BB-9837-635854F501F2}" srcId="{CE984795-7CFB-44B1-90EF-40744DF0B993}" destId="{E7DB9870-711C-4233-81D3-E25FD012F0A6}" srcOrd="3" destOrd="0" parTransId="{C9005401-2993-4EC8-B500-60DC124AC1BA}" sibTransId="{B6AF040C-23DF-4A9D-8B3B-91F09752A473}"/>
    <dgm:cxn modelId="{FD065090-D5B7-4EC3-A495-189B9CC189F4}" type="presOf" srcId="{82CE5A64-AD6B-4E34-941F-7A33A6354160}" destId="{1CC3CAD7-BF07-4569-B88B-459CBC1360C6}" srcOrd="0" destOrd="5" presId="urn:diagrams.loki3.com/BracketList"/>
    <dgm:cxn modelId="{49265F9A-6CB3-4B78-8C27-88D661716100}" type="presOf" srcId="{894EB14C-C5C5-40D3-9AC2-2E0D63C0FC82}" destId="{D3C585BD-B262-45FB-A371-89695DAC49E3}" srcOrd="0" destOrd="1" presId="urn:diagrams.loki3.com/BracketList"/>
    <dgm:cxn modelId="{DA80CA9D-56BC-4AA1-905A-0AA8D9D1D1FB}" srcId="{7525CFC4-6C4D-4DD0-B737-21A4F9ABE7EE}" destId="{7D0C2FE4-355E-4CD6-9D36-8A396CC16C92}" srcOrd="0" destOrd="0" parTransId="{39E9EB3E-D880-463A-976C-6C59446DA398}" sibTransId="{BF0B1B0A-201C-468E-939C-724C795A4314}"/>
    <dgm:cxn modelId="{69D03BA1-6BDA-4984-B180-B004F41E83BF}" srcId="{7525CFC4-6C4D-4DD0-B737-21A4F9ABE7EE}" destId="{B3E2F820-7020-4B94-9AA4-624552778289}" srcOrd="1" destOrd="0" parTransId="{0140AAFB-B29E-4576-A096-BCCAA0D80206}" sibTransId="{27986CF8-63C0-4FF9-82D7-2EE7030D0B9A}"/>
    <dgm:cxn modelId="{0EEF04A4-0B60-45C8-B737-A84EECE8B565}" type="presOf" srcId="{6B4F7AFE-D6D1-461A-B767-E1C0F39BA47B}" destId="{C445A08B-A393-408B-A23F-E11AA6011FE9}" srcOrd="0" destOrd="2" presId="urn:diagrams.loki3.com/BracketList"/>
    <dgm:cxn modelId="{2FA933AF-1B2C-4295-A049-184590E99350}" srcId="{B3E2F820-7020-4B94-9AA4-624552778289}" destId="{85194967-889E-4A17-B68E-E0017DCEDC9E}" srcOrd="2" destOrd="0" parTransId="{263E4F49-5375-4572-806E-EFCF31A8A132}" sibTransId="{94BA11C0-AB1E-421B-AA96-FDD014102084}"/>
    <dgm:cxn modelId="{29F62CB4-AA0A-45B0-AA2C-C52C3F188CB7}" type="presOf" srcId="{85194967-889E-4A17-B68E-E0017DCEDC9E}" destId="{1CC3CAD7-BF07-4569-B88B-459CBC1360C6}" srcOrd="0" destOrd="2" presId="urn:diagrams.loki3.com/BracketList"/>
    <dgm:cxn modelId="{5DD249C4-F8AB-4DCB-B2F9-16D0F789DD13}" type="presOf" srcId="{9E1901FC-1750-4C6E-B161-4D6AD5D5B93E}" destId="{1CC3CAD7-BF07-4569-B88B-459CBC1360C6}" srcOrd="0" destOrd="6" presId="urn:diagrams.loki3.com/BracketList"/>
    <dgm:cxn modelId="{E15B51D0-ABB4-40A1-9792-6DD825160243}" type="presOf" srcId="{43605713-1541-4550-8758-CEA9833822AD}" destId="{1CC3CAD7-BF07-4569-B88B-459CBC1360C6}" srcOrd="0" destOrd="1" presId="urn:diagrams.loki3.com/BracketList"/>
    <dgm:cxn modelId="{0F17A7D2-D8E0-4C1F-9EDA-23B19DFB1554}" srcId="{B3E2F820-7020-4B94-9AA4-624552778289}" destId="{43605713-1541-4550-8758-CEA9833822AD}" srcOrd="1" destOrd="0" parTransId="{C50C442D-6867-4EAB-A9E8-FE3CD86757B4}" sibTransId="{B831E2D1-5720-41B1-9F80-413169758737}"/>
    <dgm:cxn modelId="{A56A4CF3-AAAF-4B85-97AC-275B04A7B6E2}" srcId="{B3E2F820-7020-4B94-9AA4-624552778289}" destId="{82CE5A64-AD6B-4E34-941F-7A33A6354160}" srcOrd="5" destOrd="0" parTransId="{56058E72-9302-4358-8719-8874F8E10679}" sibTransId="{5C9416F0-295D-43AF-9B99-D6241F394A88}"/>
    <dgm:cxn modelId="{D7BFF0F3-A8AB-40A6-A3F8-B6365EAF2CB6}" srcId="{7D0C2FE4-355E-4CD6-9D36-8A396CC16C92}" destId="{D910C389-0D4D-4EBF-A071-E11A9821B7B5}" srcOrd="0" destOrd="0" parTransId="{AE89D36D-B8A6-42CE-86F7-A8DF7B55B961}" sibTransId="{B9C07114-AC30-4B82-B7EA-5596A7D0828C}"/>
    <dgm:cxn modelId="{FDACD383-F656-471D-9228-16941037F575}" type="presParOf" srcId="{457FD9E9-BDB4-45AF-AFC1-946793BF8EEA}" destId="{0D790A18-2360-41BC-AB94-538798BA4B16}" srcOrd="0" destOrd="0" presId="urn:diagrams.loki3.com/BracketList"/>
    <dgm:cxn modelId="{797D8141-D3E5-41EF-84C4-0E0CDCCD5485}" type="presParOf" srcId="{0D790A18-2360-41BC-AB94-538798BA4B16}" destId="{C9413829-8F80-4057-AEC7-CA8D4BD4F170}" srcOrd="0" destOrd="0" presId="urn:diagrams.loki3.com/BracketList"/>
    <dgm:cxn modelId="{23349452-CC2A-4544-A327-486D65C1EAAF}" type="presParOf" srcId="{0D790A18-2360-41BC-AB94-538798BA4B16}" destId="{EA8DFD59-0F39-435E-9013-8A90B3C7CA57}" srcOrd="1" destOrd="0" presId="urn:diagrams.loki3.com/BracketList"/>
    <dgm:cxn modelId="{6CE0528B-19C2-4AC0-8FB9-C4D6929697C9}" type="presParOf" srcId="{0D790A18-2360-41BC-AB94-538798BA4B16}" destId="{3765A3C6-3A38-49CF-AAA1-1C14B1B5C9EB}" srcOrd="2" destOrd="0" presId="urn:diagrams.loki3.com/BracketList"/>
    <dgm:cxn modelId="{C1A0EF65-C040-4138-85A1-4A6E0686322F}" type="presParOf" srcId="{0D790A18-2360-41BC-AB94-538798BA4B16}" destId="{D3C585BD-B262-45FB-A371-89695DAC49E3}" srcOrd="3" destOrd="0" presId="urn:diagrams.loki3.com/BracketList"/>
    <dgm:cxn modelId="{049AAB4E-F5AE-4594-8216-16FB17DA895F}" type="presParOf" srcId="{457FD9E9-BDB4-45AF-AFC1-946793BF8EEA}" destId="{8834553B-1E46-46EB-A322-7EAEA00DC166}" srcOrd="1" destOrd="0" presId="urn:diagrams.loki3.com/BracketList"/>
    <dgm:cxn modelId="{6AB00BE4-3921-4BF2-8E7A-4D86868ED4E5}" type="presParOf" srcId="{457FD9E9-BDB4-45AF-AFC1-946793BF8EEA}" destId="{EF61E28A-3F94-4EBE-9B68-EB18BCC58BF3}" srcOrd="2" destOrd="0" presId="urn:diagrams.loki3.com/BracketList"/>
    <dgm:cxn modelId="{6795F774-4C1E-40EE-8912-3DD5DF156CDD}" type="presParOf" srcId="{EF61E28A-3F94-4EBE-9B68-EB18BCC58BF3}" destId="{34E168C5-C83A-4A02-B6FC-46FB955A37D4}" srcOrd="0" destOrd="0" presId="urn:diagrams.loki3.com/BracketList"/>
    <dgm:cxn modelId="{4BC0D9FF-F986-4258-916C-E1D6B206A255}" type="presParOf" srcId="{EF61E28A-3F94-4EBE-9B68-EB18BCC58BF3}" destId="{359606FC-DA12-4F9B-8B63-7C9F9EE846DB}" srcOrd="1" destOrd="0" presId="urn:diagrams.loki3.com/BracketList"/>
    <dgm:cxn modelId="{D50A6FA9-0DF3-4233-BAB3-A653F38C1098}" type="presParOf" srcId="{EF61E28A-3F94-4EBE-9B68-EB18BCC58BF3}" destId="{581F822E-F94E-4197-9611-57E187A3ECB9}" srcOrd="2" destOrd="0" presId="urn:diagrams.loki3.com/BracketList"/>
    <dgm:cxn modelId="{4262EF5B-F2D8-46ED-8135-426A5729AEEB}" type="presParOf" srcId="{EF61E28A-3F94-4EBE-9B68-EB18BCC58BF3}" destId="{1CC3CAD7-BF07-4569-B88B-459CBC1360C6}" srcOrd="3" destOrd="0" presId="urn:diagrams.loki3.com/BracketList"/>
    <dgm:cxn modelId="{D91D4536-4E70-4923-AB54-F2DFCDC6AC89}" type="presParOf" srcId="{457FD9E9-BDB4-45AF-AFC1-946793BF8EEA}" destId="{6013AD53-E4E0-4F13-8038-F532B87C33BC}" srcOrd="3" destOrd="0" presId="urn:diagrams.loki3.com/BracketList"/>
    <dgm:cxn modelId="{F02D1A3C-DC5E-41D1-95DF-694BE5D91941}" type="presParOf" srcId="{457FD9E9-BDB4-45AF-AFC1-946793BF8EEA}" destId="{B5EA174C-3DB8-4C76-AFCB-8468091F1A88}" srcOrd="4" destOrd="0" presId="urn:diagrams.loki3.com/BracketList"/>
    <dgm:cxn modelId="{C4C8047C-4A79-470D-B7B3-5AC9EE0FC14D}" type="presParOf" srcId="{B5EA174C-3DB8-4C76-AFCB-8468091F1A88}" destId="{7D31D173-5C41-44F8-BFA7-7AC77BCB2235}" srcOrd="0" destOrd="0" presId="urn:diagrams.loki3.com/BracketList"/>
    <dgm:cxn modelId="{4E56622C-2A4C-4167-8267-C23185826FE3}" type="presParOf" srcId="{B5EA174C-3DB8-4C76-AFCB-8468091F1A88}" destId="{262B1AE8-2316-4892-AF8F-663139179294}" srcOrd="1" destOrd="0" presId="urn:diagrams.loki3.com/BracketList"/>
    <dgm:cxn modelId="{3667685C-0762-4535-90B5-2475F94710C0}" type="presParOf" srcId="{B5EA174C-3DB8-4C76-AFCB-8468091F1A88}" destId="{6CB770EF-4447-4F69-8993-7446AC92AFEF}" srcOrd="2" destOrd="0" presId="urn:diagrams.loki3.com/BracketList"/>
    <dgm:cxn modelId="{C5BCDAB9-4F5A-4986-B529-2C1840639363}" type="presParOf" srcId="{B5EA174C-3DB8-4C76-AFCB-8468091F1A88}" destId="{C445A08B-A393-408B-A23F-E11AA6011FE9}"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391931-0522-4EE8-B6CA-10EE61993D4A}"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0905A417-5DA5-4316-83BF-D67621D013F2}">
      <dgm:prSet/>
      <dgm:spPr/>
      <dgm:t>
        <a:bodyPr/>
        <a:lstStyle/>
        <a:p>
          <a:r>
            <a:rPr lang="en-US" dirty="0">
              <a:solidFill>
                <a:schemeClr val="bg1"/>
              </a:solidFill>
            </a:rPr>
            <a:t>Structurally related to GABA and has GABA-mimetic properties</a:t>
          </a:r>
        </a:p>
      </dgm:t>
    </dgm:pt>
    <dgm:pt modelId="{75F2D72D-712D-41A1-92F4-E2D53D157E84}" type="parTrans" cxnId="{B97B32A2-D32A-486C-B8D6-19CBE1B4B172}">
      <dgm:prSet/>
      <dgm:spPr/>
      <dgm:t>
        <a:bodyPr/>
        <a:lstStyle/>
        <a:p>
          <a:endParaRPr lang="en-US"/>
        </a:p>
      </dgm:t>
    </dgm:pt>
    <dgm:pt modelId="{02A07C1E-DA92-4468-92E8-AE8C5EDE13F5}" type="sibTrans" cxnId="{B97B32A2-D32A-486C-B8D6-19CBE1B4B172}">
      <dgm:prSet/>
      <dgm:spPr/>
      <dgm:t>
        <a:bodyPr/>
        <a:lstStyle/>
        <a:p>
          <a:endParaRPr lang="en-US"/>
        </a:p>
      </dgm:t>
    </dgm:pt>
    <dgm:pt modelId="{49E18364-8418-4C67-8B98-EEBDBB30C257}">
      <dgm:prSet/>
      <dgm:spPr/>
      <dgm:t>
        <a:bodyPr/>
        <a:lstStyle/>
        <a:p>
          <a:r>
            <a:rPr lang="en-US" dirty="0">
              <a:solidFill>
                <a:schemeClr val="bg1"/>
              </a:solidFill>
            </a:rPr>
            <a:t>Do not</a:t>
          </a:r>
        </a:p>
      </dgm:t>
    </dgm:pt>
    <dgm:pt modelId="{F97602E6-599F-4965-A2D2-BDDE5BFD5716}" type="parTrans" cxnId="{A0F6CDC4-7996-4367-ADBB-A0CD3EA9569A}">
      <dgm:prSet/>
      <dgm:spPr/>
      <dgm:t>
        <a:bodyPr/>
        <a:lstStyle/>
        <a:p>
          <a:endParaRPr lang="en-US"/>
        </a:p>
      </dgm:t>
    </dgm:pt>
    <dgm:pt modelId="{7ED32EDC-8401-432F-9C87-1A83A4353A6F}" type="sibTrans" cxnId="{A0F6CDC4-7996-4367-ADBB-A0CD3EA9569A}">
      <dgm:prSet/>
      <dgm:spPr/>
      <dgm:t>
        <a:bodyPr/>
        <a:lstStyle/>
        <a:p>
          <a:endParaRPr lang="en-US"/>
        </a:p>
      </dgm:t>
    </dgm:pt>
    <dgm:pt modelId="{DFAE0A51-3B14-47A8-B455-56B0E3C18C70}">
      <dgm:prSet/>
      <dgm:spPr/>
      <dgm:t>
        <a:bodyPr/>
        <a:lstStyle/>
        <a:p>
          <a:r>
            <a:rPr lang="en-US" dirty="0"/>
            <a:t>Alter uptake or breakdown</a:t>
          </a:r>
        </a:p>
      </dgm:t>
    </dgm:pt>
    <dgm:pt modelId="{009EA087-429F-4563-94AB-51A7C5A94055}" type="parTrans" cxnId="{4EED7B64-DA03-42D2-B01F-F7D1BC6913B4}">
      <dgm:prSet/>
      <dgm:spPr/>
      <dgm:t>
        <a:bodyPr/>
        <a:lstStyle/>
        <a:p>
          <a:endParaRPr lang="en-US"/>
        </a:p>
      </dgm:t>
    </dgm:pt>
    <dgm:pt modelId="{F321BBF6-F8CA-4D61-975D-7C553469631D}" type="sibTrans" cxnId="{4EED7B64-DA03-42D2-B01F-F7D1BC6913B4}">
      <dgm:prSet/>
      <dgm:spPr/>
      <dgm:t>
        <a:bodyPr/>
        <a:lstStyle/>
        <a:p>
          <a:endParaRPr lang="en-US"/>
        </a:p>
      </dgm:t>
    </dgm:pt>
    <dgm:pt modelId="{B1837794-8941-45CA-91EE-5F037E1EDD77}">
      <dgm:prSet/>
      <dgm:spPr/>
      <dgm:t>
        <a:bodyPr/>
        <a:lstStyle/>
        <a:p>
          <a:r>
            <a:rPr lang="en-US" dirty="0"/>
            <a:t>Convert into GABA</a:t>
          </a:r>
        </a:p>
      </dgm:t>
    </dgm:pt>
    <dgm:pt modelId="{EA1018B2-E19A-4504-89CF-0938D2A2D26B}" type="parTrans" cxnId="{B524D320-8005-424B-85DD-C365A147258D}">
      <dgm:prSet/>
      <dgm:spPr/>
      <dgm:t>
        <a:bodyPr/>
        <a:lstStyle/>
        <a:p>
          <a:endParaRPr lang="en-US"/>
        </a:p>
      </dgm:t>
    </dgm:pt>
    <dgm:pt modelId="{32C94D4D-2ABA-433F-A827-30DF5EE8B322}" type="sibTrans" cxnId="{B524D320-8005-424B-85DD-C365A147258D}">
      <dgm:prSet/>
      <dgm:spPr/>
      <dgm:t>
        <a:bodyPr/>
        <a:lstStyle/>
        <a:p>
          <a:endParaRPr lang="en-US"/>
        </a:p>
      </dgm:t>
    </dgm:pt>
    <dgm:pt modelId="{C9DAC5A2-3A2B-4911-B6D2-24669D59F2D1}">
      <dgm:prSet/>
      <dgm:spPr/>
      <dgm:t>
        <a:bodyPr/>
        <a:lstStyle/>
        <a:p>
          <a:r>
            <a:rPr lang="en-US" dirty="0"/>
            <a:t>Bind to GABA</a:t>
          </a:r>
          <a:r>
            <a:rPr lang="en-US" baseline="-25000" dirty="0"/>
            <a:t>a</a:t>
          </a:r>
          <a:r>
            <a:rPr lang="en-US" dirty="0"/>
            <a:t> or GABA</a:t>
          </a:r>
          <a:r>
            <a:rPr lang="en-US" baseline="-25000" dirty="0"/>
            <a:t>B</a:t>
          </a:r>
          <a:endParaRPr lang="en-US" dirty="0"/>
        </a:p>
      </dgm:t>
    </dgm:pt>
    <dgm:pt modelId="{C803FE84-8042-475E-9385-5947043A55B4}" type="parTrans" cxnId="{6554B775-B385-4631-847F-47380131510D}">
      <dgm:prSet/>
      <dgm:spPr/>
      <dgm:t>
        <a:bodyPr/>
        <a:lstStyle/>
        <a:p>
          <a:endParaRPr lang="en-US"/>
        </a:p>
      </dgm:t>
    </dgm:pt>
    <dgm:pt modelId="{7FF784BE-87CB-4CEF-B39A-89AE6D20D3F2}" type="sibTrans" cxnId="{6554B775-B385-4631-847F-47380131510D}">
      <dgm:prSet/>
      <dgm:spPr/>
      <dgm:t>
        <a:bodyPr/>
        <a:lstStyle/>
        <a:p>
          <a:endParaRPr lang="en-US"/>
        </a:p>
      </dgm:t>
    </dgm:pt>
    <dgm:pt modelId="{F8721A25-EE55-4E66-A739-E7CB56D26D9A}">
      <dgm:prSet/>
      <dgm:spPr/>
      <dgm:t>
        <a:bodyPr/>
        <a:lstStyle/>
        <a:p>
          <a:r>
            <a:rPr lang="en-US" dirty="0">
              <a:solidFill>
                <a:schemeClr val="bg1"/>
              </a:solidFill>
            </a:rPr>
            <a:t>Binds to the </a:t>
          </a:r>
          <a:r>
            <a:rPr lang="el-GR" dirty="0">
              <a:solidFill>
                <a:schemeClr val="bg1"/>
              </a:solidFill>
            </a:rPr>
            <a:t>α</a:t>
          </a:r>
          <a:r>
            <a:rPr lang="en-US" dirty="0">
              <a:solidFill>
                <a:schemeClr val="bg1"/>
              </a:solidFill>
            </a:rPr>
            <a:t>2-</a:t>
          </a:r>
          <a:r>
            <a:rPr lang="el-GR" dirty="0">
              <a:solidFill>
                <a:schemeClr val="bg1"/>
              </a:solidFill>
            </a:rPr>
            <a:t>δ</a:t>
          </a:r>
          <a:r>
            <a:rPr lang="en-US" dirty="0">
              <a:solidFill>
                <a:schemeClr val="bg1"/>
              </a:solidFill>
            </a:rPr>
            <a:t> subunit of the voltage-gated calcium channel</a:t>
          </a:r>
        </a:p>
      </dgm:t>
    </dgm:pt>
    <dgm:pt modelId="{EEE824EB-2F4B-458D-ABF7-730A8FE781B8}" type="parTrans" cxnId="{C7FF3960-1C9F-4A5B-8907-C8827E00D763}">
      <dgm:prSet/>
      <dgm:spPr/>
      <dgm:t>
        <a:bodyPr/>
        <a:lstStyle/>
        <a:p>
          <a:endParaRPr lang="en-US"/>
        </a:p>
      </dgm:t>
    </dgm:pt>
    <dgm:pt modelId="{09FFDEFD-D377-481A-BCBC-0C030DF77602}" type="sibTrans" cxnId="{C7FF3960-1C9F-4A5B-8907-C8827E00D763}">
      <dgm:prSet/>
      <dgm:spPr/>
      <dgm:t>
        <a:bodyPr/>
        <a:lstStyle/>
        <a:p>
          <a:endParaRPr lang="en-US"/>
        </a:p>
      </dgm:t>
    </dgm:pt>
    <dgm:pt modelId="{2A0ECED7-661E-4DD2-BFC1-1C8B3D388C1F}">
      <dgm:prSet/>
      <dgm:spPr/>
      <dgm:t>
        <a:bodyPr/>
        <a:lstStyle/>
        <a:p>
          <a:r>
            <a:rPr lang="en-US" dirty="0">
              <a:solidFill>
                <a:schemeClr val="bg1"/>
              </a:solidFill>
            </a:rPr>
            <a:t>Decreases release of glutamate, NE, and substance P</a:t>
          </a:r>
        </a:p>
      </dgm:t>
    </dgm:pt>
    <dgm:pt modelId="{4A69AB91-53D4-4476-B6BD-8A7DFA3A27B8}" type="parTrans" cxnId="{F496B6A4-5A27-4959-A7D6-9C463A90FCF2}">
      <dgm:prSet/>
      <dgm:spPr/>
      <dgm:t>
        <a:bodyPr/>
        <a:lstStyle/>
        <a:p>
          <a:endParaRPr lang="en-US"/>
        </a:p>
      </dgm:t>
    </dgm:pt>
    <dgm:pt modelId="{0061C06D-7279-4098-803E-FA2A98312E5A}" type="sibTrans" cxnId="{F496B6A4-5A27-4959-A7D6-9C463A90FCF2}">
      <dgm:prSet/>
      <dgm:spPr/>
      <dgm:t>
        <a:bodyPr/>
        <a:lstStyle/>
        <a:p>
          <a:endParaRPr lang="en-US"/>
        </a:p>
      </dgm:t>
    </dgm:pt>
    <dgm:pt modelId="{DFB5D949-C459-4930-925D-FC5006A1FAE2}">
      <dgm:prSet/>
      <dgm:spPr/>
      <dgm:t>
        <a:bodyPr/>
        <a:lstStyle/>
        <a:p>
          <a:r>
            <a:rPr lang="en-US" dirty="0">
              <a:solidFill>
                <a:schemeClr val="bg1"/>
              </a:solidFill>
            </a:rPr>
            <a:t>Reduces the Ca</a:t>
          </a:r>
          <a:r>
            <a:rPr lang="en-US" baseline="30000" dirty="0">
              <a:solidFill>
                <a:schemeClr val="bg1"/>
              </a:solidFill>
            </a:rPr>
            <a:t>2+ </a:t>
          </a:r>
          <a:r>
            <a:rPr lang="en-US" dirty="0">
              <a:solidFill>
                <a:schemeClr val="bg1"/>
              </a:solidFill>
            </a:rPr>
            <a:t>-dependent release of pro-nociceptive neurotransmitters</a:t>
          </a:r>
        </a:p>
      </dgm:t>
    </dgm:pt>
    <dgm:pt modelId="{5678378D-1F4F-465E-BC11-E30E66D291D4}" type="parTrans" cxnId="{7CBB84F8-96E3-44B9-BD7B-78C83D260FEF}">
      <dgm:prSet/>
      <dgm:spPr/>
      <dgm:t>
        <a:bodyPr/>
        <a:lstStyle/>
        <a:p>
          <a:endParaRPr lang="en-US"/>
        </a:p>
      </dgm:t>
    </dgm:pt>
    <dgm:pt modelId="{10746ECA-3051-4575-8591-EC084591FC34}" type="sibTrans" cxnId="{7CBB84F8-96E3-44B9-BD7B-78C83D260FEF}">
      <dgm:prSet/>
      <dgm:spPr/>
      <dgm:t>
        <a:bodyPr/>
        <a:lstStyle/>
        <a:p>
          <a:endParaRPr lang="en-US"/>
        </a:p>
      </dgm:t>
    </dgm:pt>
    <dgm:pt modelId="{5560F2C3-999E-4938-ADD1-7D466FD7BA7A}" type="pres">
      <dgm:prSet presAssocID="{4A391931-0522-4EE8-B6CA-10EE61993D4A}" presName="linear" presStyleCnt="0">
        <dgm:presLayoutVars>
          <dgm:animLvl val="lvl"/>
          <dgm:resizeHandles val="exact"/>
        </dgm:presLayoutVars>
      </dgm:prSet>
      <dgm:spPr/>
    </dgm:pt>
    <dgm:pt modelId="{CC0C8F48-58F2-460C-ACAD-1E60831B113B}" type="pres">
      <dgm:prSet presAssocID="{0905A417-5DA5-4316-83BF-D67621D013F2}" presName="parentText" presStyleLbl="node1" presStyleIdx="0" presStyleCnt="5" custLinFactY="-2497" custLinFactNeighborY="-100000">
        <dgm:presLayoutVars>
          <dgm:chMax val="0"/>
          <dgm:bulletEnabled val="1"/>
        </dgm:presLayoutVars>
      </dgm:prSet>
      <dgm:spPr/>
    </dgm:pt>
    <dgm:pt modelId="{3B3FC287-CCC3-4BDE-A9BE-16DCA69B9194}" type="pres">
      <dgm:prSet presAssocID="{02A07C1E-DA92-4468-92E8-AE8C5EDE13F5}" presName="spacer" presStyleCnt="0"/>
      <dgm:spPr/>
    </dgm:pt>
    <dgm:pt modelId="{8C80E60E-7893-435B-AFD5-00BBB9E96B0B}" type="pres">
      <dgm:prSet presAssocID="{49E18364-8418-4C67-8B98-EEBDBB30C257}" presName="parentText" presStyleLbl="node1" presStyleIdx="1" presStyleCnt="5">
        <dgm:presLayoutVars>
          <dgm:chMax val="0"/>
          <dgm:bulletEnabled val="1"/>
        </dgm:presLayoutVars>
      </dgm:prSet>
      <dgm:spPr/>
    </dgm:pt>
    <dgm:pt modelId="{F20CF77A-814D-4C2F-866D-7D70C43CA8FF}" type="pres">
      <dgm:prSet presAssocID="{49E18364-8418-4C67-8B98-EEBDBB30C257}" presName="childText" presStyleLbl="revTx" presStyleIdx="0" presStyleCnt="1">
        <dgm:presLayoutVars>
          <dgm:bulletEnabled val="1"/>
        </dgm:presLayoutVars>
      </dgm:prSet>
      <dgm:spPr/>
    </dgm:pt>
    <dgm:pt modelId="{B1F468D7-1F41-44D3-B44F-762BE9A7AECE}" type="pres">
      <dgm:prSet presAssocID="{F8721A25-EE55-4E66-A739-E7CB56D26D9A}" presName="parentText" presStyleLbl="node1" presStyleIdx="2" presStyleCnt="5">
        <dgm:presLayoutVars>
          <dgm:chMax val="0"/>
          <dgm:bulletEnabled val="1"/>
        </dgm:presLayoutVars>
      </dgm:prSet>
      <dgm:spPr/>
    </dgm:pt>
    <dgm:pt modelId="{333FBAB8-A63E-4465-A4F9-EE72855C977B}" type="pres">
      <dgm:prSet presAssocID="{09FFDEFD-D377-481A-BCBC-0C030DF77602}" presName="spacer" presStyleCnt="0"/>
      <dgm:spPr/>
    </dgm:pt>
    <dgm:pt modelId="{42D42C98-CB8B-4E62-9BD2-5A64F2C99D27}" type="pres">
      <dgm:prSet presAssocID="{DFB5D949-C459-4930-925D-FC5006A1FAE2}" presName="parentText" presStyleLbl="node1" presStyleIdx="3" presStyleCnt="5">
        <dgm:presLayoutVars>
          <dgm:chMax val="0"/>
          <dgm:bulletEnabled val="1"/>
        </dgm:presLayoutVars>
      </dgm:prSet>
      <dgm:spPr/>
    </dgm:pt>
    <dgm:pt modelId="{2EB55D7C-2A6E-4794-BC4F-1F8DC647B239}" type="pres">
      <dgm:prSet presAssocID="{10746ECA-3051-4575-8591-EC084591FC34}" presName="spacer" presStyleCnt="0"/>
      <dgm:spPr/>
    </dgm:pt>
    <dgm:pt modelId="{E0CAC0D9-8472-4F89-ADAD-21FF289B1C3D}" type="pres">
      <dgm:prSet presAssocID="{2A0ECED7-661E-4DD2-BFC1-1C8B3D388C1F}" presName="parentText" presStyleLbl="node1" presStyleIdx="4" presStyleCnt="5">
        <dgm:presLayoutVars>
          <dgm:chMax val="0"/>
          <dgm:bulletEnabled val="1"/>
        </dgm:presLayoutVars>
      </dgm:prSet>
      <dgm:spPr/>
    </dgm:pt>
  </dgm:ptLst>
  <dgm:cxnLst>
    <dgm:cxn modelId="{AA010101-A51E-4282-9AEC-41C26634237B}" type="presOf" srcId="{DFB5D949-C459-4930-925D-FC5006A1FAE2}" destId="{42D42C98-CB8B-4E62-9BD2-5A64F2C99D27}" srcOrd="0" destOrd="0" presId="urn:microsoft.com/office/officeart/2005/8/layout/vList2"/>
    <dgm:cxn modelId="{1E697006-21CD-459B-B132-FE7369A59691}" type="presOf" srcId="{F8721A25-EE55-4E66-A739-E7CB56D26D9A}" destId="{B1F468D7-1F41-44D3-B44F-762BE9A7AECE}" srcOrd="0" destOrd="0" presId="urn:microsoft.com/office/officeart/2005/8/layout/vList2"/>
    <dgm:cxn modelId="{DA0C1C10-2CE0-407D-A182-D2F0EDCC89AC}" type="presOf" srcId="{B1837794-8941-45CA-91EE-5F037E1EDD77}" destId="{F20CF77A-814D-4C2F-866D-7D70C43CA8FF}" srcOrd="0" destOrd="1" presId="urn:microsoft.com/office/officeart/2005/8/layout/vList2"/>
    <dgm:cxn modelId="{B524D320-8005-424B-85DD-C365A147258D}" srcId="{49E18364-8418-4C67-8B98-EEBDBB30C257}" destId="{B1837794-8941-45CA-91EE-5F037E1EDD77}" srcOrd="1" destOrd="0" parTransId="{EA1018B2-E19A-4504-89CF-0938D2A2D26B}" sibTransId="{32C94D4D-2ABA-433F-A827-30DF5EE8B322}"/>
    <dgm:cxn modelId="{C7FF3960-1C9F-4A5B-8907-C8827E00D763}" srcId="{4A391931-0522-4EE8-B6CA-10EE61993D4A}" destId="{F8721A25-EE55-4E66-A739-E7CB56D26D9A}" srcOrd="2" destOrd="0" parTransId="{EEE824EB-2F4B-458D-ABF7-730A8FE781B8}" sibTransId="{09FFDEFD-D377-481A-BCBC-0C030DF77602}"/>
    <dgm:cxn modelId="{4EED7B64-DA03-42D2-B01F-F7D1BC6913B4}" srcId="{49E18364-8418-4C67-8B98-EEBDBB30C257}" destId="{DFAE0A51-3B14-47A8-B455-56B0E3C18C70}" srcOrd="0" destOrd="0" parTransId="{009EA087-429F-4563-94AB-51A7C5A94055}" sibTransId="{F321BBF6-F8CA-4D61-975D-7C553469631D}"/>
    <dgm:cxn modelId="{6554B775-B385-4631-847F-47380131510D}" srcId="{49E18364-8418-4C67-8B98-EEBDBB30C257}" destId="{C9DAC5A2-3A2B-4911-B6D2-24669D59F2D1}" srcOrd="2" destOrd="0" parTransId="{C803FE84-8042-475E-9385-5947043A55B4}" sibTransId="{7FF784BE-87CB-4CEF-B39A-89AE6D20D3F2}"/>
    <dgm:cxn modelId="{32C69399-471B-40EB-940F-EEFA41382E01}" type="presOf" srcId="{49E18364-8418-4C67-8B98-EEBDBB30C257}" destId="{8C80E60E-7893-435B-AFD5-00BBB9E96B0B}" srcOrd="0" destOrd="0" presId="urn:microsoft.com/office/officeart/2005/8/layout/vList2"/>
    <dgm:cxn modelId="{B97B32A2-D32A-486C-B8D6-19CBE1B4B172}" srcId="{4A391931-0522-4EE8-B6CA-10EE61993D4A}" destId="{0905A417-5DA5-4316-83BF-D67621D013F2}" srcOrd="0" destOrd="0" parTransId="{75F2D72D-712D-41A1-92F4-E2D53D157E84}" sibTransId="{02A07C1E-DA92-4468-92E8-AE8C5EDE13F5}"/>
    <dgm:cxn modelId="{F496B6A4-5A27-4959-A7D6-9C463A90FCF2}" srcId="{4A391931-0522-4EE8-B6CA-10EE61993D4A}" destId="{2A0ECED7-661E-4DD2-BFC1-1C8B3D388C1F}" srcOrd="4" destOrd="0" parTransId="{4A69AB91-53D4-4476-B6BD-8A7DFA3A27B8}" sibTransId="{0061C06D-7279-4098-803E-FA2A98312E5A}"/>
    <dgm:cxn modelId="{FB07D8AD-B2FA-4DCB-8C55-BA77E73EAE2A}" type="presOf" srcId="{2A0ECED7-661E-4DD2-BFC1-1C8B3D388C1F}" destId="{E0CAC0D9-8472-4F89-ADAD-21FF289B1C3D}" srcOrd="0" destOrd="0" presId="urn:microsoft.com/office/officeart/2005/8/layout/vList2"/>
    <dgm:cxn modelId="{0782EEAE-1D17-4C3F-B932-2CA7B1E11265}" type="presOf" srcId="{DFAE0A51-3B14-47A8-B455-56B0E3C18C70}" destId="{F20CF77A-814D-4C2F-866D-7D70C43CA8FF}" srcOrd="0" destOrd="0" presId="urn:microsoft.com/office/officeart/2005/8/layout/vList2"/>
    <dgm:cxn modelId="{0E14AFBC-9328-433D-8F5B-E08B283434EB}" type="presOf" srcId="{4A391931-0522-4EE8-B6CA-10EE61993D4A}" destId="{5560F2C3-999E-4938-ADD1-7D466FD7BA7A}" srcOrd="0" destOrd="0" presId="urn:microsoft.com/office/officeart/2005/8/layout/vList2"/>
    <dgm:cxn modelId="{A0F6CDC4-7996-4367-ADBB-A0CD3EA9569A}" srcId="{4A391931-0522-4EE8-B6CA-10EE61993D4A}" destId="{49E18364-8418-4C67-8B98-EEBDBB30C257}" srcOrd="1" destOrd="0" parTransId="{F97602E6-599F-4965-A2D2-BDDE5BFD5716}" sibTransId="{7ED32EDC-8401-432F-9C87-1A83A4353A6F}"/>
    <dgm:cxn modelId="{019DFAD0-FD29-4FD6-ABEE-6290AA31D0E7}" type="presOf" srcId="{C9DAC5A2-3A2B-4911-B6D2-24669D59F2D1}" destId="{F20CF77A-814D-4C2F-866D-7D70C43CA8FF}" srcOrd="0" destOrd="2" presId="urn:microsoft.com/office/officeart/2005/8/layout/vList2"/>
    <dgm:cxn modelId="{B2896CF1-0CEA-487B-AB36-2D3FA49635AA}" type="presOf" srcId="{0905A417-5DA5-4316-83BF-D67621D013F2}" destId="{CC0C8F48-58F2-460C-ACAD-1E60831B113B}" srcOrd="0" destOrd="0" presId="urn:microsoft.com/office/officeart/2005/8/layout/vList2"/>
    <dgm:cxn modelId="{7CBB84F8-96E3-44B9-BD7B-78C83D260FEF}" srcId="{4A391931-0522-4EE8-B6CA-10EE61993D4A}" destId="{DFB5D949-C459-4930-925D-FC5006A1FAE2}" srcOrd="3" destOrd="0" parTransId="{5678378D-1F4F-465E-BC11-E30E66D291D4}" sibTransId="{10746ECA-3051-4575-8591-EC084591FC34}"/>
    <dgm:cxn modelId="{7CD539DD-D59D-482D-9081-9730AD3091A6}" type="presParOf" srcId="{5560F2C3-999E-4938-ADD1-7D466FD7BA7A}" destId="{CC0C8F48-58F2-460C-ACAD-1E60831B113B}" srcOrd="0" destOrd="0" presId="urn:microsoft.com/office/officeart/2005/8/layout/vList2"/>
    <dgm:cxn modelId="{26A60F48-C8D7-44D0-A6E9-0E4A385BB426}" type="presParOf" srcId="{5560F2C3-999E-4938-ADD1-7D466FD7BA7A}" destId="{3B3FC287-CCC3-4BDE-A9BE-16DCA69B9194}" srcOrd="1" destOrd="0" presId="urn:microsoft.com/office/officeart/2005/8/layout/vList2"/>
    <dgm:cxn modelId="{AEB00618-495F-4233-A08B-A0366C5AD0FF}" type="presParOf" srcId="{5560F2C3-999E-4938-ADD1-7D466FD7BA7A}" destId="{8C80E60E-7893-435B-AFD5-00BBB9E96B0B}" srcOrd="2" destOrd="0" presId="urn:microsoft.com/office/officeart/2005/8/layout/vList2"/>
    <dgm:cxn modelId="{821D41EC-EDF8-44B1-9A7E-EA000B3EF301}" type="presParOf" srcId="{5560F2C3-999E-4938-ADD1-7D466FD7BA7A}" destId="{F20CF77A-814D-4C2F-866D-7D70C43CA8FF}" srcOrd="3" destOrd="0" presId="urn:microsoft.com/office/officeart/2005/8/layout/vList2"/>
    <dgm:cxn modelId="{1C382CA3-E9C0-4DF2-9724-55C8A7C3FC43}" type="presParOf" srcId="{5560F2C3-999E-4938-ADD1-7D466FD7BA7A}" destId="{B1F468D7-1F41-44D3-B44F-762BE9A7AECE}" srcOrd="4" destOrd="0" presId="urn:microsoft.com/office/officeart/2005/8/layout/vList2"/>
    <dgm:cxn modelId="{0724E2D8-1B7A-436E-B147-4710165F2AA3}" type="presParOf" srcId="{5560F2C3-999E-4938-ADD1-7D466FD7BA7A}" destId="{333FBAB8-A63E-4465-A4F9-EE72855C977B}" srcOrd="5" destOrd="0" presId="urn:microsoft.com/office/officeart/2005/8/layout/vList2"/>
    <dgm:cxn modelId="{AC98D359-692E-4BA2-A23F-63572383905E}" type="presParOf" srcId="{5560F2C3-999E-4938-ADD1-7D466FD7BA7A}" destId="{42D42C98-CB8B-4E62-9BD2-5A64F2C99D27}" srcOrd="6" destOrd="0" presId="urn:microsoft.com/office/officeart/2005/8/layout/vList2"/>
    <dgm:cxn modelId="{E505F398-41E9-478F-AAA4-4B2E4A146E88}" type="presParOf" srcId="{5560F2C3-999E-4938-ADD1-7D466FD7BA7A}" destId="{2EB55D7C-2A6E-4794-BC4F-1F8DC647B239}" srcOrd="7" destOrd="0" presId="urn:microsoft.com/office/officeart/2005/8/layout/vList2"/>
    <dgm:cxn modelId="{518C355D-2F49-4F14-9059-65DC43341B3E}" type="presParOf" srcId="{5560F2C3-999E-4938-ADD1-7D466FD7BA7A}" destId="{E0CAC0D9-8472-4F89-ADAD-21FF289B1C3D}"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216BD6C-DF83-4693-85EC-6700960A13AE}"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93A5DF0F-F6F0-48A3-AB20-9B0F0839CB7E}">
      <dgm:prSet/>
      <dgm:spPr/>
      <dgm:t>
        <a:bodyPr/>
        <a:lstStyle/>
        <a:p>
          <a:r>
            <a:rPr lang="en-US" dirty="0">
              <a:solidFill>
                <a:schemeClr val="bg1"/>
              </a:solidFill>
            </a:rPr>
            <a:t>Pregabalin</a:t>
          </a:r>
        </a:p>
      </dgm:t>
    </dgm:pt>
    <dgm:pt modelId="{45C06E01-86E3-47CC-BDF6-3986E5C9BC50}" type="parTrans" cxnId="{C65D6673-DBA5-4C46-9CD4-BC07E21986CC}">
      <dgm:prSet/>
      <dgm:spPr/>
      <dgm:t>
        <a:bodyPr/>
        <a:lstStyle/>
        <a:p>
          <a:endParaRPr lang="en-US"/>
        </a:p>
      </dgm:t>
    </dgm:pt>
    <dgm:pt modelId="{95F25DE6-9FD1-466E-8327-C65628DB0C71}" type="sibTrans" cxnId="{C65D6673-DBA5-4C46-9CD4-BC07E21986CC}">
      <dgm:prSet/>
      <dgm:spPr/>
      <dgm:t>
        <a:bodyPr/>
        <a:lstStyle/>
        <a:p>
          <a:endParaRPr lang="en-US"/>
        </a:p>
      </dgm:t>
    </dgm:pt>
    <dgm:pt modelId="{5F5584AD-4BEE-4BD9-B8F5-62B7A83871F2}">
      <dgm:prSet/>
      <dgm:spPr/>
      <dgm:t>
        <a:bodyPr/>
        <a:lstStyle/>
        <a:p>
          <a:r>
            <a:rPr lang="en-US" dirty="0"/>
            <a:t>Bipolar disorder</a:t>
          </a:r>
        </a:p>
      </dgm:t>
    </dgm:pt>
    <dgm:pt modelId="{B4FA9615-048D-4BAC-9C90-788F101DED18}" type="parTrans" cxnId="{29B5BED8-74EC-47C9-AA5E-71C872276141}">
      <dgm:prSet/>
      <dgm:spPr/>
      <dgm:t>
        <a:bodyPr/>
        <a:lstStyle/>
        <a:p>
          <a:endParaRPr lang="en-US"/>
        </a:p>
      </dgm:t>
    </dgm:pt>
    <dgm:pt modelId="{D98548FF-31AC-4388-8BB8-8E109FCC60F3}" type="sibTrans" cxnId="{29B5BED8-74EC-47C9-AA5E-71C872276141}">
      <dgm:prSet/>
      <dgm:spPr/>
      <dgm:t>
        <a:bodyPr/>
        <a:lstStyle/>
        <a:p>
          <a:endParaRPr lang="en-US"/>
        </a:p>
      </dgm:t>
    </dgm:pt>
    <dgm:pt modelId="{B9B33E1D-AFDB-4DDA-82D6-5DEC5E41CECF}">
      <dgm:prSet/>
      <dgm:spPr/>
      <dgm:t>
        <a:bodyPr/>
        <a:lstStyle/>
        <a:p>
          <a:r>
            <a:rPr lang="en-US" dirty="0"/>
            <a:t>Alcohol/narcotic withdrawal</a:t>
          </a:r>
        </a:p>
      </dgm:t>
    </dgm:pt>
    <dgm:pt modelId="{99FDFE5B-1B8A-4992-9711-FE5DC284A773}" type="parTrans" cxnId="{88FEF893-4148-492D-A59C-377D392CFD85}">
      <dgm:prSet/>
      <dgm:spPr/>
      <dgm:t>
        <a:bodyPr/>
        <a:lstStyle/>
        <a:p>
          <a:endParaRPr lang="en-US"/>
        </a:p>
      </dgm:t>
    </dgm:pt>
    <dgm:pt modelId="{D1958D26-C658-4E2E-9E30-A769DAFC82DB}" type="sibTrans" cxnId="{88FEF893-4148-492D-A59C-377D392CFD85}">
      <dgm:prSet/>
      <dgm:spPr/>
      <dgm:t>
        <a:bodyPr/>
        <a:lstStyle/>
        <a:p>
          <a:endParaRPr lang="en-US"/>
        </a:p>
      </dgm:t>
    </dgm:pt>
    <dgm:pt modelId="{1A9B757E-D7CE-49D2-A763-D53157B7B534}">
      <dgm:prSet/>
      <dgm:spPr/>
      <dgm:t>
        <a:bodyPr/>
        <a:lstStyle/>
        <a:p>
          <a:r>
            <a:rPr lang="en-US" dirty="0"/>
            <a:t>Anxiety</a:t>
          </a:r>
        </a:p>
      </dgm:t>
    </dgm:pt>
    <dgm:pt modelId="{2BC9AB83-D8D7-434B-A494-CE8FCC358B92}" type="parTrans" cxnId="{CEAAEC09-26C6-402A-84AA-BC59812D3D18}">
      <dgm:prSet/>
      <dgm:spPr/>
      <dgm:t>
        <a:bodyPr/>
        <a:lstStyle/>
        <a:p>
          <a:endParaRPr lang="en-US"/>
        </a:p>
      </dgm:t>
    </dgm:pt>
    <dgm:pt modelId="{7D252B40-B781-464C-A24B-7C76C64753E9}" type="sibTrans" cxnId="{CEAAEC09-26C6-402A-84AA-BC59812D3D18}">
      <dgm:prSet/>
      <dgm:spPr/>
      <dgm:t>
        <a:bodyPr/>
        <a:lstStyle/>
        <a:p>
          <a:endParaRPr lang="en-US"/>
        </a:p>
      </dgm:t>
    </dgm:pt>
    <dgm:pt modelId="{B8E053BF-8942-417D-B536-5C7E44F60767}">
      <dgm:prSet/>
      <dgm:spPr/>
      <dgm:t>
        <a:bodyPr/>
        <a:lstStyle/>
        <a:p>
          <a:r>
            <a:rPr lang="en-US" dirty="0"/>
            <a:t>ADHD</a:t>
          </a:r>
        </a:p>
      </dgm:t>
    </dgm:pt>
    <dgm:pt modelId="{0D087A8A-83F4-4D7D-918F-096F721AB396}" type="parTrans" cxnId="{1ABFE3B4-CEDA-4CB5-9B2C-66F3B80E3BF3}">
      <dgm:prSet/>
      <dgm:spPr/>
      <dgm:t>
        <a:bodyPr/>
        <a:lstStyle/>
        <a:p>
          <a:endParaRPr lang="en-US"/>
        </a:p>
      </dgm:t>
    </dgm:pt>
    <dgm:pt modelId="{138368B2-C6A3-4430-B6E1-5E06FE48BEDE}" type="sibTrans" cxnId="{1ABFE3B4-CEDA-4CB5-9B2C-66F3B80E3BF3}">
      <dgm:prSet/>
      <dgm:spPr/>
      <dgm:t>
        <a:bodyPr/>
        <a:lstStyle/>
        <a:p>
          <a:endParaRPr lang="en-US"/>
        </a:p>
      </dgm:t>
    </dgm:pt>
    <dgm:pt modelId="{4D21E691-53B5-4F07-8C66-71C952B25C04}">
      <dgm:prSet/>
      <dgm:spPr/>
      <dgm:t>
        <a:bodyPr/>
        <a:lstStyle/>
        <a:p>
          <a:r>
            <a:rPr lang="en-US" dirty="0"/>
            <a:t>Restless legs syndrome</a:t>
          </a:r>
        </a:p>
      </dgm:t>
    </dgm:pt>
    <dgm:pt modelId="{76496FBC-CAC3-4E43-AA07-FE12F94D51FE}" type="parTrans" cxnId="{2C0C073A-E7CF-4708-8C0F-58495DD7CC2C}">
      <dgm:prSet/>
      <dgm:spPr/>
      <dgm:t>
        <a:bodyPr/>
        <a:lstStyle/>
        <a:p>
          <a:endParaRPr lang="en-US"/>
        </a:p>
      </dgm:t>
    </dgm:pt>
    <dgm:pt modelId="{24932DF9-F2EC-44A1-A34D-CF411421FFFD}" type="sibTrans" cxnId="{2C0C073A-E7CF-4708-8C0F-58495DD7CC2C}">
      <dgm:prSet/>
      <dgm:spPr/>
      <dgm:t>
        <a:bodyPr/>
        <a:lstStyle/>
        <a:p>
          <a:endParaRPr lang="en-US"/>
        </a:p>
      </dgm:t>
    </dgm:pt>
    <dgm:pt modelId="{1465AA79-21F5-45B5-AE26-EE2DC87160F3}">
      <dgm:prSet/>
      <dgm:spPr/>
      <dgm:t>
        <a:bodyPr/>
        <a:lstStyle/>
        <a:p>
          <a:r>
            <a:rPr lang="en-US" dirty="0"/>
            <a:t>Trigeminal neuralgia</a:t>
          </a:r>
        </a:p>
      </dgm:t>
    </dgm:pt>
    <dgm:pt modelId="{D6269EAF-8271-406E-809B-3EDA807A5EC0}" type="parTrans" cxnId="{541E177A-1C16-4AB5-B70A-BDACEB9161AA}">
      <dgm:prSet/>
      <dgm:spPr/>
      <dgm:t>
        <a:bodyPr/>
        <a:lstStyle/>
        <a:p>
          <a:endParaRPr lang="en-US"/>
        </a:p>
      </dgm:t>
    </dgm:pt>
    <dgm:pt modelId="{EF5AABB2-D95D-4122-9DD7-34347DD89858}" type="sibTrans" cxnId="{541E177A-1C16-4AB5-B70A-BDACEB9161AA}">
      <dgm:prSet/>
      <dgm:spPr/>
      <dgm:t>
        <a:bodyPr/>
        <a:lstStyle/>
        <a:p>
          <a:endParaRPr lang="en-US"/>
        </a:p>
      </dgm:t>
    </dgm:pt>
    <dgm:pt modelId="{E8055D93-A43B-4395-BC3A-2915C70B5372}">
      <dgm:prSet/>
      <dgm:spPr/>
      <dgm:t>
        <a:bodyPr/>
        <a:lstStyle/>
        <a:p>
          <a:r>
            <a:rPr lang="en-US" dirty="0"/>
            <a:t>Non-neuropathic pain</a:t>
          </a:r>
        </a:p>
      </dgm:t>
    </dgm:pt>
    <dgm:pt modelId="{27BFB5BA-C631-47C0-81B8-C7A0825E05B7}" type="parTrans" cxnId="{103841A7-506A-46E6-87BF-D505D163C2C3}">
      <dgm:prSet/>
      <dgm:spPr/>
      <dgm:t>
        <a:bodyPr/>
        <a:lstStyle/>
        <a:p>
          <a:endParaRPr lang="en-US"/>
        </a:p>
      </dgm:t>
    </dgm:pt>
    <dgm:pt modelId="{7DFB2EC4-E98D-41D5-AE8F-4768935E7212}" type="sibTrans" cxnId="{103841A7-506A-46E6-87BF-D505D163C2C3}">
      <dgm:prSet/>
      <dgm:spPr/>
      <dgm:t>
        <a:bodyPr/>
        <a:lstStyle/>
        <a:p>
          <a:endParaRPr lang="en-US"/>
        </a:p>
      </dgm:t>
    </dgm:pt>
    <dgm:pt modelId="{362004FA-02E1-4761-9EE2-1C05D7BE7A59}">
      <dgm:prSet/>
      <dgm:spPr/>
      <dgm:t>
        <a:bodyPr/>
        <a:lstStyle/>
        <a:p>
          <a:r>
            <a:rPr lang="en-US" dirty="0">
              <a:solidFill>
                <a:schemeClr val="bg1"/>
              </a:solidFill>
            </a:rPr>
            <a:t>Gabapentin</a:t>
          </a:r>
        </a:p>
      </dgm:t>
    </dgm:pt>
    <dgm:pt modelId="{A83FD361-9862-42E4-A7DA-9B439A5709E9}" type="parTrans" cxnId="{09A8AFD4-A257-43AF-B4F0-6CF582D42182}">
      <dgm:prSet/>
      <dgm:spPr/>
      <dgm:t>
        <a:bodyPr/>
        <a:lstStyle/>
        <a:p>
          <a:endParaRPr lang="en-US"/>
        </a:p>
      </dgm:t>
    </dgm:pt>
    <dgm:pt modelId="{B60F313A-B232-4323-B3C6-409D221C5D85}" type="sibTrans" cxnId="{09A8AFD4-A257-43AF-B4F0-6CF582D42182}">
      <dgm:prSet/>
      <dgm:spPr/>
      <dgm:t>
        <a:bodyPr/>
        <a:lstStyle/>
        <a:p>
          <a:endParaRPr lang="en-US"/>
        </a:p>
      </dgm:t>
    </dgm:pt>
    <dgm:pt modelId="{ECD45D7B-49DA-460F-ACAA-4D8BA3A375F2}">
      <dgm:prSet/>
      <dgm:spPr/>
      <dgm:t>
        <a:bodyPr/>
        <a:lstStyle/>
        <a:p>
          <a:r>
            <a:rPr lang="en-US" dirty="0"/>
            <a:t>Insomnia</a:t>
          </a:r>
        </a:p>
      </dgm:t>
    </dgm:pt>
    <dgm:pt modelId="{3B6B644F-D37A-4491-A1C8-A35C739440E2}" type="parTrans" cxnId="{DFD78AE4-C091-429B-9606-1518E3ED54F3}">
      <dgm:prSet/>
      <dgm:spPr/>
      <dgm:t>
        <a:bodyPr/>
        <a:lstStyle/>
        <a:p>
          <a:endParaRPr lang="en-US"/>
        </a:p>
      </dgm:t>
    </dgm:pt>
    <dgm:pt modelId="{24B78791-AF9A-408E-8739-B9324E9647AD}" type="sibTrans" cxnId="{DFD78AE4-C091-429B-9606-1518E3ED54F3}">
      <dgm:prSet/>
      <dgm:spPr/>
      <dgm:t>
        <a:bodyPr/>
        <a:lstStyle/>
        <a:p>
          <a:endParaRPr lang="en-US"/>
        </a:p>
      </dgm:t>
    </dgm:pt>
    <dgm:pt modelId="{53BC373B-55E4-4CCB-A08D-476FDCA405F0}">
      <dgm:prSet/>
      <dgm:spPr/>
      <dgm:t>
        <a:bodyPr/>
        <a:lstStyle/>
        <a:p>
          <a:r>
            <a:rPr lang="en-US" dirty="0"/>
            <a:t>Neuropathic pain</a:t>
          </a:r>
        </a:p>
      </dgm:t>
    </dgm:pt>
    <dgm:pt modelId="{66DE4872-056E-493F-9687-4EB647906992}" type="parTrans" cxnId="{0AC8C2DC-0885-4F3F-A6AA-9DC34FEBF57E}">
      <dgm:prSet/>
      <dgm:spPr/>
      <dgm:t>
        <a:bodyPr/>
        <a:lstStyle/>
        <a:p>
          <a:endParaRPr lang="en-US"/>
        </a:p>
      </dgm:t>
    </dgm:pt>
    <dgm:pt modelId="{F67BD6A2-EAB9-43CA-9007-867449AD054F}" type="sibTrans" cxnId="{0AC8C2DC-0885-4F3F-A6AA-9DC34FEBF57E}">
      <dgm:prSet/>
      <dgm:spPr/>
      <dgm:t>
        <a:bodyPr/>
        <a:lstStyle/>
        <a:p>
          <a:endParaRPr lang="en-US"/>
        </a:p>
      </dgm:t>
    </dgm:pt>
    <dgm:pt modelId="{1E1B1339-1055-4C77-918E-147F72379482}">
      <dgm:prSet/>
      <dgm:spPr/>
      <dgm:t>
        <a:bodyPr/>
        <a:lstStyle/>
        <a:p>
          <a:r>
            <a:rPr lang="en-US" dirty="0"/>
            <a:t>Drug and alcohol addiction</a:t>
          </a:r>
        </a:p>
      </dgm:t>
    </dgm:pt>
    <dgm:pt modelId="{16CC3497-52E6-4B39-9A63-EA6FCE7AD51B}" type="parTrans" cxnId="{65FAE174-85FE-41AF-BC20-A914891F2C14}">
      <dgm:prSet/>
      <dgm:spPr/>
      <dgm:t>
        <a:bodyPr/>
        <a:lstStyle/>
        <a:p>
          <a:endParaRPr lang="en-US"/>
        </a:p>
      </dgm:t>
    </dgm:pt>
    <dgm:pt modelId="{D2C9CC77-90C7-4A09-96FF-B5C66369AF0E}" type="sibTrans" cxnId="{65FAE174-85FE-41AF-BC20-A914891F2C14}">
      <dgm:prSet/>
      <dgm:spPr/>
      <dgm:t>
        <a:bodyPr/>
        <a:lstStyle/>
        <a:p>
          <a:endParaRPr lang="en-US"/>
        </a:p>
      </dgm:t>
    </dgm:pt>
    <dgm:pt modelId="{B2D89F6B-3890-4976-87D3-82D7477493A2}">
      <dgm:prSet/>
      <dgm:spPr/>
      <dgm:t>
        <a:bodyPr/>
        <a:lstStyle/>
        <a:p>
          <a:r>
            <a:rPr lang="en-US" dirty="0"/>
            <a:t>Anxiety</a:t>
          </a:r>
        </a:p>
      </dgm:t>
    </dgm:pt>
    <dgm:pt modelId="{32987769-E71C-471A-A6C5-E149A6C80B06}" type="parTrans" cxnId="{0052DFD9-ADCD-4C95-9B8D-46466D37F8A5}">
      <dgm:prSet/>
      <dgm:spPr/>
      <dgm:t>
        <a:bodyPr/>
        <a:lstStyle/>
        <a:p>
          <a:endParaRPr lang="en-US"/>
        </a:p>
      </dgm:t>
    </dgm:pt>
    <dgm:pt modelId="{38FC8807-F088-4BF8-BCD1-D1305AA10777}" type="sibTrans" cxnId="{0052DFD9-ADCD-4C95-9B8D-46466D37F8A5}">
      <dgm:prSet/>
      <dgm:spPr/>
      <dgm:t>
        <a:bodyPr/>
        <a:lstStyle/>
        <a:p>
          <a:endParaRPr lang="en-US"/>
        </a:p>
      </dgm:t>
    </dgm:pt>
    <dgm:pt modelId="{46DCE6C9-F00A-42E5-B339-EBFAD8E7DD12}">
      <dgm:prSet/>
      <dgm:spPr/>
      <dgm:t>
        <a:bodyPr/>
        <a:lstStyle/>
        <a:p>
          <a:r>
            <a:rPr lang="en-US" dirty="0"/>
            <a:t>Bipolar disorder</a:t>
          </a:r>
        </a:p>
      </dgm:t>
    </dgm:pt>
    <dgm:pt modelId="{752633DB-156A-4DD1-A66D-AE6C3E78D74B}" type="parTrans" cxnId="{3F7050D4-67E6-4B8F-B30E-2C3255D707E5}">
      <dgm:prSet/>
      <dgm:spPr/>
      <dgm:t>
        <a:bodyPr/>
        <a:lstStyle/>
        <a:p>
          <a:endParaRPr lang="en-US"/>
        </a:p>
      </dgm:t>
    </dgm:pt>
    <dgm:pt modelId="{71707917-D935-40D8-A839-5FAD57096DEA}" type="sibTrans" cxnId="{3F7050D4-67E6-4B8F-B30E-2C3255D707E5}">
      <dgm:prSet/>
      <dgm:spPr/>
      <dgm:t>
        <a:bodyPr/>
        <a:lstStyle/>
        <a:p>
          <a:endParaRPr lang="en-US"/>
        </a:p>
      </dgm:t>
    </dgm:pt>
    <dgm:pt modelId="{FACFAA9F-C693-4D95-8503-801B3D4AE107}">
      <dgm:prSet/>
      <dgm:spPr/>
      <dgm:t>
        <a:bodyPr/>
        <a:lstStyle/>
        <a:p>
          <a:r>
            <a:rPr lang="en-US" dirty="0"/>
            <a:t>Migraines</a:t>
          </a:r>
        </a:p>
      </dgm:t>
    </dgm:pt>
    <dgm:pt modelId="{B5644882-F25F-4CB8-8A4B-644A17656DB7}" type="parTrans" cxnId="{BFA9A6D7-855C-4C06-912D-29B7702C3C9E}">
      <dgm:prSet/>
      <dgm:spPr/>
      <dgm:t>
        <a:bodyPr/>
        <a:lstStyle/>
        <a:p>
          <a:endParaRPr lang="en-US"/>
        </a:p>
      </dgm:t>
    </dgm:pt>
    <dgm:pt modelId="{6E0FC9FA-59D0-4E38-9418-3C87A9AB9D91}" type="sibTrans" cxnId="{BFA9A6D7-855C-4C06-912D-29B7702C3C9E}">
      <dgm:prSet/>
      <dgm:spPr/>
      <dgm:t>
        <a:bodyPr/>
        <a:lstStyle/>
        <a:p>
          <a:endParaRPr lang="en-US"/>
        </a:p>
      </dgm:t>
    </dgm:pt>
    <dgm:pt modelId="{9C0BBD12-11CA-4976-97EB-C006A0EF652A}" type="pres">
      <dgm:prSet presAssocID="{0216BD6C-DF83-4693-85EC-6700960A13AE}" presName="linear" presStyleCnt="0">
        <dgm:presLayoutVars>
          <dgm:animLvl val="lvl"/>
          <dgm:resizeHandles val="exact"/>
        </dgm:presLayoutVars>
      </dgm:prSet>
      <dgm:spPr/>
    </dgm:pt>
    <dgm:pt modelId="{95D81346-F39F-40F6-A054-49DED7D22AEC}" type="pres">
      <dgm:prSet presAssocID="{93A5DF0F-F6F0-48A3-AB20-9B0F0839CB7E}" presName="parentText" presStyleLbl="node1" presStyleIdx="0" presStyleCnt="2">
        <dgm:presLayoutVars>
          <dgm:chMax val="0"/>
          <dgm:bulletEnabled val="1"/>
        </dgm:presLayoutVars>
      </dgm:prSet>
      <dgm:spPr/>
    </dgm:pt>
    <dgm:pt modelId="{01D175BD-4C15-4B55-BDD6-99454C4B4161}" type="pres">
      <dgm:prSet presAssocID="{93A5DF0F-F6F0-48A3-AB20-9B0F0839CB7E}" presName="childText" presStyleLbl="revTx" presStyleIdx="0" presStyleCnt="2">
        <dgm:presLayoutVars>
          <dgm:bulletEnabled val="1"/>
        </dgm:presLayoutVars>
      </dgm:prSet>
      <dgm:spPr/>
    </dgm:pt>
    <dgm:pt modelId="{7E83F317-A2EF-46BB-B283-181737ED494D}" type="pres">
      <dgm:prSet presAssocID="{362004FA-02E1-4761-9EE2-1C05D7BE7A59}" presName="parentText" presStyleLbl="node1" presStyleIdx="1" presStyleCnt="2">
        <dgm:presLayoutVars>
          <dgm:chMax val="0"/>
          <dgm:bulletEnabled val="1"/>
        </dgm:presLayoutVars>
      </dgm:prSet>
      <dgm:spPr/>
    </dgm:pt>
    <dgm:pt modelId="{79D8B3B8-57F5-4AE9-B5DC-E348FEE10C64}" type="pres">
      <dgm:prSet presAssocID="{362004FA-02E1-4761-9EE2-1C05D7BE7A59}" presName="childText" presStyleLbl="revTx" presStyleIdx="1" presStyleCnt="2">
        <dgm:presLayoutVars>
          <dgm:bulletEnabled val="1"/>
        </dgm:presLayoutVars>
      </dgm:prSet>
      <dgm:spPr/>
    </dgm:pt>
  </dgm:ptLst>
  <dgm:cxnLst>
    <dgm:cxn modelId="{EE4BB703-E675-4681-AE62-78F8FF198CA5}" type="presOf" srcId="{5F5584AD-4BEE-4BD9-B8F5-62B7A83871F2}" destId="{01D175BD-4C15-4B55-BDD6-99454C4B4161}" srcOrd="0" destOrd="0" presId="urn:microsoft.com/office/officeart/2005/8/layout/vList2"/>
    <dgm:cxn modelId="{CEAAEC09-26C6-402A-84AA-BC59812D3D18}" srcId="{93A5DF0F-F6F0-48A3-AB20-9B0F0839CB7E}" destId="{1A9B757E-D7CE-49D2-A763-D53157B7B534}" srcOrd="2" destOrd="0" parTransId="{2BC9AB83-D8D7-434B-A494-CE8FCC358B92}" sibTransId="{7D252B40-B781-464C-A24B-7C76C64753E9}"/>
    <dgm:cxn modelId="{5002C71E-226A-4C93-A517-6A690FD34722}" type="presOf" srcId="{0216BD6C-DF83-4693-85EC-6700960A13AE}" destId="{9C0BBD12-11CA-4976-97EB-C006A0EF652A}" srcOrd="0" destOrd="0" presId="urn:microsoft.com/office/officeart/2005/8/layout/vList2"/>
    <dgm:cxn modelId="{539E1C32-A63D-44A9-9A96-33D595491140}" type="presOf" srcId="{1A9B757E-D7CE-49D2-A763-D53157B7B534}" destId="{01D175BD-4C15-4B55-BDD6-99454C4B4161}" srcOrd="0" destOrd="2" presId="urn:microsoft.com/office/officeart/2005/8/layout/vList2"/>
    <dgm:cxn modelId="{2C0C073A-E7CF-4708-8C0F-58495DD7CC2C}" srcId="{93A5DF0F-F6F0-48A3-AB20-9B0F0839CB7E}" destId="{4D21E691-53B5-4F07-8C66-71C952B25C04}" srcOrd="4" destOrd="0" parTransId="{76496FBC-CAC3-4E43-AA07-FE12F94D51FE}" sibTransId="{24932DF9-F2EC-44A1-A34D-CF411421FFFD}"/>
    <dgm:cxn modelId="{96B7823A-7E96-4F9F-9FFD-22F11A8337A7}" type="presOf" srcId="{93A5DF0F-F6F0-48A3-AB20-9B0F0839CB7E}" destId="{95D81346-F39F-40F6-A054-49DED7D22AEC}" srcOrd="0" destOrd="0" presId="urn:microsoft.com/office/officeart/2005/8/layout/vList2"/>
    <dgm:cxn modelId="{F0999C61-33ED-435A-BD12-D6647C2920F9}" type="presOf" srcId="{53BC373B-55E4-4CCB-A08D-476FDCA405F0}" destId="{79D8B3B8-57F5-4AE9-B5DC-E348FEE10C64}" srcOrd="0" destOrd="1" presId="urn:microsoft.com/office/officeart/2005/8/layout/vList2"/>
    <dgm:cxn modelId="{999C7066-1BB8-44D8-96D0-6DC8CEFFE48B}" type="presOf" srcId="{E8055D93-A43B-4395-BC3A-2915C70B5372}" destId="{01D175BD-4C15-4B55-BDD6-99454C4B4161}" srcOrd="0" destOrd="6" presId="urn:microsoft.com/office/officeart/2005/8/layout/vList2"/>
    <dgm:cxn modelId="{4F7A264D-4C2E-4F5C-A706-495DE2522EAB}" type="presOf" srcId="{1E1B1339-1055-4C77-918E-147F72379482}" destId="{79D8B3B8-57F5-4AE9-B5DC-E348FEE10C64}" srcOrd="0" destOrd="2" presId="urn:microsoft.com/office/officeart/2005/8/layout/vList2"/>
    <dgm:cxn modelId="{8D9F6570-BB4B-45F2-A943-89B75B5D0688}" type="presOf" srcId="{362004FA-02E1-4761-9EE2-1C05D7BE7A59}" destId="{7E83F317-A2EF-46BB-B283-181737ED494D}" srcOrd="0" destOrd="0" presId="urn:microsoft.com/office/officeart/2005/8/layout/vList2"/>
    <dgm:cxn modelId="{C65D6673-DBA5-4C46-9CD4-BC07E21986CC}" srcId="{0216BD6C-DF83-4693-85EC-6700960A13AE}" destId="{93A5DF0F-F6F0-48A3-AB20-9B0F0839CB7E}" srcOrd="0" destOrd="0" parTransId="{45C06E01-86E3-47CC-BDF6-3986E5C9BC50}" sibTransId="{95F25DE6-9FD1-466E-8327-C65628DB0C71}"/>
    <dgm:cxn modelId="{65FAE174-85FE-41AF-BC20-A914891F2C14}" srcId="{362004FA-02E1-4761-9EE2-1C05D7BE7A59}" destId="{1E1B1339-1055-4C77-918E-147F72379482}" srcOrd="2" destOrd="0" parTransId="{16CC3497-52E6-4B39-9A63-EA6FCE7AD51B}" sibTransId="{D2C9CC77-90C7-4A09-96FF-B5C66369AF0E}"/>
    <dgm:cxn modelId="{541E177A-1C16-4AB5-B70A-BDACEB9161AA}" srcId="{93A5DF0F-F6F0-48A3-AB20-9B0F0839CB7E}" destId="{1465AA79-21F5-45B5-AE26-EE2DC87160F3}" srcOrd="5" destOrd="0" parTransId="{D6269EAF-8271-406E-809B-3EDA807A5EC0}" sibTransId="{EF5AABB2-D95D-4122-9DD7-34347DD89858}"/>
    <dgm:cxn modelId="{26E8E280-919A-47A3-97E7-9F321281472B}" type="presOf" srcId="{46DCE6C9-F00A-42E5-B339-EBFAD8E7DD12}" destId="{79D8B3B8-57F5-4AE9-B5DC-E348FEE10C64}" srcOrd="0" destOrd="4" presId="urn:microsoft.com/office/officeart/2005/8/layout/vList2"/>
    <dgm:cxn modelId="{EE186482-CFAF-4569-9310-8EAD49D36FA8}" type="presOf" srcId="{4D21E691-53B5-4F07-8C66-71C952B25C04}" destId="{01D175BD-4C15-4B55-BDD6-99454C4B4161}" srcOrd="0" destOrd="4" presId="urn:microsoft.com/office/officeart/2005/8/layout/vList2"/>
    <dgm:cxn modelId="{88FEF893-4148-492D-A59C-377D392CFD85}" srcId="{93A5DF0F-F6F0-48A3-AB20-9B0F0839CB7E}" destId="{B9B33E1D-AFDB-4DDA-82D6-5DEC5E41CECF}" srcOrd="1" destOrd="0" parTransId="{99FDFE5B-1B8A-4992-9711-FE5DC284A773}" sibTransId="{D1958D26-C658-4E2E-9E30-A769DAFC82DB}"/>
    <dgm:cxn modelId="{103841A7-506A-46E6-87BF-D505D163C2C3}" srcId="{93A5DF0F-F6F0-48A3-AB20-9B0F0839CB7E}" destId="{E8055D93-A43B-4395-BC3A-2915C70B5372}" srcOrd="6" destOrd="0" parTransId="{27BFB5BA-C631-47C0-81B8-C7A0825E05B7}" sibTransId="{7DFB2EC4-E98D-41D5-AE8F-4768935E7212}"/>
    <dgm:cxn modelId="{336AFCA9-22D1-4D37-80E6-322490B02984}" type="presOf" srcId="{B9B33E1D-AFDB-4DDA-82D6-5DEC5E41CECF}" destId="{01D175BD-4C15-4B55-BDD6-99454C4B4161}" srcOrd="0" destOrd="1" presId="urn:microsoft.com/office/officeart/2005/8/layout/vList2"/>
    <dgm:cxn modelId="{1ABFE3B4-CEDA-4CB5-9B2C-66F3B80E3BF3}" srcId="{93A5DF0F-F6F0-48A3-AB20-9B0F0839CB7E}" destId="{B8E053BF-8942-417D-B536-5C7E44F60767}" srcOrd="3" destOrd="0" parTransId="{0D087A8A-83F4-4D7D-918F-096F721AB396}" sibTransId="{138368B2-C6A3-4430-B6E1-5E06FE48BEDE}"/>
    <dgm:cxn modelId="{746F2DB5-F5A6-4283-BFDF-8BD19D9D3DFE}" type="presOf" srcId="{1465AA79-21F5-45B5-AE26-EE2DC87160F3}" destId="{01D175BD-4C15-4B55-BDD6-99454C4B4161}" srcOrd="0" destOrd="5" presId="urn:microsoft.com/office/officeart/2005/8/layout/vList2"/>
    <dgm:cxn modelId="{B71D11D1-7736-419D-9AD9-5E5F12BB20C4}" type="presOf" srcId="{B8E053BF-8942-417D-B536-5C7E44F60767}" destId="{01D175BD-4C15-4B55-BDD6-99454C4B4161}" srcOrd="0" destOrd="3" presId="urn:microsoft.com/office/officeart/2005/8/layout/vList2"/>
    <dgm:cxn modelId="{3F7050D4-67E6-4B8F-B30E-2C3255D707E5}" srcId="{362004FA-02E1-4761-9EE2-1C05D7BE7A59}" destId="{46DCE6C9-F00A-42E5-B339-EBFAD8E7DD12}" srcOrd="4" destOrd="0" parTransId="{752633DB-156A-4DD1-A66D-AE6C3E78D74B}" sibTransId="{71707917-D935-40D8-A839-5FAD57096DEA}"/>
    <dgm:cxn modelId="{09A8AFD4-A257-43AF-B4F0-6CF582D42182}" srcId="{0216BD6C-DF83-4693-85EC-6700960A13AE}" destId="{362004FA-02E1-4761-9EE2-1C05D7BE7A59}" srcOrd="1" destOrd="0" parTransId="{A83FD361-9862-42E4-A7DA-9B439A5709E9}" sibTransId="{B60F313A-B232-4323-B3C6-409D221C5D85}"/>
    <dgm:cxn modelId="{EF2E01D5-961B-4B44-A1FD-C05D663C2CDE}" type="presOf" srcId="{ECD45D7B-49DA-460F-ACAA-4D8BA3A375F2}" destId="{79D8B3B8-57F5-4AE9-B5DC-E348FEE10C64}" srcOrd="0" destOrd="0" presId="urn:microsoft.com/office/officeart/2005/8/layout/vList2"/>
    <dgm:cxn modelId="{BFA9A6D7-855C-4C06-912D-29B7702C3C9E}" srcId="{362004FA-02E1-4761-9EE2-1C05D7BE7A59}" destId="{FACFAA9F-C693-4D95-8503-801B3D4AE107}" srcOrd="5" destOrd="0" parTransId="{B5644882-F25F-4CB8-8A4B-644A17656DB7}" sibTransId="{6E0FC9FA-59D0-4E38-9418-3C87A9AB9D91}"/>
    <dgm:cxn modelId="{29B5BED8-74EC-47C9-AA5E-71C872276141}" srcId="{93A5DF0F-F6F0-48A3-AB20-9B0F0839CB7E}" destId="{5F5584AD-4BEE-4BD9-B8F5-62B7A83871F2}" srcOrd="0" destOrd="0" parTransId="{B4FA9615-048D-4BAC-9C90-788F101DED18}" sibTransId="{D98548FF-31AC-4388-8BB8-8E109FCC60F3}"/>
    <dgm:cxn modelId="{0052DFD9-ADCD-4C95-9B8D-46466D37F8A5}" srcId="{362004FA-02E1-4761-9EE2-1C05D7BE7A59}" destId="{B2D89F6B-3890-4976-87D3-82D7477493A2}" srcOrd="3" destOrd="0" parTransId="{32987769-E71C-471A-A6C5-E149A6C80B06}" sibTransId="{38FC8807-F088-4BF8-BCD1-D1305AA10777}"/>
    <dgm:cxn modelId="{0AC8C2DC-0885-4F3F-A6AA-9DC34FEBF57E}" srcId="{362004FA-02E1-4761-9EE2-1C05D7BE7A59}" destId="{53BC373B-55E4-4CCB-A08D-476FDCA405F0}" srcOrd="1" destOrd="0" parTransId="{66DE4872-056E-493F-9687-4EB647906992}" sibTransId="{F67BD6A2-EAB9-43CA-9007-867449AD054F}"/>
    <dgm:cxn modelId="{4084F6E0-530E-45FB-8A51-2BADEFFCCB74}" type="presOf" srcId="{B2D89F6B-3890-4976-87D3-82D7477493A2}" destId="{79D8B3B8-57F5-4AE9-B5DC-E348FEE10C64}" srcOrd="0" destOrd="3" presId="urn:microsoft.com/office/officeart/2005/8/layout/vList2"/>
    <dgm:cxn modelId="{DFD78AE4-C091-429B-9606-1518E3ED54F3}" srcId="{362004FA-02E1-4761-9EE2-1C05D7BE7A59}" destId="{ECD45D7B-49DA-460F-ACAA-4D8BA3A375F2}" srcOrd="0" destOrd="0" parTransId="{3B6B644F-D37A-4491-A1C8-A35C739440E2}" sibTransId="{24B78791-AF9A-408E-8739-B9324E9647AD}"/>
    <dgm:cxn modelId="{9A8BA3FC-0BD8-4404-9C7A-654FBFCF5B29}" type="presOf" srcId="{FACFAA9F-C693-4D95-8503-801B3D4AE107}" destId="{79D8B3B8-57F5-4AE9-B5DC-E348FEE10C64}" srcOrd="0" destOrd="5" presId="urn:microsoft.com/office/officeart/2005/8/layout/vList2"/>
    <dgm:cxn modelId="{A599C773-7EB5-47FC-875B-7F41CF9021C0}" type="presParOf" srcId="{9C0BBD12-11CA-4976-97EB-C006A0EF652A}" destId="{95D81346-F39F-40F6-A054-49DED7D22AEC}" srcOrd="0" destOrd="0" presId="urn:microsoft.com/office/officeart/2005/8/layout/vList2"/>
    <dgm:cxn modelId="{95056616-C019-454F-A03D-3038D562214B}" type="presParOf" srcId="{9C0BBD12-11CA-4976-97EB-C006A0EF652A}" destId="{01D175BD-4C15-4B55-BDD6-99454C4B4161}" srcOrd="1" destOrd="0" presId="urn:microsoft.com/office/officeart/2005/8/layout/vList2"/>
    <dgm:cxn modelId="{47780E8C-DFFC-413C-AE99-6AFB58259E57}" type="presParOf" srcId="{9C0BBD12-11CA-4976-97EB-C006A0EF652A}" destId="{7E83F317-A2EF-46BB-B283-181737ED494D}" srcOrd="2" destOrd="0" presId="urn:microsoft.com/office/officeart/2005/8/layout/vList2"/>
    <dgm:cxn modelId="{B20EBACA-BF94-4717-878A-659C9BCE87A9}" type="presParOf" srcId="{9C0BBD12-11CA-4976-97EB-C006A0EF652A}" destId="{79D8B3B8-57F5-4AE9-B5DC-E348FEE10C64}"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F2942BD-A775-4071-94E5-25384B924CA4}"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B43DBC45-B075-46CD-8505-E65B3DE9E5CD}">
      <dgm:prSet phldrT="[Text]" custT="1"/>
      <dgm:spPr/>
      <dgm:t>
        <a:bodyPr/>
        <a:lstStyle/>
        <a:p>
          <a:r>
            <a:rPr lang="en-US" sz="2800" dirty="0">
              <a:solidFill>
                <a:schemeClr val="bg1"/>
              </a:solidFill>
            </a:rPr>
            <a:t>Gabapentin</a:t>
          </a:r>
          <a:endParaRPr lang="en-US" sz="1700" dirty="0">
            <a:solidFill>
              <a:schemeClr val="bg1"/>
            </a:solidFill>
          </a:endParaRPr>
        </a:p>
      </dgm:t>
    </dgm:pt>
    <dgm:pt modelId="{B10CF0FC-638F-4967-9EC0-D7F8FF06CD0B}" type="parTrans" cxnId="{46E62A7F-1778-48F9-A22E-B2A0612E86FE}">
      <dgm:prSet/>
      <dgm:spPr/>
      <dgm:t>
        <a:bodyPr/>
        <a:lstStyle/>
        <a:p>
          <a:endParaRPr lang="en-US"/>
        </a:p>
      </dgm:t>
    </dgm:pt>
    <dgm:pt modelId="{4631077A-19A5-48CF-A1CB-04CADE53B8E1}" type="sibTrans" cxnId="{46E62A7F-1778-48F9-A22E-B2A0612E86FE}">
      <dgm:prSet/>
      <dgm:spPr/>
      <dgm:t>
        <a:bodyPr/>
        <a:lstStyle/>
        <a:p>
          <a:endParaRPr lang="en-US"/>
        </a:p>
      </dgm:t>
    </dgm:pt>
    <dgm:pt modelId="{BED7B688-A377-4152-A06A-56B4669B8D1E}">
      <dgm:prSet/>
      <dgm:spPr/>
      <dgm:t>
        <a:bodyPr/>
        <a:lstStyle/>
        <a:p>
          <a:r>
            <a:rPr lang="en-US" dirty="0"/>
            <a:t>Start at gabapentin 300 mg PO QHS</a:t>
          </a:r>
        </a:p>
      </dgm:t>
    </dgm:pt>
    <dgm:pt modelId="{353FAD25-82DA-4C3E-8D46-906947CDCD7D}" type="parTrans" cxnId="{D182D221-7D4C-4DE5-97B0-BFBD6BA93D16}">
      <dgm:prSet/>
      <dgm:spPr/>
      <dgm:t>
        <a:bodyPr/>
        <a:lstStyle/>
        <a:p>
          <a:endParaRPr lang="en-US"/>
        </a:p>
      </dgm:t>
    </dgm:pt>
    <dgm:pt modelId="{6684411B-0D79-4C6F-A394-2E8CABBBF6C6}" type="sibTrans" cxnId="{D182D221-7D4C-4DE5-97B0-BFBD6BA93D16}">
      <dgm:prSet/>
      <dgm:spPr/>
      <dgm:t>
        <a:bodyPr/>
        <a:lstStyle/>
        <a:p>
          <a:endParaRPr lang="en-US"/>
        </a:p>
      </dgm:t>
    </dgm:pt>
    <dgm:pt modelId="{FB418E82-44B8-4F92-87FA-7983780E98CC}">
      <dgm:prSet/>
      <dgm:spPr/>
      <dgm:t>
        <a:bodyPr/>
        <a:lstStyle/>
        <a:p>
          <a:r>
            <a:rPr lang="en-US" dirty="0"/>
            <a:t>Increase by 300 mg PO q3days</a:t>
          </a:r>
        </a:p>
      </dgm:t>
    </dgm:pt>
    <dgm:pt modelId="{DCCDC2FB-ED7E-483E-AEA2-29DCC481FC1E}" type="parTrans" cxnId="{74106547-95A1-466D-A2BD-3E762AF953AE}">
      <dgm:prSet/>
      <dgm:spPr/>
      <dgm:t>
        <a:bodyPr/>
        <a:lstStyle/>
        <a:p>
          <a:endParaRPr lang="en-US"/>
        </a:p>
      </dgm:t>
    </dgm:pt>
    <dgm:pt modelId="{46561819-46A2-4871-BF68-CCC238C53510}" type="sibTrans" cxnId="{74106547-95A1-466D-A2BD-3E762AF953AE}">
      <dgm:prSet/>
      <dgm:spPr/>
      <dgm:t>
        <a:bodyPr/>
        <a:lstStyle/>
        <a:p>
          <a:endParaRPr lang="en-US"/>
        </a:p>
      </dgm:t>
    </dgm:pt>
    <dgm:pt modelId="{D43D7E15-3E86-4889-BC54-605998E303CC}">
      <dgm:prSet/>
      <dgm:spPr/>
      <dgm:t>
        <a:bodyPr/>
        <a:lstStyle/>
        <a:p>
          <a:r>
            <a:rPr lang="en-US" dirty="0"/>
            <a:t>Adequate trial considered 6-8 weeks</a:t>
          </a:r>
        </a:p>
      </dgm:t>
    </dgm:pt>
    <dgm:pt modelId="{46FC930F-7AA2-489F-8515-7A3C67154213}" type="parTrans" cxnId="{BE1CBF3F-E4D3-404B-B663-BA0D0C48CA85}">
      <dgm:prSet/>
      <dgm:spPr/>
      <dgm:t>
        <a:bodyPr/>
        <a:lstStyle/>
        <a:p>
          <a:endParaRPr lang="en-US"/>
        </a:p>
      </dgm:t>
    </dgm:pt>
    <dgm:pt modelId="{68BC243E-873B-43DB-BAA7-652472F43DEF}" type="sibTrans" cxnId="{BE1CBF3F-E4D3-404B-B663-BA0D0C48CA85}">
      <dgm:prSet/>
      <dgm:spPr/>
      <dgm:t>
        <a:bodyPr/>
        <a:lstStyle/>
        <a:p>
          <a:endParaRPr lang="en-US"/>
        </a:p>
      </dgm:t>
    </dgm:pt>
    <dgm:pt modelId="{A4AEB4A6-D78D-4B37-80B4-DEB5B8CB1323}">
      <dgm:prSet/>
      <dgm:spPr/>
      <dgm:t>
        <a:bodyPr/>
        <a:lstStyle/>
        <a:p>
          <a:r>
            <a:rPr lang="en-US" dirty="0"/>
            <a:t>Requires renal dose adjustments beginning at CrCl &lt;60ml/min </a:t>
          </a:r>
        </a:p>
      </dgm:t>
    </dgm:pt>
    <dgm:pt modelId="{C54647AB-C611-44AF-9743-7D894E7F1616}" type="parTrans" cxnId="{B0BAC0DC-D6FA-4DAB-AFA4-C2A7DC015FA4}">
      <dgm:prSet/>
      <dgm:spPr/>
      <dgm:t>
        <a:bodyPr/>
        <a:lstStyle/>
        <a:p>
          <a:endParaRPr lang="en-US"/>
        </a:p>
      </dgm:t>
    </dgm:pt>
    <dgm:pt modelId="{B351776D-7224-42BB-911D-075847DEEB75}" type="sibTrans" cxnId="{B0BAC0DC-D6FA-4DAB-AFA4-C2A7DC015FA4}">
      <dgm:prSet/>
      <dgm:spPr/>
      <dgm:t>
        <a:bodyPr/>
        <a:lstStyle/>
        <a:p>
          <a:endParaRPr lang="en-US"/>
        </a:p>
      </dgm:t>
    </dgm:pt>
    <dgm:pt modelId="{7C251627-B281-49D9-95F5-2CB96D8F22C8}">
      <dgm:prSet/>
      <dgm:spPr/>
      <dgm:t>
        <a:bodyPr/>
        <a:lstStyle/>
        <a:p>
          <a:r>
            <a:rPr lang="en-US" dirty="0"/>
            <a:t>Max dose of 3600 mg/day</a:t>
          </a:r>
        </a:p>
      </dgm:t>
    </dgm:pt>
    <dgm:pt modelId="{7FF759BF-CD90-4F12-8209-EF176768B567}" type="parTrans" cxnId="{592C28E7-9E50-4590-B389-11EDE6B5A6FD}">
      <dgm:prSet/>
      <dgm:spPr/>
      <dgm:t>
        <a:bodyPr/>
        <a:lstStyle/>
        <a:p>
          <a:endParaRPr lang="en-US"/>
        </a:p>
      </dgm:t>
    </dgm:pt>
    <dgm:pt modelId="{8E16D43E-3382-4AF9-B24C-F5B45E8B0829}" type="sibTrans" cxnId="{592C28E7-9E50-4590-B389-11EDE6B5A6FD}">
      <dgm:prSet/>
      <dgm:spPr/>
      <dgm:t>
        <a:bodyPr/>
        <a:lstStyle/>
        <a:p>
          <a:endParaRPr lang="en-US"/>
        </a:p>
      </dgm:t>
    </dgm:pt>
    <dgm:pt modelId="{73C0B7F3-0651-42AE-9C67-1FE086A6F649}">
      <dgm:prSet/>
      <dgm:spPr/>
      <dgm:t>
        <a:bodyPr/>
        <a:lstStyle/>
        <a:p>
          <a:r>
            <a:rPr lang="en-US" dirty="0"/>
            <a:t>Taper over 1 week if discontinuing </a:t>
          </a:r>
        </a:p>
      </dgm:t>
    </dgm:pt>
    <dgm:pt modelId="{8F4C919E-3E13-4DFA-B63C-01B7C63023AE}" type="parTrans" cxnId="{E8126A02-8E99-41CD-A878-02ED2B97C06C}">
      <dgm:prSet/>
      <dgm:spPr/>
      <dgm:t>
        <a:bodyPr/>
        <a:lstStyle/>
        <a:p>
          <a:endParaRPr lang="en-US"/>
        </a:p>
      </dgm:t>
    </dgm:pt>
    <dgm:pt modelId="{9E131C1D-7EFE-4630-8C98-564D0DC7AA06}" type="sibTrans" cxnId="{E8126A02-8E99-41CD-A878-02ED2B97C06C}">
      <dgm:prSet/>
      <dgm:spPr/>
      <dgm:t>
        <a:bodyPr/>
        <a:lstStyle/>
        <a:p>
          <a:endParaRPr lang="en-US"/>
        </a:p>
      </dgm:t>
    </dgm:pt>
    <dgm:pt modelId="{EFEBF71D-ACB0-4BE3-96F7-6D3409FDD434}" type="pres">
      <dgm:prSet presAssocID="{FF2942BD-A775-4071-94E5-25384B924CA4}" presName="linear" presStyleCnt="0">
        <dgm:presLayoutVars>
          <dgm:dir/>
          <dgm:animLvl val="lvl"/>
          <dgm:resizeHandles val="exact"/>
        </dgm:presLayoutVars>
      </dgm:prSet>
      <dgm:spPr/>
    </dgm:pt>
    <dgm:pt modelId="{F9D34C3D-75CD-491E-82A5-73EEE8A03A31}" type="pres">
      <dgm:prSet presAssocID="{B43DBC45-B075-46CD-8505-E65B3DE9E5CD}" presName="parentLin" presStyleCnt="0"/>
      <dgm:spPr/>
    </dgm:pt>
    <dgm:pt modelId="{A2DEFFE9-0A6A-486E-B8D0-3335667B660F}" type="pres">
      <dgm:prSet presAssocID="{B43DBC45-B075-46CD-8505-E65B3DE9E5CD}" presName="parentLeftMargin" presStyleLbl="node1" presStyleIdx="0" presStyleCnt="1"/>
      <dgm:spPr/>
    </dgm:pt>
    <dgm:pt modelId="{DA50DD18-B5DC-40F8-8964-3BA90BEDABED}" type="pres">
      <dgm:prSet presAssocID="{B43DBC45-B075-46CD-8505-E65B3DE9E5CD}" presName="parentText" presStyleLbl="node1" presStyleIdx="0" presStyleCnt="1" custLinFactNeighborX="13193" custLinFactNeighborY="-22793">
        <dgm:presLayoutVars>
          <dgm:chMax val="0"/>
          <dgm:bulletEnabled val="1"/>
        </dgm:presLayoutVars>
      </dgm:prSet>
      <dgm:spPr/>
    </dgm:pt>
    <dgm:pt modelId="{EA32B270-B622-4EF7-8EDD-079D3DAAD28F}" type="pres">
      <dgm:prSet presAssocID="{B43DBC45-B075-46CD-8505-E65B3DE9E5CD}" presName="negativeSpace" presStyleCnt="0"/>
      <dgm:spPr/>
    </dgm:pt>
    <dgm:pt modelId="{3DDED0F7-A214-4FA9-8D58-C8F4FE29D3EF}" type="pres">
      <dgm:prSet presAssocID="{B43DBC45-B075-46CD-8505-E65B3DE9E5CD}" presName="childText" presStyleLbl="conFgAcc1" presStyleIdx="0" presStyleCnt="1" custLinFactNeighborY="26705">
        <dgm:presLayoutVars>
          <dgm:bulletEnabled val="1"/>
        </dgm:presLayoutVars>
      </dgm:prSet>
      <dgm:spPr/>
    </dgm:pt>
  </dgm:ptLst>
  <dgm:cxnLst>
    <dgm:cxn modelId="{E8126A02-8E99-41CD-A878-02ED2B97C06C}" srcId="{B43DBC45-B075-46CD-8505-E65B3DE9E5CD}" destId="{73C0B7F3-0651-42AE-9C67-1FE086A6F649}" srcOrd="5" destOrd="0" parTransId="{8F4C919E-3E13-4DFA-B63C-01B7C63023AE}" sibTransId="{9E131C1D-7EFE-4630-8C98-564D0DC7AA06}"/>
    <dgm:cxn modelId="{D182D221-7D4C-4DE5-97B0-BFBD6BA93D16}" srcId="{B43DBC45-B075-46CD-8505-E65B3DE9E5CD}" destId="{BED7B688-A377-4152-A06A-56B4669B8D1E}" srcOrd="0" destOrd="0" parTransId="{353FAD25-82DA-4C3E-8D46-906947CDCD7D}" sibTransId="{6684411B-0D79-4C6F-A394-2E8CABBBF6C6}"/>
    <dgm:cxn modelId="{BE1CBF3F-E4D3-404B-B663-BA0D0C48CA85}" srcId="{B43DBC45-B075-46CD-8505-E65B3DE9E5CD}" destId="{D43D7E15-3E86-4889-BC54-605998E303CC}" srcOrd="3" destOrd="0" parTransId="{46FC930F-7AA2-489F-8515-7A3C67154213}" sibTransId="{68BC243E-873B-43DB-BAA7-652472F43DEF}"/>
    <dgm:cxn modelId="{1EA4DC41-50F1-4908-83FC-9C04DC20E3AE}" type="presOf" srcId="{B43DBC45-B075-46CD-8505-E65B3DE9E5CD}" destId="{DA50DD18-B5DC-40F8-8964-3BA90BEDABED}" srcOrd="1" destOrd="0" presId="urn:microsoft.com/office/officeart/2005/8/layout/list1"/>
    <dgm:cxn modelId="{74106547-95A1-466D-A2BD-3E762AF953AE}" srcId="{B43DBC45-B075-46CD-8505-E65B3DE9E5CD}" destId="{FB418E82-44B8-4F92-87FA-7983780E98CC}" srcOrd="1" destOrd="0" parTransId="{DCCDC2FB-ED7E-483E-AEA2-29DCC481FC1E}" sibTransId="{46561819-46A2-4871-BF68-CCC238C53510}"/>
    <dgm:cxn modelId="{CA657468-3063-43FF-888A-424AD0A18797}" type="presOf" srcId="{D43D7E15-3E86-4889-BC54-605998E303CC}" destId="{3DDED0F7-A214-4FA9-8D58-C8F4FE29D3EF}" srcOrd="0" destOrd="3" presId="urn:microsoft.com/office/officeart/2005/8/layout/list1"/>
    <dgm:cxn modelId="{70E91877-B929-4D65-9B7E-DF2EA85351BE}" type="presOf" srcId="{FF2942BD-A775-4071-94E5-25384B924CA4}" destId="{EFEBF71D-ACB0-4BE3-96F7-6D3409FDD434}" srcOrd="0" destOrd="0" presId="urn:microsoft.com/office/officeart/2005/8/layout/list1"/>
    <dgm:cxn modelId="{46E62A7F-1778-48F9-A22E-B2A0612E86FE}" srcId="{FF2942BD-A775-4071-94E5-25384B924CA4}" destId="{B43DBC45-B075-46CD-8505-E65B3DE9E5CD}" srcOrd="0" destOrd="0" parTransId="{B10CF0FC-638F-4967-9EC0-D7F8FF06CD0B}" sibTransId="{4631077A-19A5-48CF-A1CB-04CADE53B8E1}"/>
    <dgm:cxn modelId="{D306038A-FF3C-4627-B221-E01B5A1A96AB}" type="presOf" srcId="{73C0B7F3-0651-42AE-9C67-1FE086A6F649}" destId="{3DDED0F7-A214-4FA9-8D58-C8F4FE29D3EF}" srcOrd="0" destOrd="5" presId="urn:microsoft.com/office/officeart/2005/8/layout/list1"/>
    <dgm:cxn modelId="{5D1435A4-7493-4E40-8547-A6BE4C5FF6F9}" type="presOf" srcId="{BED7B688-A377-4152-A06A-56B4669B8D1E}" destId="{3DDED0F7-A214-4FA9-8D58-C8F4FE29D3EF}" srcOrd="0" destOrd="0" presId="urn:microsoft.com/office/officeart/2005/8/layout/list1"/>
    <dgm:cxn modelId="{1B3924B5-E0B2-4603-9546-FCFF3B690E11}" type="presOf" srcId="{A4AEB4A6-D78D-4B37-80B4-DEB5B8CB1323}" destId="{3DDED0F7-A214-4FA9-8D58-C8F4FE29D3EF}" srcOrd="0" destOrd="4" presId="urn:microsoft.com/office/officeart/2005/8/layout/list1"/>
    <dgm:cxn modelId="{ED63F2B8-E0C9-4E03-BDA7-E8AED9638807}" type="presOf" srcId="{FB418E82-44B8-4F92-87FA-7983780E98CC}" destId="{3DDED0F7-A214-4FA9-8D58-C8F4FE29D3EF}" srcOrd="0" destOrd="1" presId="urn:microsoft.com/office/officeart/2005/8/layout/list1"/>
    <dgm:cxn modelId="{F6B0F9D0-BE1A-45DF-B1CA-96602917B777}" type="presOf" srcId="{7C251627-B281-49D9-95F5-2CB96D8F22C8}" destId="{3DDED0F7-A214-4FA9-8D58-C8F4FE29D3EF}" srcOrd="0" destOrd="2" presId="urn:microsoft.com/office/officeart/2005/8/layout/list1"/>
    <dgm:cxn modelId="{B0BAC0DC-D6FA-4DAB-AFA4-C2A7DC015FA4}" srcId="{B43DBC45-B075-46CD-8505-E65B3DE9E5CD}" destId="{A4AEB4A6-D78D-4B37-80B4-DEB5B8CB1323}" srcOrd="4" destOrd="0" parTransId="{C54647AB-C611-44AF-9743-7D894E7F1616}" sibTransId="{B351776D-7224-42BB-911D-075847DEEB75}"/>
    <dgm:cxn modelId="{592C28E7-9E50-4590-B389-11EDE6B5A6FD}" srcId="{B43DBC45-B075-46CD-8505-E65B3DE9E5CD}" destId="{7C251627-B281-49D9-95F5-2CB96D8F22C8}" srcOrd="2" destOrd="0" parTransId="{7FF759BF-CD90-4F12-8209-EF176768B567}" sibTransId="{8E16D43E-3382-4AF9-B24C-F5B45E8B0829}"/>
    <dgm:cxn modelId="{FC92C6F2-E317-4AFB-93B0-FFEBA352A807}" type="presOf" srcId="{B43DBC45-B075-46CD-8505-E65B3DE9E5CD}" destId="{A2DEFFE9-0A6A-486E-B8D0-3335667B660F}" srcOrd="0" destOrd="0" presId="urn:microsoft.com/office/officeart/2005/8/layout/list1"/>
    <dgm:cxn modelId="{800C8B3B-1D33-4F65-A40B-6CD54A5DA250}" type="presParOf" srcId="{EFEBF71D-ACB0-4BE3-96F7-6D3409FDD434}" destId="{F9D34C3D-75CD-491E-82A5-73EEE8A03A31}" srcOrd="0" destOrd="0" presId="urn:microsoft.com/office/officeart/2005/8/layout/list1"/>
    <dgm:cxn modelId="{4D19379B-D72A-4A0F-98B9-6CD3406273F9}" type="presParOf" srcId="{F9D34C3D-75CD-491E-82A5-73EEE8A03A31}" destId="{A2DEFFE9-0A6A-486E-B8D0-3335667B660F}" srcOrd="0" destOrd="0" presId="urn:microsoft.com/office/officeart/2005/8/layout/list1"/>
    <dgm:cxn modelId="{73D181A1-4A91-4E4D-A995-83DCFDBD9DFF}" type="presParOf" srcId="{F9D34C3D-75CD-491E-82A5-73EEE8A03A31}" destId="{DA50DD18-B5DC-40F8-8964-3BA90BEDABED}" srcOrd="1" destOrd="0" presId="urn:microsoft.com/office/officeart/2005/8/layout/list1"/>
    <dgm:cxn modelId="{506753E5-3743-4F01-ADB2-636AD2A30761}" type="presParOf" srcId="{EFEBF71D-ACB0-4BE3-96F7-6D3409FDD434}" destId="{EA32B270-B622-4EF7-8EDD-079D3DAAD28F}" srcOrd="1" destOrd="0" presId="urn:microsoft.com/office/officeart/2005/8/layout/list1"/>
    <dgm:cxn modelId="{455CDDFB-5268-4176-A6AB-31153396A7C9}" type="presParOf" srcId="{EFEBF71D-ACB0-4BE3-96F7-6D3409FDD434}" destId="{3DDED0F7-A214-4FA9-8D58-C8F4FE29D3EF}"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E3059DB-0D6A-49B2-8D25-DFF97BE43AF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09540158-8E43-4F82-870A-0D7E65EBEC6C}">
      <dgm:prSet phldrT="[Text]"/>
      <dgm:spPr/>
      <dgm:t>
        <a:bodyPr/>
        <a:lstStyle/>
        <a:p>
          <a:r>
            <a:rPr lang="en-US" dirty="0">
              <a:solidFill>
                <a:schemeClr val="bg1"/>
              </a:solidFill>
            </a:rPr>
            <a:t>Pregabalin</a:t>
          </a:r>
        </a:p>
      </dgm:t>
    </dgm:pt>
    <dgm:pt modelId="{B18A61CA-1CBA-438D-9DC2-9C313D9798EA}" type="parTrans" cxnId="{485CA310-5222-4D1D-A8EF-5C01E08180DE}">
      <dgm:prSet/>
      <dgm:spPr/>
      <dgm:t>
        <a:bodyPr/>
        <a:lstStyle/>
        <a:p>
          <a:endParaRPr lang="en-US"/>
        </a:p>
      </dgm:t>
    </dgm:pt>
    <dgm:pt modelId="{AD801278-AACA-483C-8FA7-F339ECD793DD}" type="sibTrans" cxnId="{485CA310-5222-4D1D-A8EF-5C01E08180DE}">
      <dgm:prSet/>
      <dgm:spPr/>
      <dgm:t>
        <a:bodyPr/>
        <a:lstStyle/>
        <a:p>
          <a:endParaRPr lang="en-US"/>
        </a:p>
      </dgm:t>
    </dgm:pt>
    <dgm:pt modelId="{3B8523FE-708D-4B41-8A3C-78C60A991233}">
      <dgm:prSet phldrT="[Text]"/>
      <dgm:spPr/>
      <dgm:t>
        <a:bodyPr/>
        <a:lstStyle/>
        <a:p>
          <a:r>
            <a:rPr lang="en-US" dirty="0"/>
            <a:t>Start at 50 mg PO TID</a:t>
          </a:r>
        </a:p>
      </dgm:t>
    </dgm:pt>
    <dgm:pt modelId="{FF6AC304-3D0F-4A7F-A5E7-7207A4DB2540}" type="parTrans" cxnId="{A3051172-B51D-4C1B-8039-C9764E334E0E}">
      <dgm:prSet/>
      <dgm:spPr/>
      <dgm:t>
        <a:bodyPr/>
        <a:lstStyle/>
        <a:p>
          <a:endParaRPr lang="en-US"/>
        </a:p>
      </dgm:t>
    </dgm:pt>
    <dgm:pt modelId="{920CEC8F-5203-47AE-87E8-91637D3035C4}" type="sibTrans" cxnId="{A3051172-B51D-4C1B-8039-C9764E334E0E}">
      <dgm:prSet/>
      <dgm:spPr/>
      <dgm:t>
        <a:bodyPr/>
        <a:lstStyle/>
        <a:p>
          <a:endParaRPr lang="en-US"/>
        </a:p>
      </dgm:t>
    </dgm:pt>
    <dgm:pt modelId="{A7439FDF-2063-4276-9C28-594BCE12698B}">
      <dgm:prSet phldrT="[Text]"/>
      <dgm:spPr/>
      <dgm:t>
        <a:bodyPr/>
        <a:lstStyle/>
        <a:p>
          <a:r>
            <a:rPr lang="en-US" dirty="0"/>
            <a:t>Titrate to 100 mg PO TID</a:t>
          </a:r>
        </a:p>
      </dgm:t>
    </dgm:pt>
    <dgm:pt modelId="{E2DCBA9C-6550-42BB-A889-8E26D254BA8B}" type="parTrans" cxnId="{AF49DB05-D865-4CA8-A07B-3BD90BD84229}">
      <dgm:prSet/>
      <dgm:spPr/>
      <dgm:t>
        <a:bodyPr/>
        <a:lstStyle/>
        <a:p>
          <a:endParaRPr lang="en-US"/>
        </a:p>
      </dgm:t>
    </dgm:pt>
    <dgm:pt modelId="{7A5F124C-35DC-4691-B660-07538768223D}" type="sibTrans" cxnId="{AF49DB05-D865-4CA8-A07B-3BD90BD84229}">
      <dgm:prSet/>
      <dgm:spPr/>
      <dgm:t>
        <a:bodyPr/>
        <a:lstStyle/>
        <a:p>
          <a:endParaRPr lang="en-US"/>
        </a:p>
      </dgm:t>
    </dgm:pt>
    <dgm:pt modelId="{B21C441A-AD56-471D-8FCB-9E8FC3DED464}">
      <dgm:prSet phldrT="[Text]"/>
      <dgm:spPr/>
      <dgm:t>
        <a:bodyPr/>
        <a:lstStyle/>
        <a:p>
          <a:r>
            <a:rPr lang="en-US" dirty="0"/>
            <a:t>Max dose 600 mg/day</a:t>
          </a:r>
        </a:p>
      </dgm:t>
    </dgm:pt>
    <dgm:pt modelId="{7F33FCE8-64B5-43B9-B4E8-5FCBDAC3E388}" type="parTrans" cxnId="{693F688B-5BEF-4B0D-9FC3-A40EF3A0683E}">
      <dgm:prSet/>
      <dgm:spPr/>
      <dgm:t>
        <a:bodyPr/>
        <a:lstStyle/>
        <a:p>
          <a:endParaRPr lang="en-US"/>
        </a:p>
      </dgm:t>
    </dgm:pt>
    <dgm:pt modelId="{FEECC0AB-4D2C-49D0-B462-E370DD5C1AB0}" type="sibTrans" cxnId="{693F688B-5BEF-4B0D-9FC3-A40EF3A0683E}">
      <dgm:prSet/>
      <dgm:spPr/>
      <dgm:t>
        <a:bodyPr/>
        <a:lstStyle/>
        <a:p>
          <a:endParaRPr lang="en-US"/>
        </a:p>
      </dgm:t>
    </dgm:pt>
    <dgm:pt modelId="{3DCA4CF2-D0C5-468F-9028-B68DB7F8C4C9}">
      <dgm:prSet phldrT="[Text]"/>
      <dgm:spPr/>
      <dgm:t>
        <a:bodyPr/>
        <a:lstStyle/>
        <a:p>
          <a:r>
            <a:rPr lang="en-US" dirty="0"/>
            <a:t>Adequate trial requires 6-12 weeks</a:t>
          </a:r>
        </a:p>
      </dgm:t>
    </dgm:pt>
    <dgm:pt modelId="{993D86BA-24AC-4D86-BC6E-C136C5D0DF9E}" type="parTrans" cxnId="{1E170866-0541-40B4-B484-7B240D568C8F}">
      <dgm:prSet/>
      <dgm:spPr/>
      <dgm:t>
        <a:bodyPr/>
        <a:lstStyle/>
        <a:p>
          <a:endParaRPr lang="en-US"/>
        </a:p>
      </dgm:t>
    </dgm:pt>
    <dgm:pt modelId="{278CD5BD-474E-4EC5-8408-D9DBE82EBDD8}" type="sibTrans" cxnId="{1E170866-0541-40B4-B484-7B240D568C8F}">
      <dgm:prSet/>
      <dgm:spPr/>
      <dgm:t>
        <a:bodyPr/>
        <a:lstStyle/>
        <a:p>
          <a:endParaRPr lang="en-US"/>
        </a:p>
      </dgm:t>
    </dgm:pt>
    <dgm:pt modelId="{7F5B6350-8B86-40A9-B100-6DC4BA2DED82}">
      <dgm:prSet phldrT="[Text]"/>
      <dgm:spPr/>
      <dgm:t>
        <a:bodyPr/>
        <a:lstStyle/>
        <a:p>
          <a:r>
            <a:rPr lang="en-US" dirty="0"/>
            <a:t>Requires renal dose adjustments beginning at CrCl&lt;60 mL/min</a:t>
          </a:r>
        </a:p>
      </dgm:t>
    </dgm:pt>
    <dgm:pt modelId="{4D41E94C-EE17-4F0F-BE37-33F426837760}" type="parTrans" cxnId="{41971AA9-A2BF-4A14-B924-0BB9042009F2}">
      <dgm:prSet/>
      <dgm:spPr/>
      <dgm:t>
        <a:bodyPr/>
        <a:lstStyle/>
        <a:p>
          <a:endParaRPr lang="en-US"/>
        </a:p>
      </dgm:t>
    </dgm:pt>
    <dgm:pt modelId="{54467ED9-8226-454A-918F-1E07661D14B3}" type="sibTrans" cxnId="{41971AA9-A2BF-4A14-B924-0BB9042009F2}">
      <dgm:prSet/>
      <dgm:spPr/>
      <dgm:t>
        <a:bodyPr/>
        <a:lstStyle/>
        <a:p>
          <a:endParaRPr lang="en-US"/>
        </a:p>
      </dgm:t>
    </dgm:pt>
    <dgm:pt modelId="{0601CF44-1151-4008-A845-3EFA68D2BC8A}">
      <dgm:prSet phldrT="[Text]"/>
      <dgm:spPr/>
      <dgm:t>
        <a:bodyPr/>
        <a:lstStyle/>
        <a:p>
          <a:r>
            <a:rPr lang="en-US" dirty="0"/>
            <a:t>Gradually taper off if discontinuing</a:t>
          </a:r>
        </a:p>
      </dgm:t>
    </dgm:pt>
    <dgm:pt modelId="{5DC119B2-F888-4EDC-AF5E-6F4E4B8AB581}" type="parTrans" cxnId="{87B78A0C-5EE8-44D5-A035-62B2655A6531}">
      <dgm:prSet/>
      <dgm:spPr/>
      <dgm:t>
        <a:bodyPr/>
        <a:lstStyle/>
        <a:p>
          <a:endParaRPr lang="en-US"/>
        </a:p>
      </dgm:t>
    </dgm:pt>
    <dgm:pt modelId="{7DF77ECD-A352-43BE-A995-FD5E29CD70A3}" type="sibTrans" cxnId="{87B78A0C-5EE8-44D5-A035-62B2655A6531}">
      <dgm:prSet/>
      <dgm:spPr/>
      <dgm:t>
        <a:bodyPr/>
        <a:lstStyle/>
        <a:p>
          <a:endParaRPr lang="en-US"/>
        </a:p>
      </dgm:t>
    </dgm:pt>
    <dgm:pt modelId="{40C6FAD3-B187-42A6-8B10-054EDB3F1E65}" type="pres">
      <dgm:prSet presAssocID="{1E3059DB-0D6A-49B2-8D25-DFF97BE43AF2}" presName="linear" presStyleCnt="0">
        <dgm:presLayoutVars>
          <dgm:dir/>
          <dgm:animLvl val="lvl"/>
          <dgm:resizeHandles val="exact"/>
        </dgm:presLayoutVars>
      </dgm:prSet>
      <dgm:spPr/>
    </dgm:pt>
    <dgm:pt modelId="{335A89CD-8A33-4AAF-B52A-1D4A31380DCD}" type="pres">
      <dgm:prSet presAssocID="{09540158-8E43-4F82-870A-0D7E65EBEC6C}" presName="parentLin" presStyleCnt="0"/>
      <dgm:spPr/>
    </dgm:pt>
    <dgm:pt modelId="{60606F7D-0054-4D3B-94A9-4FAD65FFEEE1}" type="pres">
      <dgm:prSet presAssocID="{09540158-8E43-4F82-870A-0D7E65EBEC6C}" presName="parentLeftMargin" presStyleLbl="node1" presStyleIdx="0" presStyleCnt="1"/>
      <dgm:spPr/>
    </dgm:pt>
    <dgm:pt modelId="{B7D0BFAF-1FCC-47AB-91AC-46BCBD1E12CD}" type="pres">
      <dgm:prSet presAssocID="{09540158-8E43-4F82-870A-0D7E65EBEC6C}" presName="parentText" presStyleLbl="node1" presStyleIdx="0" presStyleCnt="1">
        <dgm:presLayoutVars>
          <dgm:chMax val="0"/>
          <dgm:bulletEnabled val="1"/>
        </dgm:presLayoutVars>
      </dgm:prSet>
      <dgm:spPr/>
    </dgm:pt>
    <dgm:pt modelId="{ACE52F20-E84A-4C8B-86A3-83E1136959FB}" type="pres">
      <dgm:prSet presAssocID="{09540158-8E43-4F82-870A-0D7E65EBEC6C}" presName="negativeSpace" presStyleCnt="0"/>
      <dgm:spPr/>
    </dgm:pt>
    <dgm:pt modelId="{047F2A45-2440-4AF1-A5FC-0D71A52F4A77}" type="pres">
      <dgm:prSet presAssocID="{09540158-8E43-4F82-870A-0D7E65EBEC6C}" presName="childText" presStyleLbl="conFgAcc1" presStyleIdx="0" presStyleCnt="1">
        <dgm:presLayoutVars>
          <dgm:bulletEnabled val="1"/>
        </dgm:presLayoutVars>
      </dgm:prSet>
      <dgm:spPr/>
    </dgm:pt>
  </dgm:ptLst>
  <dgm:cxnLst>
    <dgm:cxn modelId="{71B5E500-81D3-4EF3-8DB6-EDD25E607DBE}" type="presOf" srcId="{3B8523FE-708D-4B41-8A3C-78C60A991233}" destId="{047F2A45-2440-4AF1-A5FC-0D71A52F4A77}" srcOrd="0" destOrd="0" presId="urn:microsoft.com/office/officeart/2005/8/layout/list1"/>
    <dgm:cxn modelId="{D21C7202-2B2C-471B-AADF-3A233E965D63}" type="presOf" srcId="{0601CF44-1151-4008-A845-3EFA68D2BC8A}" destId="{047F2A45-2440-4AF1-A5FC-0D71A52F4A77}" srcOrd="0" destOrd="5" presId="urn:microsoft.com/office/officeart/2005/8/layout/list1"/>
    <dgm:cxn modelId="{AF49DB05-D865-4CA8-A07B-3BD90BD84229}" srcId="{09540158-8E43-4F82-870A-0D7E65EBEC6C}" destId="{A7439FDF-2063-4276-9C28-594BCE12698B}" srcOrd="1" destOrd="0" parTransId="{E2DCBA9C-6550-42BB-A889-8E26D254BA8B}" sibTransId="{7A5F124C-35DC-4691-B660-07538768223D}"/>
    <dgm:cxn modelId="{C59E780A-9A1F-4454-B4B9-EBFC3E357C61}" type="presOf" srcId="{09540158-8E43-4F82-870A-0D7E65EBEC6C}" destId="{60606F7D-0054-4D3B-94A9-4FAD65FFEEE1}" srcOrd="0" destOrd="0" presId="urn:microsoft.com/office/officeart/2005/8/layout/list1"/>
    <dgm:cxn modelId="{CEF2D30A-D7B8-4D49-846E-00822826B590}" type="presOf" srcId="{A7439FDF-2063-4276-9C28-594BCE12698B}" destId="{047F2A45-2440-4AF1-A5FC-0D71A52F4A77}" srcOrd="0" destOrd="1" presId="urn:microsoft.com/office/officeart/2005/8/layout/list1"/>
    <dgm:cxn modelId="{87B78A0C-5EE8-44D5-A035-62B2655A6531}" srcId="{09540158-8E43-4F82-870A-0D7E65EBEC6C}" destId="{0601CF44-1151-4008-A845-3EFA68D2BC8A}" srcOrd="5" destOrd="0" parTransId="{5DC119B2-F888-4EDC-AF5E-6F4E4B8AB581}" sibTransId="{7DF77ECD-A352-43BE-A995-FD5E29CD70A3}"/>
    <dgm:cxn modelId="{485CA310-5222-4D1D-A8EF-5C01E08180DE}" srcId="{1E3059DB-0D6A-49B2-8D25-DFF97BE43AF2}" destId="{09540158-8E43-4F82-870A-0D7E65EBEC6C}" srcOrd="0" destOrd="0" parTransId="{B18A61CA-1CBA-438D-9DC2-9C313D9798EA}" sibTransId="{AD801278-AACA-483C-8FA7-F339ECD793DD}"/>
    <dgm:cxn modelId="{D5DA8615-032F-4E9F-B5BA-24EC83BB7237}" type="presOf" srcId="{7F5B6350-8B86-40A9-B100-6DC4BA2DED82}" destId="{047F2A45-2440-4AF1-A5FC-0D71A52F4A77}" srcOrd="0" destOrd="4" presId="urn:microsoft.com/office/officeart/2005/8/layout/list1"/>
    <dgm:cxn modelId="{18754429-FC91-4034-83D5-8D253A7799F6}" type="presOf" srcId="{09540158-8E43-4F82-870A-0D7E65EBEC6C}" destId="{B7D0BFAF-1FCC-47AB-91AC-46BCBD1E12CD}" srcOrd="1" destOrd="0" presId="urn:microsoft.com/office/officeart/2005/8/layout/list1"/>
    <dgm:cxn modelId="{1E170866-0541-40B4-B484-7B240D568C8F}" srcId="{09540158-8E43-4F82-870A-0D7E65EBEC6C}" destId="{3DCA4CF2-D0C5-468F-9028-B68DB7F8C4C9}" srcOrd="3" destOrd="0" parTransId="{993D86BA-24AC-4D86-BC6E-C136C5D0DF9E}" sibTransId="{278CD5BD-474E-4EC5-8408-D9DBE82EBDD8}"/>
    <dgm:cxn modelId="{4A8DBA4D-0A84-4E05-A67B-2A9FA4AC205D}" type="presOf" srcId="{B21C441A-AD56-471D-8FCB-9E8FC3DED464}" destId="{047F2A45-2440-4AF1-A5FC-0D71A52F4A77}" srcOrd="0" destOrd="2" presId="urn:microsoft.com/office/officeart/2005/8/layout/list1"/>
    <dgm:cxn modelId="{A3051172-B51D-4C1B-8039-C9764E334E0E}" srcId="{09540158-8E43-4F82-870A-0D7E65EBEC6C}" destId="{3B8523FE-708D-4B41-8A3C-78C60A991233}" srcOrd="0" destOrd="0" parTransId="{FF6AC304-3D0F-4A7F-A5E7-7207A4DB2540}" sibTransId="{920CEC8F-5203-47AE-87E8-91637D3035C4}"/>
    <dgm:cxn modelId="{693F688B-5BEF-4B0D-9FC3-A40EF3A0683E}" srcId="{09540158-8E43-4F82-870A-0D7E65EBEC6C}" destId="{B21C441A-AD56-471D-8FCB-9E8FC3DED464}" srcOrd="2" destOrd="0" parTransId="{7F33FCE8-64B5-43B9-B4E8-5FCBDAC3E388}" sibTransId="{FEECC0AB-4D2C-49D0-B462-E370DD5C1AB0}"/>
    <dgm:cxn modelId="{41971AA9-A2BF-4A14-B924-0BB9042009F2}" srcId="{09540158-8E43-4F82-870A-0D7E65EBEC6C}" destId="{7F5B6350-8B86-40A9-B100-6DC4BA2DED82}" srcOrd="4" destOrd="0" parTransId="{4D41E94C-EE17-4F0F-BE37-33F426837760}" sibTransId="{54467ED9-8226-454A-918F-1E07661D14B3}"/>
    <dgm:cxn modelId="{CD1484C1-198B-4070-8C1D-A14E7A95D294}" type="presOf" srcId="{3DCA4CF2-D0C5-468F-9028-B68DB7F8C4C9}" destId="{047F2A45-2440-4AF1-A5FC-0D71A52F4A77}" srcOrd="0" destOrd="3" presId="urn:microsoft.com/office/officeart/2005/8/layout/list1"/>
    <dgm:cxn modelId="{43C242D6-9DDB-4E9B-8861-8A6745035943}" type="presOf" srcId="{1E3059DB-0D6A-49B2-8D25-DFF97BE43AF2}" destId="{40C6FAD3-B187-42A6-8B10-054EDB3F1E65}" srcOrd="0" destOrd="0" presId="urn:microsoft.com/office/officeart/2005/8/layout/list1"/>
    <dgm:cxn modelId="{C5E607C8-AF90-4C27-82D4-1C306506F6CC}" type="presParOf" srcId="{40C6FAD3-B187-42A6-8B10-054EDB3F1E65}" destId="{335A89CD-8A33-4AAF-B52A-1D4A31380DCD}" srcOrd="0" destOrd="0" presId="urn:microsoft.com/office/officeart/2005/8/layout/list1"/>
    <dgm:cxn modelId="{B5637A85-D108-48A5-A034-42889379A4B2}" type="presParOf" srcId="{335A89CD-8A33-4AAF-B52A-1D4A31380DCD}" destId="{60606F7D-0054-4D3B-94A9-4FAD65FFEEE1}" srcOrd="0" destOrd="0" presId="urn:microsoft.com/office/officeart/2005/8/layout/list1"/>
    <dgm:cxn modelId="{5066647A-16C2-4C90-AA8A-5942A73E0327}" type="presParOf" srcId="{335A89CD-8A33-4AAF-B52A-1D4A31380DCD}" destId="{B7D0BFAF-1FCC-47AB-91AC-46BCBD1E12CD}" srcOrd="1" destOrd="0" presId="urn:microsoft.com/office/officeart/2005/8/layout/list1"/>
    <dgm:cxn modelId="{DBEA4054-8DBC-46E7-B97B-BBE649F3DF49}" type="presParOf" srcId="{40C6FAD3-B187-42A6-8B10-054EDB3F1E65}" destId="{ACE52F20-E84A-4C8B-86A3-83E1136959FB}" srcOrd="1" destOrd="0" presId="urn:microsoft.com/office/officeart/2005/8/layout/list1"/>
    <dgm:cxn modelId="{57156F02-087A-4940-991D-07280988E97D}" type="presParOf" srcId="{40C6FAD3-B187-42A6-8B10-054EDB3F1E65}" destId="{047F2A45-2440-4AF1-A5FC-0D71A52F4A77}"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B5BC8B5-5439-4512-8ECA-37E4925F0771}" type="doc">
      <dgm:prSet loTypeId="urn:microsoft.com/office/officeart/2008/layout/IncreasingCircleProcess" loCatId="list" qsTypeId="urn:microsoft.com/office/officeart/2005/8/quickstyle/simple1" qsCatId="simple" csTypeId="urn:microsoft.com/office/officeart/2005/8/colors/colorful1" csCatId="colorful" phldr="1"/>
      <dgm:spPr/>
      <dgm:t>
        <a:bodyPr/>
        <a:lstStyle/>
        <a:p>
          <a:endParaRPr lang="en-US"/>
        </a:p>
      </dgm:t>
    </dgm:pt>
    <dgm:pt modelId="{D0A5B0D9-687A-4F6D-924F-E6F115B3BFDD}">
      <dgm:prSet/>
      <dgm:spPr/>
      <dgm:t>
        <a:bodyPr/>
        <a:lstStyle/>
        <a:p>
          <a:r>
            <a:rPr lang="en-US" dirty="0">
              <a:solidFill>
                <a:schemeClr val="tx1"/>
              </a:solidFill>
            </a:rPr>
            <a:t>Gabapentin enacarbil (PHN)</a:t>
          </a:r>
        </a:p>
      </dgm:t>
    </dgm:pt>
    <dgm:pt modelId="{4637BC73-3CB7-463D-BBEB-3B0DD5F5765B}" type="parTrans" cxnId="{1DBD64A1-295D-4484-BB18-74605F078A95}">
      <dgm:prSet/>
      <dgm:spPr/>
      <dgm:t>
        <a:bodyPr/>
        <a:lstStyle/>
        <a:p>
          <a:endParaRPr lang="en-US">
            <a:solidFill>
              <a:schemeClr val="tx1"/>
            </a:solidFill>
          </a:endParaRPr>
        </a:p>
      </dgm:t>
    </dgm:pt>
    <dgm:pt modelId="{B2EF3908-BC58-4260-9F22-EDACBB8C19DA}" type="sibTrans" cxnId="{1DBD64A1-295D-4484-BB18-74605F078A95}">
      <dgm:prSet/>
      <dgm:spPr/>
      <dgm:t>
        <a:bodyPr/>
        <a:lstStyle/>
        <a:p>
          <a:endParaRPr lang="en-US">
            <a:solidFill>
              <a:schemeClr val="tx1"/>
            </a:solidFill>
          </a:endParaRPr>
        </a:p>
      </dgm:t>
    </dgm:pt>
    <dgm:pt modelId="{85EA7869-03CF-4886-8608-E972F0EAB98E}">
      <dgm:prSet/>
      <dgm:spPr/>
      <dgm:t>
        <a:bodyPr/>
        <a:lstStyle/>
        <a:p>
          <a:r>
            <a:rPr lang="en-US" dirty="0">
              <a:solidFill>
                <a:schemeClr val="tx1"/>
              </a:solidFill>
            </a:rPr>
            <a:t>Days 1-3: 600 mg AM</a:t>
          </a:r>
        </a:p>
      </dgm:t>
    </dgm:pt>
    <dgm:pt modelId="{15064F13-4032-401B-A1DF-4C2EC12317BB}" type="parTrans" cxnId="{48F4B56F-C0A3-46A8-A6E7-59E1DC755D1E}">
      <dgm:prSet/>
      <dgm:spPr/>
      <dgm:t>
        <a:bodyPr/>
        <a:lstStyle/>
        <a:p>
          <a:endParaRPr lang="en-US">
            <a:solidFill>
              <a:schemeClr val="tx1"/>
            </a:solidFill>
          </a:endParaRPr>
        </a:p>
      </dgm:t>
    </dgm:pt>
    <dgm:pt modelId="{71DB394E-6B3A-43A8-96F2-7E1B014E027F}" type="sibTrans" cxnId="{48F4B56F-C0A3-46A8-A6E7-59E1DC755D1E}">
      <dgm:prSet/>
      <dgm:spPr/>
      <dgm:t>
        <a:bodyPr/>
        <a:lstStyle/>
        <a:p>
          <a:endParaRPr lang="en-US">
            <a:solidFill>
              <a:schemeClr val="tx1"/>
            </a:solidFill>
          </a:endParaRPr>
        </a:p>
      </dgm:t>
    </dgm:pt>
    <dgm:pt modelId="{13793BAE-AC56-46F8-B1B3-8DFDA4350697}">
      <dgm:prSet/>
      <dgm:spPr/>
      <dgm:t>
        <a:bodyPr/>
        <a:lstStyle/>
        <a:p>
          <a:r>
            <a:rPr lang="en-US" dirty="0">
              <a:solidFill>
                <a:schemeClr val="tx1"/>
              </a:solidFill>
            </a:rPr>
            <a:t>Day 4: 600 mg BID</a:t>
          </a:r>
        </a:p>
      </dgm:t>
    </dgm:pt>
    <dgm:pt modelId="{C97AF5C3-E6C9-4257-948E-5F4FBB20EABD}" type="parTrans" cxnId="{A3884AB5-0E17-4787-8B70-B6D854EEDD43}">
      <dgm:prSet/>
      <dgm:spPr/>
      <dgm:t>
        <a:bodyPr/>
        <a:lstStyle/>
        <a:p>
          <a:endParaRPr lang="en-US">
            <a:solidFill>
              <a:schemeClr val="tx1"/>
            </a:solidFill>
          </a:endParaRPr>
        </a:p>
      </dgm:t>
    </dgm:pt>
    <dgm:pt modelId="{B069F2E1-4BB5-4E8B-8E51-E8EF32FF5886}" type="sibTrans" cxnId="{A3884AB5-0E17-4787-8B70-B6D854EEDD43}">
      <dgm:prSet/>
      <dgm:spPr/>
      <dgm:t>
        <a:bodyPr/>
        <a:lstStyle/>
        <a:p>
          <a:endParaRPr lang="en-US">
            <a:solidFill>
              <a:schemeClr val="tx1"/>
            </a:solidFill>
          </a:endParaRPr>
        </a:p>
      </dgm:t>
    </dgm:pt>
    <dgm:pt modelId="{DDB87403-3A28-4995-8225-AB1A32746733}">
      <dgm:prSet/>
      <dgm:spPr/>
      <dgm:t>
        <a:bodyPr/>
        <a:lstStyle/>
        <a:p>
          <a:r>
            <a:rPr lang="en-US" dirty="0">
              <a:solidFill>
                <a:schemeClr val="tx1"/>
              </a:solidFill>
            </a:rPr>
            <a:t>No benefit beyond 1200 mg/day</a:t>
          </a:r>
        </a:p>
      </dgm:t>
    </dgm:pt>
    <dgm:pt modelId="{6CD228D1-A958-4332-8B49-7CB1199E54C6}" type="parTrans" cxnId="{FCDD97D0-3760-4CC1-87C1-4A22793CCEDD}">
      <dgm:prSet/>
      <dgm:spPr/>
      <dgm:t>
        <a:bodyPr/>
        <a:lstStyle/>
        <a:p>
          <a:endParaRPr lang="en-US">
            <a:solidFill>
              <a:schemeClr val="tx1"/>
            </a:solidFill>
          </a:endParaRPr>
        </a:p>
      </dgm:t>
    </dgm:pt>
    <dgm:pt modelId="{0E4206EA-151F-4DC7-9010-C05D95812849}" type="sibTrans" cxnId="{FCDD97D0-3760-4CC1-87C1-4A22793CCEDD}">
      <dgm:prSet/>
      <dgm:spPr/>
      <dgm:t>
        <a:bodyPr/>
        <a:lstStyle/>
        <a:p>
          <a:endParaRPr lang="en-US">
            <a:solidFill>
              <a:schemeClr val="tx1"/>
            </a:solidFill>
          </a:endParaRPr>
        </a:p>
      </dgm:t>
    </dgm:pt>
    <dgm:pt modelId="{180A2C2F-D7FD-4DC7-AEE4-0AE8B27F75A5}">
      <dgm:prSet/>
      <dgm:spPr/>
      <dgm:t>
        <a:bodyPr/>
        <a:lstStyle/>
        <a:p>
          <a:r>
            <a:rPr lang="en-US" dirty="0">
              <a:solidFill>
                <a:schemeClr val="tx1"/>
              </a:solidFill>
            </a:rPr>
            <a:t>Gabapentin ER</a:t>
          </a:r>
        </a:p>
      </dgm:t>
    </dgm:pt>
    <dgm:pt modelId="{3028CEB4-7B18-4F7F-9A9C-D97929B0AA95}" type="parTrans" cxnId="{18B393B1-73DF-4E2C-A0A9-8A057B84FFA7}">
      <dgm:prSet/>
      <dgm:spPr/>
      <dgm:t>
        <a:bodyPr/>
        <a:lstStyle/>
        <a:p>
          <a:endParaRPr lang="en-US">
            <a:solidFill>
              <a:schemeClr val="tx1"/>
            </a:solidFill>
          </a:endParaRPr>
        </a:p>
      </dgm:t>
    </dgm:pt>
    <dgm:pt modelId="{FA57A473-AE6D-4698-8B3A-32838553B0CA}" type="sibTrans" cxnId="{18B393B1-73DF-4E2C-A0A9-8A057B84FFA7}">
      <dgm:prSet/>
      <dgm:spPr/>
      <dgm:t>
        <a:bodyPr/>
        <a:lstStyle/>
        <a:p>
          <a:endParaRPr lang="en-US">
            <a:solidFill>
              <a:schemeClr val="tx1"/>
            </a:solidFill>
          </a:endParaRPr>
        </a:p>
      </dgm:t>
    </dgm:pt>
    <dgm:pt modelId="{2D79C9F3-3003-49D4-9983-B4E775AD56C8}">
      <dgm:prSet/>
      <dgm:spPr/>
      <dgm:t>
        <a:bodyPr/>
        <a:lstStyle/>
        <a:p>
          <a:r>
            <a:rPr lang="en-US" dirty="0">
              <a:solidFill>
                <a:schemeClr val="tx1"/>
              </a:solidFill>
            </a:rPr>
            <a:t>Day 1: 300 mg daily</a:t>
          </a:r>
        </a:p>
      </dgm:t>
    </dgm:pt>
    <dgm:pt modelId="{788433DB-64DB-455C-A71A-62280B9C5747}" type="parTrans" cxnId="{12395702-CE53-46A9-9285-DF66D188DD4E}">
      <dgm:prSet/>
      <dgm:spPr/>
      <dgm:t>
        <a:bodyPr/>
        <a:lstStyle/>
        <a:p>
          <a:endParaRPr lang="en-US">
            <a:solidFill>
              <a:schemeClr val="tx1"/>
            </a:solidFill>
          </a:endParaRPr>
        </a:p>
      </dgm:t>
    </dgm:pt>
    <dgm:pt modelId="{829C12BC-687E-43DD-BCDC-9FFD0BE8F7B6}" type="sibTrans" cxnId="{12395702-CE53-46A9-9285-DF66D188DD4E}">
      <dgm:prSet/>
      <dgm:spPr/>
      <dgm:t>
        <a:bodyPr/>
        <a:lstStyle/>
        <a:p>
          <a:endParaRPr lang="en-US">
            <a:solidFill>
              <a:schemeClr val="tx1"/>
            </a:solidFill>
          </a:endParaRPr>
        </a:p>
      </dgm:t>
    </dgm:pt>
    <dgm:pt modelId="{3005E5F2-06E3-4600-AA05-0F0BB63711F4}">
      <dgm:prSet/>
      <dgm:spPr/>
      <dgm:t>
        <a:bodyPr/>
        <a:lstStyle/>
        <a:p>
          <a:r>
            <a:rPr lang="en-US" dirty="0">
              <a:solidFill>
                <a:schemeClr val="tx1"/>
              </a:solidFill>
            </a:rPr>
            <a:t>Day 2: 600 mg daily</a:t>
          </a:r>
        </a:p>
      </dgm:t>
    </dgm:pt>
    <dgm:pt modelId="{7973E173-4274-489D-B9BC-51DDF2EEE271}" type="parTrans" cxnId="{74C7FC47-BFBA-4B34-B76D-58EB8B94CBD9}">
      <dgm:prSet/>
      <dgm:spPr/>
      <dgm:t>
        <a:bodyPr/>
        <a:lstStyle/>
        <a:p>
          <a:endParaRPr lang="en-US">
            <a:solidFill>
              <a:schemeClr val="tx1"/>
            </a:solidFill>
          </a:endParaRPr>
        </a:p>
      </dgm:t>
    </dgm:pt>
    <dgm:pt modelId="{540FF907-D787-456F-8BD3-1A9FDAF636CF}" type="sibTrans" cxnId="{74C7FC47-BFBA-4B34-B76D-58EB8B94CBD9}">
      <dgm:prSet/>
      <dgm:spPr/>
      <dgm:t>
        <a:bodyPr/>
        <a:lstStyle/>
        <a:p>
          <a:endParaRPr lang="en-US">
            <a:solidFill>
              <a:schemeClr val="tx1"/>
            </a:solidFill>
          </a:endParaRPr>
        </a:p>
      </dgm:t>
    </dgm:pt>
    <dgm:pt modelId="{6CF21718-6A3B-4EA9-85A2-8DEE7D2D5188}">
      <dgm:prSet/>
      <dgm:spPr/>
      <dgm:t>
        <a:bodyPr/>
        <a:lstStyle/>
        <a:p>
          <a:r>
            <a:rPr lang="en-US" dirty="0">
              <a:solidFill>
                <a:schemeClr val="tx1"/>
              </a:solidFill>
            </a:rPr>
            <a:t>Days 3-6: 900 mg daily</a:t>
          </a:r>
        </a:p>
      </dgm:t>
    </dgm:pt>
    <dgm:pt modelId="{7650100E-68EE-4186-A648-0D916B35EBBB}" type="parTrans" cxnId="{E90E8900-7027-4103-9226-01D10AE2345A}">
      <dgm:prSet/>
      <dgm:spPr/>
      <dgm:t>
        <a:bodyPr/>
        <a:lstStyle/>
        <a:p>
          <a:endParaRPr lang="en-US">
            <a:solidFill>
              <a:schemeClr val="tx1"/>
            </a:solidFill>
          </a:endParaRPr>
        </a:p>
      </dgm:t>
    </dgm:pt>
    <dgm:pt modelId="{07272DC5-A0BF-445E-9413-CBFE15B8DBF1}" type="sibTrans" cxnId="{E90E8900-7027-4103-9226-01D10AE2345A}">
      <dgm:prSet/>
      <dgm:spPr/>
      <dgm:t>
        <a:bodyPr/>
        <a:lstStyle/>
        <a:p>
          <a:endParaRPr lang="en-US">
            <a:solidFill>
              <a:schemeClr val="tx1"/>
            </a:solidFill>
          </a:endParaRPr>
        </a:p>
      </dgm:t>
    </dgm:pt>
    <dgm:pt modelId="{22AEDE5A-8E7E-489B-AC2E-E1E3BC9DD467}">
      <dgm:prSet/>
      <dgm:spPr/>
      <dgm:t>
        <a:bodyPr/>
        <a:lstStyle/>
        <a:p>
          <a:r>
            <a:rPr lang="en-US" dirty="0">
              <a:solidFill>
                <a:schemeClr val="tx1"/>
              </a:solidFill>
            </a:rPr>
            <a:t>Days 7-10: 1200 mg daily</a:t>
          </a:r>
        </a:p>
      </dgm:t>
    </dgm:pt>
    <dgm:pt modelId="{C90CFA52-B2DF-42C9-A65E-24AFE0DEB8AE}" type="parTrans" cxnId="{C0DBA183-51E4-49B5-8128-2A3C10F2662C}">
      <dgm:prSet/>
      <dgm:spPr/>
      <dgm:t>
        <a:bodyPr/>
        <a:lstStyle/>
        <a:p>
          <a:endParaRPr lang="en-US">
            <a:solidFill>
              <a:schemeClr val="tx1"/>
            </a:solidFill>
          </a:endParaRPr>
        </a:p>
      </dgm:t>
    </dgm:pt>
    <dgm:pt modelId="{419BA79E-7D48-4192-B9BA-7488FF230A5E}" type="sibTrans" cxnId="{C0DBA183-51E4-49B5-8128-2A3C10F2662C}">
      <dgm:prSet/>
      <dgm:spPr/>
      <dgm:t>
        <a:bodyPr/>
        <a:lstStyle/>
        <a:p>
          <a:endParaRPr lang="en-US">
            <a:solidFill>
              <a:schemeClr val="tx1"/>
            </a:solidFill>
          </a:endParaRPr>
        </a:p>
      </dgm:t>
    </dgm:pt>
    <dgm:pt modelId="{533A541B-5437-47A6-BC69-971B6D7B272B}">
      <dgm:prSet/>
      <dgm:spPr/>
      <dgm:t>
        <a:bodyPr/>
        <a:lstStyle/>
        <a:p>
          <a:r>
            <a:rPr lang="en-US" dirty="0">
              <a:solidFill>
                <a:schemeClr val="tx1"/>
              </a:solidFill>
            </a:rPr>
            <a:t>Days 11-14: 1500 mg daily</a:t>
          </a:r>
        </a:p>
      </dgm:t>
    </dgm:pt>
    <dgm:pt modelId="{D06F1164-44B2-48E7-BFE4-D698A9AF7FFE}" type="parTrans" cxnId="{862635E9-1570-4DFF-8AC1-126CA06BBF6C}">
      <dgm:prSet/>
      <dgm:spPr/>
      <dgm:t>
        <a:bodyPr/>
        <a:lstStyle/>
        <a:p>
          <a:endParaRPr lang="en-US">
            <a:solidFill>
              <a:schemeClr val="tx1"/>
            </a:solidFill>
          </a:endParaRPr>
        </a:p>
      </dgm:t>
    </dgm:pt>
    <dgm:pt modelId="{315C3908-5E06-43ED-AF69-1F91488A75FC}" type="sibTrans" cxnId="{862635E9-1570-4DFF-8AC1-126CA06BBF6C}">
      <dgm:prSet/>
      <dgm:spPr/>
      <dgm:t>
        <a:bodyPr/>
        <a:lstStyle/>
        <a:p>
          <a:endParaRPr lang="en-US">
            <a:solidFill>
              <a:schemeClr val="tx1"/>
            </a:solidFill>
          </a:endParaRPr>
        </a:p>
      </dgm:t>
    </dgm:pt>
    <dgm:pt modelId="{3EFBBD82-6B6D-4F06-BD91-18E83D035B4D}">
      <dgm:prSet/>
      <dgm:spPr/>
      <dgm:t>
        <a:bodyPr/>
        <a:lstStyle/>
        <a:p>
          <a:r>
            <a:rPr lang="en-US" dirty="0">
              <a:solidFill>
                <a:schemeClr val="tx1"/>
              </a:solidFill>
            </a:rPr>
            <a:t>Day 15: 1800 mg daily</a:t>
          </a:r>
        </a:p>
      </dgm:t>
    </dgm:pt>
    <dgm:pt modelId="{FB1C59B2-18F4-4BAE-8DC9-403BE3545AD0}" type="parTrans" cxnId="{151D281B-CEE8-41B1-93A4-0D4AA01030A3}">
      <dgm:prSet/>
      <dgm:spPr/>
      <dgm:t>
        <a:bodyPr/>
        <a:lstStyle/>
        <a:p>
          <a:endParaRPr lang="en-US">
            <a:solidFill>
              <a:schemeClr val="tx1"/>
            </a:solidFill>
          </a:endParaRPr>
        </a:p>
      </dgm:t>
    </dgm:pt>
    <dgm:pt modelId="{0313E25C-689A-443B-A168-427D5D0ADDFA}" type="sibTrans" cxnId="{151D281B-CEE8-41B1-93A4-0D4AA01030A3}">
      <dgm:prSet/>
      <dgm:spPr/>
      <dgm:t>
        <a:bodyPr/>
        <a:lstStyle/>
        <a:p>
          <a:endParaRPr lang="en-US">
            <a:solidFill>
              <a:schemeClr val="tx1"/>
            </a:solidFill>
          </a:endParaRPr>
        </a:p>
      </dgm:t>
    </dgm:pt>
    <dgm:pt modelId="{5945C844-6B12-4F38-976B-D36AE42A9B5B}">
      <dgm:prSet/>
      <dgm:spPr/>
      <dgm:t>
        <a:bodyPr/>
        <a:lstStyle/>
        <a:p>
          <a:r>
            <a:rPr lang="en-US" dirty="0">
              <a:solidFill>
                <a:schemeClr val="tx1"/>
              </a:solidFill>
            </a:rPr>
            <a:t>Pregabalin CR</a:t>
          </a:r>
        </a:p>
      </dgm:t>
    </dgm:pt>
    <dgm:pt modelId="{3E2AA4AA-52D1-46D6-A66B-6F2AE33A4451}" type="parTrans" cxnId="{BAA3E807-9728-41F8-A396-287E9AAE6E5F}">
      <dgm:prSet/>
      <dgm:spPr/>
      <dgm:t>
        <a:bodyPr/>
        <a:lstStyle/>
        <a:p>
          <a:endParaRPr lang="en-US">
            <a:solidFill>
              <a:schemeClr val="tx1"/>
            </a:solidFill>
          </a:endParaRPr>
        </a:p>
      </dgm:t>
    </dgm:pt>
    <dgm:pt modelId="{7625B5E1-574D-42AF-BF7F-7A8AA6338D6A}" type="sibTrans" cxnId="{BAA3E807-9728-41F8-A396-287E9AAE6E5F}">
      <dgm:prSet/>
      <dgm:spPr/>
      <dgm:t>
        <a:bodyPr/>
        <a:lstStyle/>
        <a:p>
          <a:endParaRPr lang="en-US">
            <a:solidFill>
              <a:schemeClr val="tx1"/>
            </a:solidFill>
          </a:endParaRPr>
        </a:p>
      </dgm:t>
    </dgm:pt>
    <dgm:pt modelId="{3F25CC31-CBB4-4019-9BC6-1B101EB9D554}">
      <dgm:prSet/>
      <dgm:spPr/>
      <dgm:t>
        <a:bodyPr/>
        <a:lstStyle/>
        <a:p>
          <a:r>
            <a:rPr lang="en-US" dirty="0">
              <a:solidFill>
                <a:schemeClr val="tx1"/>
              </a:solidFill>
            </a:rPr>
            <a:t>165 mg/day initial</a:t>
          </a:r>
        </a:p>
      </dgm:t>
    </dgm:pt>
    <dgm:pt modelId="{89C68C48-2F1D-4A89-931B-2963E7A3853D}" type="parTrans" cxnId="{C79DCF45-A7BC-494F-8BF7-9132FB197076}">
      <dgm:prSet/>
      <dgm:spPr/>
      <dgm:t>
        <a:bodyPr/>
        <a:lstStyle/>
        <a:p>
          <a:endParaRPr lang="en-US">
            <a:solidFill>
              <a:schemeClr val="tx1"/>
            </a:solidFill>
          </a:endParaRPr>
        </a:p>
      </dgm:t>
    </dgm:pt>
    <dgm:pt modelId="{51032AAE-3929-4385-9AD0-8A9021ABC9A0}" type="sibTrans" cxnId="{C79DCF45-A7BC-494F-8BF7-9132FB197076}">
      <dgm:prSet/>
      <dgm:spPr/>
      <dgm:t>
        <a:bodyPr/>
        <a:lstStyle/>
        <a:p>
          <a:endParaRPr lang="en-US">
            <a:solidFill>
              <a:schemeClr val="tx1"/>
            </a:solidFill>
          </a:endParaRPr>
        </a:p>
      </dgm:t>
    </dgm:pt>
    <dgm:pt modelId="{F6FCE07E-1953-4495-839C-45F48FD9F9BA}">
      <dgm:prSet/>
      <dgm:spPr/>
      <dgm:t>
        <a:bodyPr/>
        <a:lstStyle/>
        <a:p>
          <a:r>
            <a:rPr lang="en-US" dirty="0">
              <a:solidFill>
                <a:schemeClr val="tx1"/>
              </a:solidFill>
            </a:rPr>
            <a:t>Increase to 330 mg/day within 1 week</a:t>
          </a:r>
        </a:p>
      </dgm:t>
    </dgm:pt>
    <dgm:pt modelId="{BA292068-AA1F-4326-A545-2E86DA1C6056}" type="parTrans" cxnId="{40DD21BE-33BF-498D-9F26-F0D3EF124D27}">
      <dgm:prSet/>
      <dgm:spPr/>
      <dgm:t>
        <a:bodyPr/>
        <a:lstStyle/>
        <a:p>
          <a:endParaRPr lang="en-US">
            <a:solidFill>
              <a:schemeClr val="tx1"/>
            </a:solidFill>
          </a:endParaRPr>
        </a:p>
      </dgm:t>
    </dgm:pt>
    <dgm:pt modelId="{80475288-ABA8-4314-ABDD-E9A72E3631E0}" type="sibTrans" cxnId="{40DD21BE-33BF-498D-9F26-F0D3EF124D27}">
      <dgm:prSet/>
      <dgm:spPr/>
      <dgm:t>
        <a:bodyPr/>
        <a:lstStyle/>
        <a:p>
          <a:endParaRPr lang="en-US">
            <a:solidFill>
              <a:schemeClr val="tx1"/>
            </a:solidFill>
          </a:endParaRPr>
        </a:p>
      </dgm:t>
    </dgm:pt>
    <dgm:pt modelId="{C94E407A-19DF-412C-82C2-2EBF49EFE47F}">
      <dgm:prSet/>
      <dgm:spPr/>
      <dgm:t>
        <a:bodyPr/>
        <a:lstStyle/>
        <a:p>
          <a:r>
            <a:rPr lang="en-US" dirty="0">
              <a:solidFill>
                <a:schemeClr val="tx1"/>
              </a:solidFill>
            </a:rPr>
            <a:t>Max 660 mg/day</a:t>
          </a:r>
        </a:p>
      </dgm:t>
    </dgm:pt>
    <dgm:pt modelId="{5D37FD9F-65FA-4E33-8F07-3C5512BD197B}" type="parTrans" cxnId="{6C55FA76-3ACF-4224-9549-1D23EAD88FEC}">
      <dgm:prSet/>
      <dgm:spPr/>
      <dgm:t>
        <a:bodyPr/>
        <a:lstStyle/>
        <a:p>
          <a:endParaRPr lang="en-US">
            <a:solidFill>
              <a:schemeClr val="tx1"/>
            </a:solidFill>
          </a:endParaRPr>
        </a:p>
      </dgm:t>
    </dgm:pt>
    <dgm:pt modelId="{E1DAD7C6-20CB-4D42-8A77-D0BF256DBCE8}" type="sibTrans" cxnId="{6C55FA76-3ACF-4224-9549-1D23EAD88FEC}">
      <dgm:prSet/>
      <dgm:spPr/>
      <dgm:t>
        <a:bodyPr/>
        <a:lstStyle/>
        <a:p>
          <a:endParaRPr lang="en-US">
            <a:solidFill>
              <a:schemeClr val="tx1"/>
            </a:solidFill>
          </a:endParaRPr>
        </a:p>
      </dgm:t>
    </dgm:pt>
    <dgm:pt modelId="{4EB17ACA-CE23-4C23-9531-CAF14719BD6E}" type="pres">
      <dgm:prSet presAssocID="{6B5BC8B5-5439-4512-8ECA-37E4925F0771}" presName="Name0" presStyleCnt="0">
        <dgm:presLayoutVars>
          <dgm:chMax val="7"/>
          <dgm:chPref val="7"/>
          <dgm:dir/>
          <dgm:animOne val="branch"/>
          <dgm:animLvl val="lvl"/>
        </dgm:presLayoutVars>
      </dgm:prSet>
      <dgm:spPr/>
    </dgm:pt>
    <dgm:pt modelId="{EC9C069F-B816-4D38-B1BA-35A135928CF0}" type="pres">
      <dgm:prSet presAssocID="{D0A5B0D9-687A-4F6D-924F-E6F115B3BFDD}" presName="composite" presStyleCnt="0"/>
      <dgm:spPr/>
    </dgm:pt>
    <dgm:pt modelId="{4B5763A7-F45E-4C8D-B517-A3EC7CFA6787}" type="pres">
      <dgm:prSet presAssocID="{D0A5B0D9-687A-4F6D-924F-E6F115B3BFDD}" presName="BackAccent" presStyleLbl="bgShp" presStyleIdx="0" presStyleCnt="3"/>
      <dgm:spPr/>
    </dgm:pt>
    <dgm:pt modelId="{D3495674-3E6E-4A06-96E3-D924F495B66A}" type="pres">
      <dgm:prSet presAssocID="{D0A5B0D9-687A-4F6D-924F-E6F115B3BFDD}" presName="Accent" presStyleLbl="alignNode1" presStyleIdx="0" presStyleCnt="3"/>
      <dgm:spPr/>
    </dgm:pt>
    <dgm:pt modelId="{DC32A7C4-C35A-4B49-877E-CCC9216C1903}" type="pres">
      <dgm:prSet presAssocID="{D0A5B0D9-687A-4F6D-924F-E6F115B3BFDD}" presName="Child" presStyleLbl="revTx" presStyleIdx="0" presStyleCnt="6">
        <dgm:presLayoutVars>
          <dgm:chMax val="0"/>
          <dgm:chPref val="0"/>
          <dgm:bulletEnabled val="1"/>
        </dgm:presLayoutVars>
      </dgm:prSet>
      <dgm:spPr/>
    </dgm:pt>
    <dgm:pt modelId="{C5008986-5030-4C6C-BF98-952A9B1864EC}" type="pres">
      <dgm:prSet presAssocID="{D0A5B0D9-687A-4F6D-924F-E6F115B3BFDD}" presName="Parent" presStyleLbl="revTx" presStyleIdx="1" presStyleCnt="6">
        <dgm:presLayoutVars>
          <dgm:chMax val="1"/>
          <dgm:chPref val="1"/>
          <dgm:bulletEnabled val="1"/>
        </dgm:presLayoutVars>
      </dgm:prSet>
      <dgm:spPr/>
    </dgm:pt>
    <dgm:pt modelId="{8F757656-B948-490F-9211-BA9284E31211}" type="pres">
      <dgm:prSet presAssocID="{B2EF3908-BC58-4260-9F22-EDACBB8C19DA}" presName="sibTrans" presStyleCnt="0"/>
      <dgm:spPr/>
    </dgm:pt>
    <dgm:pt modelId="{4D2D161C-71D0-4897-897E-54819A09E65E}" type="pres">
      <dgm:prSet presAssocID="{180A2C2F-D7FD-4DC7-AEE4-0AE8B27F75A5}" presName="composite" presStyleCnt="0"/>
      <dgm:spPr/>
    </dgm:pt>
    <dgm:pt modelId="{1CE2A877-D68F-42A4-A433-AB6340203E60}" type="pres">
      <dgm:prSet presAssocID="{180A2C2F-D7FD-4DC7-AEE4-0AE8B27F75A5}" presName="BackAccent" presStyleLbl="bgShp" presStyleIdx="1" presStyleCnt="3"/>
      <dgm:spPr/>
    </dgm:pt>
    <dgm:pt modelId="{3BF33874-12A6-43AA-A508-B6F391C17E90}" type="pres">
      <dgm:prSet presAssocID="{180A2C2F-D7FD-4DC7-AEE4-0AE8B27F75A5}" presName="Accent" presStyleLbl="alignNode1" presStyleIdx="1" presStyleCnt="3"/>
      <dgm:spPr/>
    </dgm:pt>
    <dgm:pt modelId="{828742B8-5739-4855-902C-7DB9F8608BB7}" type="pres">
      <dgm:prSet presAssocID="{180A2C2F-D7FD-4DC7-AEE4-0AE8B27F75A5}" presName="Child" presStyleLbl="revTx" presStyleIdx="2" presStyleCnt="6">
        <dgm:presLayoutVars>
          <dgm:chMax val="0"/>
          <dgm:chPref val="0"/>
          <dgm:bulletEnabled val="1"/>
        </dgm:presLayoutVars>
      </dgm:prSet>
      <dgm:spPr/>
    </dgm:pt>
    <dgm:pt modelId="{5D649ACA-C069-4C00-83B8-D806B889A5E6}" type="pres">
      <dgm:prSet presAssocID="{180A2C2F-D7FD-4DC7-AEE4-0AE8B27F75A5}" presName="Parent" presStyleLbl="revTx" presStyleIdx="3" presStyleCnt="6">
        <dgm:presLayoutVars>
          <dgm:chMax val="1"/>
          <dgm:chPref val="1"/>
          <dgm:bulletEnabled val="1"/>
        </dgm:presLayoutVars>
      </dgm:prSet>
      <dgm:spPr/>
    </dgm:pt>
    <dgm:pt modelId="{E09CA81B-93C9-4681-8139-0FB8B65B529F}" type="pres">
      <dgm:prSet presAssocID="{FA57A473-AE6D-4698-8B3A-32838553B0CA}" presName="sibTrans" presStyleCnt="0"/>
      <dgm:spPr/>
    </dgm:pt>
    <dgm:pt modelId="{EC3E3009-BDDD-42B8-9379-19F0943C0BAD}" type="pres">
      <dgm:prSet presAssocID="{5945C844-6B12-4F38-976B-D36AE42A9B5B}" presName="composite" presStyleCnt="0"/>
      <dgm:spPr/>
    </dgm:pt>
    <dgm:pt modelId="{75B5203E-058C-4963-8467-9A434F87F69D}" type="pres">
      <dgm:prSet presAssocID="{5945C844-6B12-4F38-976B-D36AE42A9B5B}" presName="BackAccent" presStyleLbl="bgShp" presStyleIdx="2" presStyleCnt="3"/>
      <dgm:spPr/>
    </dgm:pt>
    <dgm:pt modelId="{BC864A58-176C-4BE9-B071-7CAA90271731}" type="pres">
      <dgm:prSet presAssocID="{5945C844-6B12-4F38-976B-D36AE42A9B5B}" presName="Accent" presStyleLbl="alignNode1" presStyleIdx="2" presStyleCnt="3"/>
      <dgm:spPr/>
    </dgm:pt>
    <dgm:pt modelId="{6E9F199D-1443-4E25-9DDD-E163783938FF}" type="pres">
      <dgm:prSet presAssocID="{5945C844-6B12-4F38-976B-D36AE42A9B5B}" presName="Child" presStyleLbl="revTx" presStyleIdx="4" presStyleCnt="6">
        <dgm:presLayoutVars>
          <dgm:chMax val="0"/>
          <dgm:chPref val="0"/>
          <dgm:bulletEnabled val="1"/>
        </dgm:presLayoutVars>
      </dgm:prSet>
      <dgm:spPr/>
    </dgm:pt>
    <dgm:pt modelId="{F242E6E0-590A-4F64-866D-C0248ED57688}" type="pres">
      <dgm:prSet presAssocID="{5945C844-6B12-4F38-976B-D36AE42A9B5B}" presName="Parent" presStyleLbl="revTx" presStyleIdx="5" presStyleCnt="6">
        <dgm:presLayoutVars>
          <dgm:chMax val="1"/>
          <dgm:chPref val="1"/>
          <dgm:bulletEnabled val="1"/>
        </dgm:presLayoutVars>
      </dgm:prSet>
      <dgm:spPr/>
    </dgm:pt>
  </dgm:ptLst>
  <dgm:cxnLst>
    <dgm:cxn modelId="{E90E8900-7027-4103-9226-01D10AE2345A}" srcId="{180A2C2F-D7FD-4DC7-AEE4-0AE8B27F75A5}" destId="{6CF21718-6A3B-4EA9-85A2-8DEE7D2D5188}" srcOrd="2" destOrd="0" parTransId="{7650100E-68EE-4186-A648-0D916B35EBBB}" sibTransId="{07272DC5-A0BF-445E-9413-CBFE15B8DBF1}"/>
    <dgm:cxn modelId="{12395702-CE53-46A9-9285-DF66D188DD4E}" srcId="{180A2C2F-D7FD-4DC7-AEE4-0AE8B27F75A5}" destId="{2D79C9F3-3003-49D4-9983-B4E775AD56C8}" srcOrd="0" destOrd="0" parTransId="{788433DB-64DB-455C-A71A-62280B9C5747}" sibTransId="{829C12BC-687E-43DD-BCDC-9FFD0BE8F7B6}"/>
    <dgm:cxn modelId="{BAA3E807-9728-41F8-A396-287E9AAE6E5F}" srcId="{6B5BC8B5-5439-4512-8ECA-37E4925F0771}" destId="{5945C844-6B12-4F38-976B-D36AE42A9B5B}" srcOrd="2" destOrd="0" parTransId="{3E2AA4AA-52D1-46D6-A66B-6F2AE33A4451}" sibTransId="{7625B5E1-574D-42AF-BF7F-7A8AA6338D6A}"/>
    <dgm:cxn modelId="{151D281B-CEE8-41B1-93A4-0D4AA01030A3}" srcId="{180A2C2F-D7FD-4DC7-AEE4-0AE8B27F75A5}" destId="{3EFBBD82-6B6D-4F06-BD91-18E83D035B4D}" srcOrd="5" destOrd="0" parTransId="{FB1C59B2-18F4-4BAE-8DC9-403BE3545AD0}" sibTransId="{0313E25C-689A-443B-A168-427D5D0ADDFA}"/>
    <dgm:cxn modelId="{6ABCB629-66CB-485A-B499-3B06DB146436}" type="presOf" srcId="{533A541B-5437-47A6-BC69-971B6D7B272B}" destId="{828742B8-5739-4855-902C-7DB9F8608BB7}" srcOrd="0" destOrd="4" presId="urn:microsoft.com/office/officeart/2008/layout/IncreasingCircleProcess"/>
    <dgm:cxn modelId="{81C2303E-BB9C-46A7-BD13-C9D145EC4467}" type="presOf" srcId="{C94E407A-19DF-412C-82C2-2EBF49EFE47F}" destId="{6E9F199D-1443-4E25-9DDD-E163783938FF}" srcOrd="0" destOrd="2" presId="urn:microsoft.com/office/officeart/2008/layout/IncreasingCircleProcess"/>
    <dgm:cxn modelId="{FA70A95B-4472-466D-91C5-768D3CA397F8}" type="presOf" srcId="{5945C844-6B12-4F38-976B-D36AE42A9B5B}" destId="{F242E6E0-590A-4F64-866D-C0248ED57688}" srcOrd="0" destOrd="0" presId="urn:microsoft.com/office/officeart/2008/layout/IncreasingCircleProcess"/>
    <dgm:cxn modelId="{3B40925D-F913-4EC5-826A-F99A748FECD5}" type="presOf" srcId="{D0A5B0D9-687A-4F6D-924F-E6F115B3BFDD}" destId="{C5008986-5030-4C6C-BF98-952A9B1864EC}" srcOrd="0" destOrd="0" presId="urn:microsoft.com/office/officeart/2008/layout/IncreasingCircleProcess"/>
    <dgm:cxn modelId="{7B4B225E-78AB-4C24-BA87-96D3CAF98A53}" type="presOf" srcId="{22AEDE5A-8E7E-489B-AC2E-E1E3BC9DD467}" destId="{828742B8-5739-4855-902C-7DB9F8608BB7}" srcOrd="0" destOrd="3" presId="urn:microsoft.com/office/officeart/2008/layout/IncreasingCircleProcess"/>
    <dgm:cxn modelId="{C79DCF45-A7BC-494F-8BF7-9132FB197076}" srcId="{5945C844-6B12-4F38-976B-D36AE42A9B5B}" destId="{3F25CC31-CBB4-4019-9BC6-1B101EB9D554}" srcOrd="0" destOrd="0" parTransId="{89C68C48-2F1D-4A89-931B-2963E7A3853D}" sibTransId="{51032AAE-3929-4385-9AD0-8A9021ABC9A0}"/>
    <dgm:cxn modelId="{74C7FC47-BFBA-4B34-B76D-58EB8B94CBD9}" srcId="{180A2C2F-D7FD-4DC7-AEE4-0AE8B27F75A5}" destId="{3005E5F2-06E3-4600-AA05-0F0BB63711F4}" srcOrd="1" destOrd="0" parTransId="{7973E173-4274-489D-B9BC-51DDF2EEE271}" sibTransId="{540FF907-D787-456F-8BD3-1A9FDAF636CF}"/>
    <dgm:cxn modelId="{21D5324D-0067-4B12-A589-3F2146989F47}" type="presOf" srcId="{F6FCE07E-1953-4495-839C-45F48FD9F9BA}" destId="{6E9F199D-1443-4E25-9DDD-E163783938FF}" srcOrd="0" destOrd="1" presId="urn:microsoft.com/office/officeart/2008/layout/IncreasingCircleProcess"/>
    <dgm:cxn modelId="{6229194F-6395-40CE-958A-AA0B1BD3FB7E}" type="presOf" srcId="{6B5BC8B5-5439-4512-8ECA-37E4925F0771}" destId="{4EB17ACA-CE23-4C23-9531-CAF14719BD6E}" srcOrd="0" destOrd="0" presId="urn:microsoft.com/office/officeart/2008/layout/IncreasingCircleProcess"/>
    <dgm:cxn modelId="{48F4B56F-C0A3-46A8-A6E7-59E1DC755D1E}" srcId="{D0A5B0D9-687A-4F6D-924F-E6F115B3BFDD}" destId="{85EA7869-03CF-4886-8608-E972F0EAB98E}" srcOrd="0" destOrd="0" parTransId="{15064F13-4032-401B-A1DF-4C2EC12317BB}" sibTransId="{71DB394E-6B3A-43A8-96F2-7E1B014E027F}"/>
    <dgm:cxn modelId="{B0710971-2FDF-469F-B2EC-30A5C97726C6}" type="presOf" srcId="{3F25CC31-CBB4-4019-9BC6-1B101EB9D554}" destId="{6E9F199D-1443-4E25-9DDD-E163783938FF}" srcOrd="0" destOrd="0" presId="urn:microsoft.com/office/officeart/2008/layout/IncreasingCircleProcess"/>
    <dgm:cxn modelId="{6C55FA76-3ACF-4224-9549-1D23EAD88FEC}" srcId="{5945C844-6B12-4F38-976B-D36AE42A9B5B}" destId="{C94E407A-19DF-412C-82C2-2EBF49EFE47F}" srcOrd="2" destOrd="0" parTransId="{5D37FD9F-65FA-4E33-8F07-3C5512BD197B}" sibTransId="{E1DAD7C6-20CB-4D42-8A77-D0BF256DBCE8}"/>
    <dgm:cxn modelId="{41E02880-1FCE-4E53-98A4-7D723BA00B23}" type="presOf" srcId="{13793BAE-AC56-46F8-B1B3-8DFDA4350697}" destId="{DC32A7C4-C35A-4B49-877E-CCC9216C1903}" srcOrd="0" destOrd="1" presId="urn:microsoft.com/office/officeart/2008/layout/IncreasingCircleProcess"/>
    <dgm:cxn modelId="{11410181-D6C3-43FE-9B53-4154CCC590BF}" type="presOf" srcId="{85EA7869-03CF-4886-8608-E972F0EAB98E}" destId="{DC32A7C4-C35A-4B49-877E-CCC9216C1903}" srcOrd="0" destOrd="0" presId="urn:microsoft.com/office/officeart/2008/layout/IncreasingCircleProcess"/>
    <dgm:cxn modelId="{C0DBA183-51E4-49B5-8128-2A3C10F2662C}" srcId="{180A2C2F-D7FD-4DC7-AEE4-0AE8B27F75A5}" destId="{22AEDE5A-8E7E-489B-AC2E-E1E3BC9DD467}" srcOrd="3" destOrd="0" parTransId="{C90CFA52-B2DF-42C9-A65E-24AFE0DEB8AE}" sibTransId="{419BA79E-7D48-4192-B9BA-7488FF230A5E}"/>
    <dgm:cxn modelId="{34EFB68A-3CF6-4535-87B8-4A1D28C49F0B}" type="presOf" srcId="{6CF21718-6A3B-4EA9-85A2-8DEE7D2D5188}" destId="{828742B8-5739-4855-902C-7DB9F8608BB7}" srcOrd="0" destOrd="2" presId="urn:microsoft.com/office/officeart/2008/layout/IncreasingCircleProcess"/>
    <dgm:cxn modelId="{1DBD64A1-295D-4484-BB18-74605F078A95}" srcId="{6B5BC8B5-5439-4512-8ECA-37E4925F0771}" destId="{D0A5B0D9-687A-4F6D-924F-E6F115B3BFDD}" srcOrd="0" destOrd="0" parTransId="{4637BC73-3CB7-463D-BBEB-3B0DD5F5765B}" sibTransId="{B2EF3908-BC58-4260-9F22-EDACBB8C19DA}"/>
    <dgm:cxn modelId="{96C8C9A4-A977-419C-A979-57B9233B29CB}" type="presOf" srcId="{DDB87403-3A28-4995-8225-AB1A32746733}" destId="{DC32A7C4-C35A-4B49-877E-CCC9216C1903}" srcOrd="0" destOrd="2" presId="urn:microsoft.com/office/officeart/2008/layout/IncreasingCircleProcess"/>
    <dgm:cxn modelId="{819BE6A7-EE38-4526-8EEC-384BC46553CF}" type="presOf" srcId="{2D79C9F3-3003-49D4-9983-B4E775AD56C8}" destId="{828742B8-5739-4855-902C-7DB9F8608BB7}" srcOrd="0" destOrd="0" presId="urn:microsoft.com/office/officeart/2008/layout/IncreasingCircleProcess"/>
    <dgm:cxn modelId="{18B393B1-73DF-4E2C-A0A9-8A057B84FFA7}" srcId="{6B5BC8B5-5439-4512-8ECA-37E4925F0771}" destId="{180A2C2F-D7FD-4DC7-AEE4-0AE8B27F75A5}" srcOrd="1" destOrd="0" parTransId="{3028CEB4-7B18-4F7F-9A9C-D97929B0AA95}" sibTransId="{FA57A473-AE6D-4698-8B3A-32838553B0CA}"/>
    <dgm:cxn modelId="{A3884AB5-0E17-4787-8B70-B6D854EEDD43}" srcId="{D0A5B0D9-687A-4F6D-924F-E6F115B3BFDD}" destId="{13793BAE-AC56-46F8-B1B3-8DFDA4350697}" srcOrd="1" destOrd="0" parTransId="{C97AF5C3-E6C9-4257-948E-5F4FBB20EABD}" sibTransId="{B069F2E1-4BB5-4E8B-8E51-E8EF32FF5886}"/>
    <dgm:cxn modelId="{40DD21BE-33BF-498D-9F26-F0D3EF124D27}" srcId="{5945C844-6B12-4F38-976B-D36AE42A9B5B}" destId="{F6FCE07E-1953-4495-839C-45F48FD9F9BA}" srcOrd="1" destOrd="0" parTransId="{BA292068-AA1F-4326-A545-2E86DA1C6056}" sibTransId="{80475288-ABA8-4314-ABDD-E9A72E3631E0}"/>
    <dgm:cxn modelId="{FCDD97D0-3760-4CC1-87C1-4A22793CCEDD}" srcId="{D0A5B0D9-687A-4F6D-924F-E6F115B3BFDD}" destId="{DDB87403-3A28-4995-8225-AB1A32746733}" srcOrd="2" destOrd="0" parTransId="{6CD228D1-A958-4332-8B49-7CB1199E54C6}" sibTransId="{0E4206EA-151F-4DC7-9010-C05D95812849}"/>
    <dgm:cxn modelId="{AE5D00D5-471F-4A74-8BF5-8FE87B940BF8}" type="presOf" srcId="{180A2C2F-D7FD-4DC7-AEE4-0AE8B27F75A5}" destId="{5D649ACA-C069-4C00-83B8-D806B889A5E6}" srcOrd="0" destOrd="0" presId="urn:microsoft.com/office/officeart/2008/layout/IncreasingCircleProcess"/>
    <dgm:cxn modelId="{862635E9-1570-4DFF-8AC1-126CA06BBF6C}" srcId="{180A2C2F-D7FD-4DC7-AEE4-0AE8B27F75A5}" destId="{533A541B-5437-47A6-BC69-971B6D7B272B}" srcOrd="4" destOrd="0" parTransId="{D06F1164-44B2-48E7-BFE4-D698A9AF7FFE}" sibTransId="{315C3908-5E06-43ED-AF69-1F91488A75FC}"/>
    <dgm:cxn modelId="{D09F1EF0-E483-44B6-95CE-5B53CF87880A}" type="presOf" srcId="{3EFBBD82-6B6D-4F06-BD91-18E83D035B4D}" destId="{828742B8-5739-4855-902C-7DB9F8608BB7}" srcOrd="0" destOrd="5" presId="urn:microsoft.com/office/officeart/2008/layout/IncreasingCircleProcess"/>
    <dgm:cxn modelId="{E9CF7DFC-973E-43DA-85D8-E3BAD2AAD689}" type="presOf" srcId="{3005E5F2-06E3-4600-AA05-0F0BB63711F4}" destId="{828742B8-5739-4855-902C-7DB9F8608BB7}" srcOrd="0" destOrd="1" presId="urn:microsoft.com/office/officeart/2008/layout/IncreasingCircleProcess"/>
    <dgm:cxn modelId="{42AEDEA3-69A8-4742-BA91-04698C7E2547}" type="presParOf" srcId="{4EB17ACA-CE23-4C23-9531-CAF14719BD6E}" destId="{EC9C069F-B816-4D38-B1BA-35A135928CF0}" srcOrd="0" destOrd="0" presId="urn:microsoft.com/office/officeart/2008/layout/IncreasingCircleProcess"/>
    <dgm:cxn modelId="{2A2D5EAB-4EE4-4F8A-8FD9-F46D2AFFFBA4}" type="presParOf" srcId="{EC9C069F-B816-4D38-B1BA-35A135928CF0}" destId="{4B5763A7-F45E-4C8D-B517-A3EC7CFA6787}" srcOrd="0" destOrd="0" presId="urn:microsoft.com/office/officeart/2008/layout/IncreasingCircleProcess"/>
    <dgm:cxn modelId="{A9B6A013-0F00-4578-828C-EBF19B86D35A}" type="presParOf" srcId="{EC9C069F-B816-4D38-B1BA-35A135928CF0}" destId="{D3495674-3E6E-4A06-96E3-D924F495B66A}" srcOrd="1" destOrd="0" presId="urn:microsoft.com/office/officeart/2008/layout/IncreasingCircleProcess"/>
    <dgm:cxn modelId="{6494A535-F28F-4047-9241-0640BD3721CA}" type="presParOf" srcId="{EC9C069F-B816-4D38-B1BA-35A135928CF0}" destId="{DC32A7C4-C35A-4B49-877E-CCC9216C1903}" srcOrd="2" destOrd="0" presId="urn:microsoft.com/office/officeart/2008/layout/IncreasingCircleProcess"/>
    <dgm:cxn modelId="{AA3E9EBC-9857-4919-9C5D-0271886B10E0}" type="presParOf" srcId="{EC9C069F-B816-4D38-B1BA-35A135928CF0}" destId="{C5008986-5030-4C6C-BF98-952A9B1864EC}" srcOrd="3" destOrd="0" presId="urn:microsoft.com/office/officeart/2008/layout/IncreasingCircleProcess"/>
    <dgm:cxn modelId="{6E3F2AF8-00CA-44BE-A6BF-22662DC57CE2}" type="presParOf" srcId="{4EB17ACA-CE23-4C23-9531-CAF14719BD6E}" destId="{8F757656-B948-490F-9211-BA9284E31211}" srcOrd="1" destOrd="0" presId="urn:microsoft.com/office/officeart/2008/layout/IncreasingCircleProcess"/>
    <dgm:cxn modelId="{33BF7707-3F69-4D25-B7D3-B2316476232E}" type="presParOf" srcId="{4EB17ACA-CE23-4C23-9531-CAF14719BD6E}" destId="{4D2D161C-71D0-4897-897E-54819A09E65E}" srcOrd="2" destOrd="0" presId="urn:microsoft.com/office/officeart/2008/layout/IncreasingCircleProcess"/>
    <dgm:cxn modelId="{B07F6AA6-9F50-49AD-B67F-6712B3B3ADB2}" type="presParOf" srcId="{4D2D161C-71D0-4897-897E-54819A09E65E}" destId="{1CE2A877-D68F-42A4-A433-AB6340203E60}" srcOrd="0" destOrd="0" presId="urn:microsoft.com/office/officeart/2008/layout/IncreasingCircleProcess"/>
    <dgm:cxn modelId="{C44471C8-2A43-4686-A146-B0208786A377}" type="presParOf" srcId="{4D2D161C-71D0-4897-897E-54819A09E65E}" destId="{3BF33874-12A6-43AA-A508-B6F391C17E90}" srcOrd="1" destOrd="0" presId="urn:microsoft.com/office/officeart/2008/layout/IncreasingCircleProcess"/>
    <dgm:cxn modelId="{CEA57F17-3E98-4479-8797-2D2428EBCBF6}" type="presParOf" srcId="{4D2D161C-71D0-4897-897E-54819A09E65E}" destId="{828742B8-5739-4855-902C-7DB9F8608BB7}" srcOrd="2" destOrd="0" presId="urn:microsoft.com/office/officeart/2008/layout/IncreasingCircleProcess"/>
    <dgm:cxn modelId="{A27A60AC-D99D-4B12-8EBA-D95126420BF8}" type="presParOf" srcId="{4D2D161C-71D0-4897-897E-54819A09E65E}" destId="{5D649ACA-C069-4C00-83B8-D806B889A5E6}" srcOrd="3" destOrd="0" presId="urn:microsoft.com/office/officeart/2008/layout/IncreasingCircleProcess"/>
    <dgm:cxn modelId="{6F135659-C421-43C6-A7F9-6E610B28B3EB}" type="presParOf" srcId="{4EB17ACA-CE23-4C23-9531-CAF14719BD6E}" destId="{E09CA81B-93C9-4681-8139-0FB8B65B529F}" srcOrd="3" destOrd="0" presId="urn:microsoft.com/office/officeart/2008/layout/IncreasingCircleProcess"/>
    <dgm:cxn modelId="{3C15E532-A3B1-493A-9ED9-807781DFD7D2}" type="presParOf" srcId="{4EB17ACA-CE23-4C23-9531-CAF14719BD6E}" destId="{EC3E3009-BDDD-42B8-9379-19F0943C0BAD}" srcOrd="4" destOrd="0" presId="urn:microsoft.com/office/officeart/2008/layout/IncreasingCircleProcess"/>
    <dgm:cxn modelId="{D2648A7F-FCD5-4648-88FA-965BD68D1670}" type="presParOf" srcId="{EC3E3009-BDDD-42B8-9379-19F0943C0BAD}" destId="{75B5203E-058C-4963-8467-9A434F87F69D}" srcOrd="0" destOrd="0" presId="urn:microsoft.com/office/officeart/2008/layout/IncreasingCircleProcess"/>
    <dgm:cxn modelId="{FE9B6722-283E-4763-853F-505C5791E4CA}" type="presParOf" srcId="{EC3E3009-BDDD-42B8-9379-19F0943C0BAD}" destId="{BC864A58-176C-4BE9-B071-7CAA90271731}" srcOrd="1" destOrd="0" presId="urn:microsoft.com/office/officeart/2008/layout/IncreasingCircleProcess"/>
    <dgm:cxn modelId="{48B500B0-0241-4EF1-AEDD-02B5EAB9D3DD}" type="presParOf" srcId="{EC3E3009-BDDD-42B8-9379-19F0943C0BAD}" destId="{6E9F199D-1443-4E25-9DDD-E163783938FF}" srcOrd="2" destOrd="0" presId="urn:microsoft.com/office/officeart/2008/layout/IncreasingCircleProcess"/>
    <dgm:cxn modelId="{F4E6F0DF-B750-4510-B5E2-DDA0CC9B9749}" type="presParOf" srcId="{EC3E3009-BDDD-42B8-9379-19F0943C0BAD}" destId="{F242E6E0-590A-4F64-866D-C0248ED57688}" srcOrd="3" destOrd="0" presId="urn:microsoft.com/office/officeart/2008/layout/Increasing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9BC1FAD-E365-416A-BF8D-1CE2D9703712}" type="doc">
      <dgm:prSet loTypeId="urn:microsoft.com/office/officeart/2005/8/layout/hList6" loCatId="list" qsTypeId="urn:microsoft.com/office/officeart/2005/8/quickstyle/simple1" qsCatId="simple" csTypeId="urn:microsoft.com/office/officeart/2005/8/colors/colorful1" csCatId="colorful" phldr="1"/>
      <dgm:spPr/>
      <dgm:t>
        <a:bodyPr/>
        <a:lstStyle/>
        <a:p>
          <a:endParaRPr lang="en-US"/>
        </a:p>
      </dgm:t>
    </dgm:pt>
    <dgm:pt modelId="{4D373E64-A5F5-4FF5-B51E-53CE13690BF6}">
      <dgm:prSet phldrT="[Text]"/>
      <dgm:spPr/>
      <dgm:t>
        <a:bodyPr/>
        <a:lstStyle/>
        <a:p>
          <a:r>
            <a:rPr lang="en-US" dirty="0">
              <a:solidFill>
                <a:schemeClr val="bg1"/>
              </a:solidFill>
            </a:rPr>
            <a:t>Gabapentin</a:t>
          </a:r>
        </a:p>
      </dgm:t>
    </dgm:pt>
    <dgm:pt modelId="{8A4BD52D-043F-4AA3-B8C8-885657E581F6}" type="parTrans" cxnId="{2291576C-13E6-4FDD-8B40-CD1B60A67965}">
      <dgm:prSet/>
      <dgm:spPr/>
      <dgm:t>
        <a:bodyPr/>
        <a:lstStyle/>
        <a:p>
          <a:endParaRPr lang="en-US">
            <a:solidFill>
              <a:schemeClr val="bg1"/>
            </a:solidFill>
          </a:endParaRPr>
        </a:p>
      </dgm:t>
    </dgm:pt>
    <dgm:pt modelId="{832AA849-9DDB-4E06-8ECD-DE95073DA9FC}" type="sibTrans" cxnId="{2291576C-13E6-4FDD-8B40-CD1B60A67965}">
      <dgm:prSet/>
      <dgm:spPr/>
      <dgm:t>
        <a:bodyPr/>
        <a:lstStyle/>
        <a:p>
          <a:endParaRPr lang="en-US">
            <a:solidFill>
              <a:schemeClr val="bg1"/>
            </a:solidFill>
          </a:endParaRPr>
        </a:p>
      </dgm:t>
    </dgm:pt>
    <dgm:pt modelId="{D9D0A4AF-BD03-4A07-BDED-22C40EF79675}">
      <dgm:prSet phldrT="[Text]"/>
      <dgm:spPr/>
      <dgm:t>
        <a:bodyPr/>
        <a:lstStyle/>
        <a:p>
          <a:r>
            <a:rPr lang="en-US" dirty="0">
              <a:solidFill>
                <a:schemeClr val="bg1"/>
              </a:solidFill>
            </a:rPr>
            <a:t>Pregabalin</a:t>
          </a:r>
        </a:p>
      </dgm:t>
    </dgm:pt>
    <dgm:pt modelId="{740ACE1A-AC27-41C3-9423-642476E870D3}" type="parTrans" cxnId="{AFDCCF14-6A9D-4370-817D-4134F85EE1B8}">
      <dgm:prSet/>
      <dgm:spPr/>
      <dgm:t>
        <a:bodyPr/>
        <a:lstStyle/>
        <a:p>
          <a:endParaRPr lang="en-US">
            <a:solidFill>
              <a:schemeClr val="bg1"/>
            </a:solidFill>
          </a:endParaRPr>
        </a:p>
      </dgm:t>
    </dgm:pt>
    <dgm:pt modelId="{8405983A-7C05-4E95-9227-C5660564C004}" type="sibTrans" cxnId="{AFDCCF14-6A9D-4370-817D-4134F85EE1B8}">
      <dgm:prSet/>
      <dgm:spPr/>
      <dgm:t>
        <a:bodyPr/>
        <a:lstStyle/>
        <a:p>
          <a:endParaRPr lang="en-US">
            <a:solidFill>
              <a:schemeClr val="bg1"/>
            </a:solidFill>
          </a:endParaRPr>
        </a:p>
      </dgm:t>
    </dgm:pt>
    <dgm:pt modelId="{3A2F8DDF-0327-4536-8FF4-2A0EF8F5B64E}">
      <dgm:prSet phldrT="[Text]"/>
      <dgm:spPr/>
      <dgm:t>
        <a:bodyPr/>
        <a:lstStyle/>
        <a:p>
          <a:r>
            <a:rPr lang="en-US" dirty="0">
              <a:solidFill>
                <a:schemeClr val="bg1"/>
              </a:solidFill>
            </a:rPr>
            <a:t>F=83.9-97.7%</a:t>
          </a:r>
        </a:p>
      </dgm:t>
    </dgm:pt>
    <dgm:pt modelId="{34ED3092-F7AB-4822-B195-F8EF81AE9819}" type="parTrans" cxnId="{C44270BA-4337-4145-B266-E88297514344}">
      <dgm:prSet/>
      <dgm:spPr/>
      <dgm:t>
        <a:bodyPr/>
        <a:lstStyle/>
        <a:p>
          <a:endParaRPr lang="en-US">
            <a:solidFill>
              <a:schemeClr val="bg1"/>
            </a:solidFill>
          </a:endParaRPr>
        </a:p>
      </dgm:t>
    </dgm:pt>
    <dgm:pt modelId="{0779B08A-C5FA-4C46-A74E-AB4C76A5188D}" type="sibTrans" cxnId="{C44270BA-4337-4145-B266-E88297514344}">
      <dgm:prSet/>
      <dgm:spPr/>
      <dgm:t>
        <a:bodyPr/>
        <a:lstStyle/>
        <a:p>
          <a:endParaRPr lang="en-US">
            <a:solidFill>
              <a:schemeClr val="bg1"/>
            </a:solidFill>
          </a:endParaRPr>
        </a:p>
      </dgm:t>
    </dgm:pt>
    <dgm:pt modelId="{30EDE423-733A-42DD-B638-F0EB8ED970E5}">
      <dgm:prSet phldrT="[Text]"/>
      <dgm:spPr/>
      <dgm:t>
        <a:bodyPr/>
        <a:lstStyle/>
        <a:p>
          <a:r>
            <a:rPr lang="en-US" dirty="0">
              <a:solidFill>
                <a:schemeClr val="bg1"/>
              </a:solidFill>
            </a:rPr>
            <a:t>F=42-57%</a:t>
          </a:r>
        </a:p>
      </dgm:t>
    </dgm:pt>
    <dgm:pt modelId="{C9FFD521-20DC-448A-8D05-B56B068946B7}" type="parTrans" cxnId="{D89017C7-9DB5-4EFD-9853-601A31073EC5}">
      <dgm:prSet/>
      <dgm:spPr/>
      <dgm:t>
        <a:bodyPr/>
        <a:lstStyle/>
        <a:p>
          <a:endParaRPr lang="en-US">
            <a:solidFill>
              <a:schemeClr val="bg1"/>
            </a:solidFill>
          </a:endParaRPr>
        </a:p>
      </dgm:t>
    </dgm:pt>
    <dgm:pt modelId="{28EDE09E-2575-4C74-A0DE-B38094BF6064}" type="sibTrans" cxnId="{D89017C7-9DB5-4EFD-9853-601A31073EC5}">
      <dgm:prSet/>
      <dgm:spPr/>
      <dgm:t>
        <a:bodyPr/>
        <a:lstStyle/>
        <a:p>
          <a:endParaRPr lang="en-US">
            <a:solidFill>
              <a:schemeClr val="bg1"/>
            </a:solidFill>
          </a:endParaRPr>
        </a:p>
      </dgm:t>
    </dgm:pt>
    <dgm:pt modelId="{A66FCE5B-27FC-470F-ADE1-9AA2777C5F71}">
      <dgm:prSet phldrT="[Text]"/>
      <dgm:spPr/>
      <dgm:t>
        <a:bodyPr/>
        <a:lstStyle/>
        <a:p>
          <a:r>
            <a:rPr lang="en-US" dirty="0">
              <a:solidFill>
                <a:schemeClr val="bg1"/>
              </a:solidFill>
            </a:rPr>
            <a:t>Nonlinear pharmacokinetics (PK)</a:t>
          </a:r>
        </a:p>
      </dgm:t>
    </dgm:pt>
    <dgm:pt modelId="{31BFC2D7-8D67-4B71-8313-ACEE81ACA1A4}" type="parTrans" cxnId="{31406D62-5E58-4AFD-8BA8-0BE066317A57}">
      <dgm:prSet/>
      <dgm:spPr/>
      <dgm:t>
        <a:bodyPr/>
        <a:lstStyle/>
        <a:p>
          <a:endParaRPr lang="en-US">
            <a:solidFill>
              <a:schemeClr val="bg1"/>
            </a:solidFill>
          </a:endParaRPr>
        </a:p>
      </dgm:t>
    </dgm:pt>
    <dgm:pt modelId="{D5E982FF-9F4B-4D18-8C54-A4A45DCB6839}" type="sibTrans" cxnId="{31406D62-5E58-4AFD-8BA8-0BE066317A57}">
      <dgm:prSet/>
      <dgm:spPr/>
      <dgm:t>
        <a:bodyPr/>
        <a:lstStyle/>
        <a:p>
          <a:endParaRPr lang="en-US">
            <a:solidFill>
              <a:schemeClr val="bg1"/>
            </a:solidFill>
          </a:endParaRPr>
        </a:p>
      </dgm:t>
    </dgm:pt>
    <dgm:pt modelId="{AF36EB0D-6D85-4345-B126-C576ADBBBD1D}">
      <dgm:prSet phldrT="[Text]"/>
      <dgm:spPr/>
      <dgm:t>
        <a:bodyPr/>
        <a:lstStyle/>
        <a:p>
          <a:r>
            <a:rPr lang="en-US" dirty="0">
              <a:solidFill>
                <a:schemeClr val="bg1"/>
              </a:solidFill>
            </a:rPr>
            <a:t>Linear PK</a:t>
          </a:r>
        </a:p>
      </dgm:t>
    </dgm:pt>
    <dgm:pt modelId="{AB1E1E92-D7C9-4DB2-8528-0B31F90CD4FB}" type="parTrans" cxnId="{DAC2445B-8C05-4AB4-975B-A7BFC6153252}">
      <dgm:prSet/>
      <dgm:spPr/>
      <dgm:t>
        <a:bodyPr/>
        <a:lstStyle/>
        <a:p>
          <a:endParaRPr lang="en-US">
            <a:solidFill>
              <a:schemeClr val="bg1"/>
            </a:solidFill>
          </a:endParaRPr>
        </a:p>
      </dgm:t>
    </dgm:pt>
    <dgm:pt modelId="{F2914779-2FA4-4C86-9727-1AD9D60A1D58}" type="sibTrans" cxnId="{DAC2445B-8C05-4AB4-975B-A7BFC6153252}">
      <dgm:prSet/>
      <dgm:spPr/>
      <dgm:t>
        <a:bodyPr/>
        <a:lstStyle/>
        <a:p>
          <a:endParaRPr lang="en-US">
            <a:solidFill>
              <a:schemeClr val="bg1"/>
            </a:solidFill>
          </a:endParaRPr>
        </a:p>
      </dgm:t>
    </dgm:pt>
    <dgm:pt modelId="{9B67A2A8-1110-4DE8-8C91-B0BB74F6376A}">
      <dgm:prSet phldrT="[Text]"/>
      <dgm:spPr/>
      <dgm:t>
        <a:bodyPr/>
        <a:lstStyle/>
        <a:p>
          <a:r>
            <a:rPr lang="en-US" dirty="0">
              <a:solidFill>
                <a:schemeClr val="bg1"/>
              </a:solidFill>
            </a:rPr>
            <a:t>Faster onset</a:t>
          </a:r>
        </a:p>
      </dgm:t>
    </dgm:pt>
    <dgm:pt modelId="{A0855681-A6EC-449C-BD20-ED8F3598B114}" type="parTrans" cxnId="{630B438F-7B6C-4AB9-9E31-1CBD9FC4B376}">
      <dgm:prSet/>
      <dgm:spPr/>
      <dgm:t>
        <a:bodyPr/>
        <a:lstStyle/>
        <a:p>
          <a:endParaRPr lang="en-US">
            <a:solidFill>
              <a:schemeClr val="bg1"/>
            </a:solidFill>
          </a:endParaRPr>
        </a:p>
      </dgm:t>
    </dgm:pt>
    <dgm:pt modelId="{2604472B-B89A-47F2-94F5-50DB3EE570DA}" type="sibTrans" cxnId="{630B438F-7B6C-4AB9-9E31-1CBD9FC4B376}">
      <dgm:prSet/>
      <dgm:spPr/>
      <dgm:t>
        <a:bodyPr/>
        <a:lstStyle/>
        <a:p>
          <a:endParaRPr lang="en-US">
            <a:solidFill>
              <a:schemeClr val="bg1"/>
            </a:solidFill>
          </a:endParaRPr>
        </a:p>
      </dgm:t>
    </dgm:pt>
    <dgm:pt modelId="{13F7E9BF-C38F-4D02-930B-9503AC631CB3}">
      <dgm:prSet phldrT="[Text]"/>
      <dgm:spPr/>
      <dgm:t>
        <a:bodyPr/>
        <a:lstStyle/>
        <a:p>
          <a:r>
            <a:rPr lang="en-US" dirty="0">
              <a:solidFill>
                <a:schemeClr val="bg1"/>
              </a:solidFill>
            </a:rPr>
            <a:t>Slower onset</a:t>
          </a:r>
        </a:p>
      </dgm:t>
    </dgm:pt>
    <dgm:pt modelId="{64E295FD-9AA9-440A-BE3C-85B5335A29BC}" type="parTrans" cxnId="{B2BEF676-360E-4FF6-8C6B-F6397CA2513C}">
      <dgm:prSet/>
      <dgm:spPr/>
      <dgm:t>
        <a:bodyPr/>
        <a:lstStyle/>
        <a:p>
          <a:endParaRPr lang="en-US">
            <a:solidFill>
              <a:schemeClr val="bg1"/>
            </a:solidFill>
          </a:endParaRPr>
        </a:p>
      </dgm:t>
    </dgm:pt>
    <dgm:pt modelId="{41C1F76E-F343-41AF-B2A9-425B6C9D2DCD}" type="sibTrans" cxnId="{B2BEF676-360E-4FF6-8C6B-F6397CA2513C}">
      <dgm:prSet/>
      <dgm:spPr/>
      <dgm:t>
        <a:bodyPr/>
        <a:lstStyle/>
        <a:p>
          <a:endParaRPr lang="en-US">
            <a:solidFill>
              <a:schemeClr val="bg1"/>
            </a:solidFill>
          </a:endParaRPr>
        </a:p>
      </dgm:t>
    </dgm:pt>
    <dgm:pt modelId="{2927CDE5-6DAD-4E45-A81B-33E18D3244D8}">
      <dgm:prSet phldrT="[Text]"/>
      <dgm:spPr/>
      <dgm:t>
        <a:bodyPr/>
        <a:lstStyle/>
        <a:p>
          <a:r>
            <a:rPr lang="en-US" dirty="0">
              <a:solidFill>
                <a:schemeClr val="bg1"/>
              </a:solidFill>
            </a:rPr>
            <a:t>Higher affinity for receptor</a:t>
          </a:r>
        </a:p>
      </dgm:t>
    </dgm:pt>
    <dgm:pt modelId="{003BFC8E-FE00-4825-8C43-601BBC7F94F2}" type="parTrans" cxnId="{AD7B559B-2D5E-44A3-A6F0-D3C706DBF51C}">
      <dgm:prSet/>
      <dgm:spPr/>
      <dgm:t>
        <a:bodyPr/>
        <a:lstStyle/>
        <a:p>
          <a:endParaRPr lang="en-US">
            <a:solidFill>
              <a:schemeClr val="bg1"/>
            </a:solidFill>
          </a:endParaRPr>
        </a:p>
      </dgm:t>
    </dgm:pt>
    <dgm:pt modelId="{0BB0EE7E-D73C-4C8A-A2FC-30969D0D3EB0}" type="sibTrans" cxnId="{AD7B559B-2D5E-44A3-A6F0-D3C706DBF51C}">
      <dgm:prSet/>
      <dgm:spPr/>
      <dgm:t>
        <a:bodyPr/>
        <a:lstStyle/>
        <a:p>
          <a:endParaRPr lang="en-US">
            <a:solidFill>
              <a:schemeClr val="bg1"/>
            </a:solidFill>
          </a:endParaRPr>
        </a:p>
      </dgm:t>
    </dgm:pt>
    <dgm:pt modelId="{2355336C-28BB-4839-A667-D9565D7836CB}">
      <dgm:prSet phldrT="[Text]"/>
      <dgm:spPr/>
      <dgm:t>
        <a:bodyPr/>
        <a:lstStyle/>
        <a:p>
          <a:r>
            <a:rPr lang="en-US" dirty="0">
              <a:solidFill>
                <a:schemeClr val="bg1"/>
              </a:solidFill>
            </a:rPr>
            <a:t>Lower affinity for receptor</a:t>
          </a:r>
        </a:p>
      </dgm:t>
    </dgm:pt>
    <dgm:pt modelId="{425834D2-5300-40A4-8545-EBDB05406A6E}" type="parTrans" cxnId="{F5AA0517-CBEB-47A2-82DD-B52E2368C7E3}">
      <dgm:prSet/>
      <dgm:spPr/>
      <dgm:t>
        <a:bodyPr/>
        <a:lstStyle/>
        <a:p>
          <a:endParaRPr lang="en-US">
            <a:solidFill>
              <a:schemeClr val="bg1"/>
            </a:solidFill>
          </a:endParaRPr>
        </a:p>
      </dgm:t>
    </dgm:pt>
    <dgm:pt modelId="{C0D2AE07-5338-4990-8178-5975DC438216}" type="sibTrans" cxnId="{F5AA0517-CBEB-47A2-82DD-B52E2368C7E3}">
      <dgm:prSet/>
      <dgm:spPr/>
      <dgm:t>
        <a:bodyPr/>
        <a:lstStyle/>
        <a:p>
          <a:endParaRPr lang="en-US">
            <a:solidFill>
              <a:schemeClr val="bg1"/>
            </a:solidFill>
          </a:endParaRPr>
        </a:p>
      </dgm:t>
    </dgm:pt>
    <dgm:pt modelId="{B4511AA3-F4C5-4494-9609-1C9B11A4841C}" type="pres">
      <dgm:prSet presAssocID="{09BC1FAD-E365-416A-BF8D-1CE2D9703712}" presName="Name0" presStyleCnt="0">
        <dgm:presLayoutVars>
          <dgm:dir/>
          <dgm:resizeHandles val="exact"/>
        </dgm:presLayoutVars>
      </dgm:prSet>
      <dgm:spPr/>
    </dgm:pt>
    <dgm:pt modelId="{BE60FFD2-01C0-4110-ACD3-4AE9EC2B054B}" type="pres">
      <dgm:prSet presAssocID="{4D373E64-A5F5-4FF5-B51E-53CE13690BF6}" presName="node" presStyleLbl="node1" presStyleIdx="0" presStyleCnt="2">
        <dgm:presLayoutVars>
          <dgm:bulletEnabled val="1"/>
        </dgm:presLayoutVars>
      </dgm:prSet>
      <dgm:spPr/>
    </dgm:pt>
    <dgm:pt modelId="{877CF153-3678-4330-8776-B07B0D77C28F}" type="pres">
      <dgm:prSet presAssocID="{832AA849-9DDB-4E06-8ECD-DE95073DA9FC}" presName="sibTrans" presStyleCnt="0"/>
      <dgm:spPr/>
    </dgm:pt>
    <dgm:pt modelId="{BDDC3568-DEA9-4005-9BDD-C51F64D1F44F}" type="pres">
      <dgm:prSet presAssocID="{D9D0A4AF-BD03-4A07-BDED-22C40EF79675}" presName="node" presStyleLbl="node1" presStyleIdx="1" presStyleCnt="2">
        <dgm:presLayoutVars>
          <dgm:bulletEnabled val="1"/>
        </dgm:presLayoutVars>
      </dgm:prSet>
      <dgm:spPr/>
    </dgm:pt>
  </dgm:ptLst>
  <dgm:cxnLst>
    <dgm:cxn modelId="{AFDCCF14-6A9D-4370-817D-4134F85EE1B8}" srcId="{09BC1FAD-E365-416A-BF8D-1CE2D9703712}" destId="{D9D0A4AF-BD03-4A07-BDED-22C40EF79675}" srcOrd="1" destOrd="0" parTransId="{740ACE1A-AC27-41C3-9423-642476E870D3}" sibTransId="{8405983A-7C05-4E95-9227-C5660564C004}"/>
    <dgm:cxn modelId="{F5AA0517-CBEB-47A2-82DD-B52E2368C7E3}" srcId="{4D373E64-A5F5-4FF5-B51E-53CE13690BF6}" destId="{2355336C-28BB-4839-A667-D9565D7836CB}" srcOrd="3" destOrd="0" parTransId="{425834D2-5300-40A4-8545-EBDB05406A6E}" sibTransId="{C0D2AE07-5338-4990-8178-5975DC438216}"/>
    <dgm:cxn modelId="{28262826-1A44-4812-9F01-000B3F00241F}" type="presOf" srcId="{3A2F8DDF-0327-4536-8FF4-2A0EF8F5B64E}" destId="{BDDC3568-DEA9-4005-9BDD-C51F64D1F44F}" srcOrd="0" destOrd="1" presId="urn:microsoft.com/office/officeart/2005/8/layout/hList6"/>
    <dgm:cxn modelId="{6E0C0234-94CA-473D-B026-BECDBC67713F}" type="presOf" srcId="{2927CDE5-6DAD-4E45-A81B-33E18D3244D8}" destId="{BDDC3568-DEA9-4005-9BDD-C51F64D1F44F}" srcOrd="0" destOrd="4" presId="urn:microsoft.com/office/officeart/2005/8/layout/hList6"/>
    <dgm:cxn modelId="{E7C0713B-8F37-4F0E-8E4E-B8FA36A31E19}" type="presOf" srcId="{13F7E9BF-C38F-4D02-930B-9503AC631CB3}" destId="{BE60FFD2-01C0-4110-ACD3-4AE9EC2B054B}" srcOrd="0" destOrd="3" presId="urn:microsoft.com/office/officeart/2005/8/layout/hList6"/>
    <dgm:cxn modelId="{C865205B-740D-410F-BC3F-B62ABC4B63F9}" type="presOf" srcId="{09BC1FAD-E365-416A-BF8D-1CE2D9703712}" destId="{B4511AA3-F4C5-4494-9609-1C9B11A4841C}" srcOrd="0" destOrd="0" presId="urn:microsoft.com/office/officeart/2005/8/layout/hList6"/>
    <dgm:cxn modelId="{DAC2445B-8C05-4AB4-975B-A7BFC6153252}" srcId="{D9D0A4AF-BD03-4A07-BDED-22C40EF79675}" destId="{AF36EB0D-6D85-4345-B126-C576ADBBBD1D}" srcOrd="1" destOrd="0" parTransId="{AB1E1E92-D7C9-4DB2-8528-0B31F90CD4FB}" sibTransId="{F2914779-2FA4-4C86-9727-1AD9D60A1D58}"/>
    <dgm:cxn modelId="{31406D62-5E58-4AFD-8BA8-0BE066317A57}" srcId="{4D373E64-A5F5-4FF5-B51E-53CE13690BF6}" destId="{A66FCE5B-27FC-470F-ADE1-9AA2777C5F71}" srcOrd="1" destOrd="0" parTransId="{31BFC2D7-8D67-4B71-8313-ACEE81ACA1A4}" sibTransId="{D5E982FF-9F4B-4D18-8C54-A4A45DCB6839}"/>
    <dgm:cxn modelId="{8FB29249-E9AC-4B47-8F36-3DDAB5C68807}" type="presOf" srcId="{2355336C-28BB-4839-A667-D9565D7836CB}" destId="{BE60FFD2-01C0-4110-ACD3-4AE9EC2B054B}" srcOrd="0" destOrd="4" presId="urn:microsoft.com/office/officeart/2005/8/layout/hList6"/>
    <dgm:cxn modelId="{2291576C-13E6-4FDD-8B40-CD1B60A67965}" srcId="{09BC1FAD-E365-416A-BF8D-1CE2D9703712}" destId="{4D373E64-A5F5-4FF5-B51E-53CE13690BF6}" srcOrd="0" destOrd="0" parTransId="{8A4BD52D-043F-4AA3-B8C8-885657E581F6}" sibTransId="{832AA849-9DDB-4E06-8ECD-DE95073DA9FC}"/>
    <dgm:cxn modelId="{FC0F2B56-FDD3-4A58-AB62-EB9830FBBD64}" type="presOf" srcId="{AF36EB0D-6D85-4345-B126-C576ADBBBD1D}" destId="{BDDC3568-DEA9-4005-9BDD-C51F64D1F44F}" srcOrd="0" destOrd="2" presId="urn:microsoft.com/office/officeart/2005/8/layout/hList6"/>
    <dgm:cxn modelId="{B2BEF676-360E-4FF6-8C6B-F6397CA2513C}" srcId="{4D373E64-A5F5-4FF5-B51E-53CE13690BF6}" destId="{13F7E9BF-C38F-4D02-930B-9503AC631CB3}" srcOrd="2" destOrd="0" parTransId="{64E295FD-9AA9-440A-BE3C-85B5335A29BC}" sibTransId="{41C1F76E-F343-41AF-B2A9-425B6C9D2DCD}"/>
    <dgm:cxn modelId="{630B438F-7B6C-4AB9-9E31-1CBD9FC4B376}" srcId="{D9D0A4AF-BD03-4A07-BDED-22C40EF79675}" destId="{9B67A2A8-1110-4DE8-8C91-B0BB74F6376A}" srcOrd="2" destOrd="0" parTransId="{A0855681-A6EC-449C-BD20-ED8F3598B114}" sibTransId="{2604472B-B89A-47F2-94F5-50DB3EE570DA}"/>
    <dgm:cxn modelId="{45547398-265D-4F3B-82BD-BDE115C4B3D7}" type="presOf" srcId="{4D373E64-A5F5-4FF5-B51E-53CE13690BF6}" destId="{BE60FFD2-01C0-4110-ACD3-4AE9EC2B054B}" srcOrd="0" destOrd="0" presId="urn:microsoft.com/office/officeart/2005/8/layout/hList6"/>
    <dgm:cxn modelId="{AD7B559B-2D5E-44A3-A6F0-D3C706DBF51C}" srcId="{D9D0A4AF-BD03-4A07-BDED-22C40EF79675}" destId="{2927CDE5-6DAD-4E45-A81B-33E18D3244D8}" srcOrd="3" destOrd="0" parTransId="{003BFC8E-FE00-4825-8C43-601BBC7F94F2}" sibTransId="{0BB0EE7E-D73C-4C8A-A2FC-30969D0D3EB0}"/>
    <dgm:cxn modelId="{C44270BA-4337-4145-B266-E88297514344}" srcId="{D9D0A4AF-BD03-4A07-BDED-22C40EF79675}" destId="{3A2F8DDF-0327-4536-8FF4-2A0EF8F5B64E}" srcOrd="0" destOrd="0" parTransId="{34ED3092-F7AB-4822-B195-F8EF81AE9819}" sibTransId="{0779B08A-C5FA-4C46-A74E-AB4C76A5188D}"/>
    <dgm:cxn modelId="{0A8A7FBA-C13B-49FE-8C3C-5CBF6CEB0CE6}" type="presOf" srcId="{D9D0A4AF-BD03-4A07-BDED-22C40EF79675}" destId="{BDDC3568-DEA9-4005-9BDD-C51F64D1F44F}" srcOrd="0" destOrd="0" presId="urn:microsoft.com/office/officeart/2005/8/layout/hList6"/>
    <dgm:cxn modelId="{BFBCDABE-83D6-4610-8664-3E8E08D12C87}" type="presOf" srcId="{9B67A2A8-1110-4DE8-8C91-B0BB74F6376A}" destId="{BDDC3568-DEA9-4005-9BDD-C51F64D1F44F}" srcOrd="0" destOrd="3" presId="urn:microsoft.com/office/officeart/2005/8/layout/hList6"/>
    <dgm:cxn modelId="{D89017C7-9DB5-4EFD-9853-601A31073EC5}" srcId="{4D373E64-A5F5-4FF5-B51E-53CE13690BF6}" destId="{30EDE423-733A-42DD-B638-F0EB8ED970E5}" srcOrd="0" destOrd="0" parTransId="{C9FFD521-20DC-448A-8D05-B56B068946B7}" sibTransId="{28EDE09E-2575-4C74-A0DE-B38094BF6064}"/>
    <dgm:cxn modelId="{029459F1-F7A4-4E79-8FF6-773DB9931A61}" type="presOf" srcId="{A66FCE5B-27FC-470F-ADE1-9AA2777C5F71}" destId="{BE60FFD2-01C0-4110-ACD3-4AE9EC2B054B}" srcOrd="0" destOrd="2" presId="urn:microsoft.com/office/officeart/2005/8/layout/hList6"/>
    <dgm:cxn modelId="{2366EEFD-275C-4CC7-B52F-B6FE864D15BA}" type="presOf" srcId="{30EDE423-733A-42DD-B638-F0EB8ED970E5}" destId="{BE60FFD2-01C0-4110-ACD3-4AE9EC2B054B}" srcOrd="0" destOrd="1" presId="urn:microsoft.com/office/officeart/2005/8/layout/hList6"/>
    <dgm:cxn modelId="{A577943C-8EC8-47A1-8960-FFD2A962CE69}" type="presParOf" srcId="{B4511AA3-F4C5-4494-9609-1C9B11A4841C}" destId="{BE60FFD2-01C0-4110-ACD3-4AE9EC2B054B}" srcOrd="0" destOrd="0" presId="urn:microsoft.com/office/officeart/2005/8/layout/hList6"/>
    <dgm:cxn modelId="{3F795EE2-39B2-4877-AABE-EDC072B99141}" type="presParOf" srcId="{B4511AA3-F4C5-4494-9609-1C9B11A4841C}" destId="{877CF153-3678-4330-8776-B07B0D77C28F}" srcOrd="1" destOrd="0" presId="urn:microsoft.com/office/officeart/2005/8/layout/hList6"/>
    <dgm:cxn modelId="{A5EDC34B-67C9-49B7-98BA-CA88D0D219BB}" type="presParOf" srcId="{B4511AA3-F4C5-4494-9609-1C9B11A4841C}" destId="{BDDC3568-DEA9-4005-9BDD-C51F64D1F44F}" srcOrd="2"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3A8AF1B-6312-4752-BBC4-9EA622E3A799}" type="doc">
      <dgm:prSet loTypeId="urn:microsoft.com/office/officeart/2005/8/layout/hierarchy4" loCatId="list" qsTypeId="urn:microsoft.com/office/officeart/2005/8/quickstyle/simple1" qsCatId="simple" csTypeId="urn:microsoft.com/office/officeart/2005/8/colors/colorful1" csCatId="colorful"/>
      <dgm:spPr/>
      <dgm:t>
        <a:bodyPr/>
        <a:lstStyle/>
        <a:p>
          <a:endParaRPr lang="en-US"/>
        </a:p>
      </dgm:t>
    </dgm:pt>
    <dgm:pt modelId="{4D11768C-2702-48B6-924A-D63DB4593965}">
      <dgm:prSet/>
      <dgm:spPr/>
      <dgm:t>
        <a:bodyPr/>
        <a:lstStyle/>
        <a:p>
          <a:r>
            <a:rPr lang="en-US" dirty="0">
              <a:solidFill>
                <a:schemeClr val="bg1"/>
              </a:solidFill>
            </a:rPr>
            <a:t>Pregabalin ~ 6 x as potent as gabapentin</a:t>
          </a:r>
        </a:p>
      </dgm:t>
    </dgm:pt>
    <dgm:pt modelId="{A12DF8DC-B4D4-4C1A-BC32-0896F3143DED}" type="parTrans" cxnId="{10797104-8E48-4DAF-8617-C6EE657E88B9}">
      <dgm:prSet/>
      <dgm:spPr/>
      <dgm:t>
        <a:bodyPr/>
        <a:lstStyle/>
        <a:p>
          <a:endParaRPr lang="en-US">
            <a:solidFill>
              <a:schemeClr val="bg1"/>
            </a:solidFill>
          </a:endParaRPr>
        </a:p>
      </dgm:t>
    </dgm:pt>
    <dgm:pt modelId="{369CAE72-E340-4086-8924-87AE708B075A}" type="sibTrans" cxnId="{10797104-8E48-4DAF-8617-C6EE657E88B9}">
      <dgm:prSet/>
      <dgm:spPr/>
      <dgm:t>
        <a:bodyPr/>
        <a:lstStyle/>
        <a:p>
          <a:endParaRPr lang="en-US">
            <a:solidFill>
              <a:schemeClr val="bg1"/>
            </a:solidFill>
          </a:endParaRPr>
        </a:p>
      </dgm:t>
    </dgm:pt>
    <dgm:pt modelId="{3943B20C-9F32-4150-AFC8-555A5FBAFBDE}">
      <dgm:prSet/>
      <dgm:spPr/>
      <dgm:t>
        <a:bodyPr/>
        <a:lstStyle/>
        <a:p>
          <a:r>
            <a:rPr lang="en-US" dirty="0">
              <a:solidFill>
                <a:schemeClr val="bg1"/>
              </a:solidFill>
            </a:rPr>
            <a:t>Cross-titration method</a:t>
          </a:r>
        </a:p>
      </dgm:t>
    </dgm:pt>
    <dgm:pt modelId="{ADEB251A-4F7C-4AA1-9E56-D3B585E3A4B7}" type="parTrans" cxnId="{62303931-9F83-41B7-97E7-DA10D34A676D}">
      <dgm:prSet/>
      <dgm:spPr/>
      <dgm:t>
        <a:bodyPr/>
        <a:lstStyle/>
        <a:p>
          <a:endParaRPr lang="en-US">
            <a:solidFill>
              <a:schemeClr val="bg1"/>
            </a:solidFill>
          </a:endParaRPr>
        </a:p>
      </dgm:t>
    </dgm:pt>
    <dgm:pt modelId="{2F6FD95B-4051-4300-A8EB-3EF255ECC4EB}" type="sibTrans" cxnId="{62303931-9F83-41B7-97E7-DA10D34A676D}">
      <dgm:prSet/>
      <dgm:spPr/>
      <dgm:t>
        <a:bodyPr/>
        <a:lstStyle/>
        <a:p>
          <a:endParaRPr lang="en-US">
            <a:solidFill>
              <a:schemeClr val="bg1"/>
            </a:solidFill>
          </a:endParaRPr>
        </a:p>
      </dgm:t>
    </dgm:pt>
    <dgm:pt modelId="{5CE2E5A2-EF33-4F23-A8CA-5F66D131CACF}">
      <dgm:prSet/>
      <dgm:spPr/>
      <dgm:t>
        <a:bodyPr/>
        <a:lstStyle/>
        <a:p>
          <a:r>
            <a:rPr lang="en-US" dirty="0">
              <a:solidFill>
                <a:schemeClr val="bg1"/>
              </a:solidFill>
            </a:rPr>
            <a:t>Reduce gabapentin dose by 50% and initiate 50% of equivalent pregabalin dose x 4 days</a:t>
          </a:r>
        </a:p>
      </dgm:t>
    </dgm:pt>
    <dgm:pt modelId="{E9E19200-02E2-4B04-A2FF-202BA08F4219}" type="parTrans" cxnId="{B66A8394-85FB-4FAE-A79B-8BC90634E197}">
      <dgm:prSet/>
      <dgm:spPr/>
      <dgm:t>
        <a:bodyPr/>
        <a:lstStyle/>
        <a:p>
          <a:endParaRPr lang="en-US">
            <a:solidFill>
              <a:schemeClr val="bg1"/>
            </a:solidFill>
          </a:endParaRPr>
        </a:p>
      </dgm:t>
    </dgm:pt>
    <dgm:pt modelId="{E2BE6A37-411C-4AA3-93F3-FDB8EC93C384}" type="sibTrans" cxnId="{B66A8394-85FB-4FAE-A79B-8BC90634E197}">
      <dgm:prSet/>
      <dgm:spPr/>
      <dgm:t>
        <a:bodyPr/>
        <a:lstStyle/>
        <a:p>
          <a:endParaRPr lang="en-US">
            <a:solidFill>
              <a:schemeClr val="bg1"/>
            </a:solidFill>
          </a:endParaRPr>
        </a:p>
      </dgm:t>
    </dgm:pt>
    <dgm:pt modelId="{7D2F1BB4-C3E5-4759-9981-703372C7C706}">
      <dgm:prSet/>
      <dgm:spPr/>
      <dgm:t>
        <a:bodyPr/>
        <a:lstStyle/>
        <a:p>
          <a:r>
            <a:rPr lang="en-US" dirty="0">
              <a:solidFill>
                <a:schemeClr val="bg1"/>
              </a:solidFill>
            </a:rPr>
            <a:t>Discontinue gabapentin and increase pregabalin to full equivalent dose</a:t>
          </a:r>
        </a:p>
      </dgm:t>
    </dgm:pt>
    <dgm:pt modelId="{F90EBB9E-C3AA-4ABB-BBCA-EC79F39CDB09}" type="parTrans" cxnId="{39904A8D-215B-4890-84F4-659D04A0C960}">
      <dgm:prSet/>
      <dgm:spPr/>
      <dgm:t>
        <a:bodyPr/>
        <a:lstStyle/>
        <a:p>
          <a:endParaRPr lang="en-US">
            <a:solidFill>
              <a:schemeClr val="bg1"/>
            </a:solidFill>
          </a:endParaRPr>
        </a:p>
      </dgm:t>
    </dgm:pt>
    <dgm:pt modelId="{D1C69321-738C-4277-AAA9-8B047FF3C48F}" type="sibTrans" cxnId="{39904A8D-215B-4890-84F4-659D04A0C960}">
      <dgm:prSet/>
      <dgm:spPr/>
      <dgm:t>
        <a:bodyPr/>
        <a:lstStyle/>
        <a:p>
          <a:endParaRPr lang="en-US">
            <a:solidFill>
              <a:schemeClr val="bg1"/>
            </a:solidFill>
          </a:endParaRPr>
        </a:p>
      </dgm:t>
    </dgm:pt>
    <dgm:pt modelId="{51E78683-89CA-4F2C-85CB-DF4E04F3510D}">
      <dgm:prSet/>
      <dgm:spPr/>
      <dgm:t>
        <a:bodyPr/>
        <a:lstStyle/>
        <a:p>
          <a:r>
            <a:rPr lang="en-US" dirty="0">
              <a:solidFill>
                <a:schemeClr val="bg1"/>
              </a:solidFill>
            </a:rPr>
            <a:t>Stop-start method</a:t>
          </a:r>
        </a:p>
      </dgm:t>
    </dgm:pt>
    <dgm:pt modelId="{C6D660A2-8D92-4E41-A6EB-ADE8B9D045AB}" type="parTrans" cxnId="{8DBF4F48-0A45-452C-8576-422573F5240B}">
      <dgm:prSet/>
      <dgm:spPr/>
      <dgm:t>
        <a:bodyPr/>
        <a:lstStyle/>
        <a:p>
          <a:endParaRPr lang="en-US">
            <a:solidFill>
              <a:schemeClr val="bg1"/>
            </a:solidFill>
          </a:endParaRPr>
        </a:p>
      </dgm:t>
    </dgm:pt>
    <dgm:pt modelId="{6F602DA9-6701-4AA3-A85C-DB32A20B9F28}" type="sibTrans" cxnId="{8DBF4F48-0A45-452C-8576-422573F5240B}">
      <dgm:prSet/>
      <dgm:spPr/>
      <dgm:t>
        <a:bodyPr/>
        <a:lstStyle/>
        <a:p>
          <a:endParaRPr lang="en-US">
            <a:solidFill>
              <a:schemeClr val="bg1"/>
            </a:solidFill>
          </a:endParaRPr>
        </a:p>
      </dgm:t>
    </dgm:pt>
    <dgm:pt modelId="{DAA2AD42-25F4-4B21-B167-2088111B62A0}">
      <dgm:prSet/>
      <dgm:spPr/>
      <dgm:t>
        <a:bodyPr/>
        <a:lstStyle/>
        <a:p>
          <a:r>
            <a:rPr lang="en-US" dirty="0">
              <a:solidFill>
                <a:schemeClr val="bg1"/>
              </a:solidFill>
            </a:rPr>
            <a:t>Stop gabapentin and start equivalent dose of pregabalin</a:t>
          </a:r>
        </a:p>
      </dgm:t>
    </dgm:pt>
    <dgm:pt modelId="{8C72E77C-52BE-4EC8-B5BE-E7DA99A98E8F}" type="parTrans" cxnId="{5A72AF33-CA2E-44A9-8EC7-858CB1CE33A7}">
      <dgm:prSet/>
      <dgm:spPr/>
      <dgm:t>
        <a:bodyPr/>
        <a:lstStyle/>
        <a:p>
          <a:endParaRPr lang="en-US">
            <a:solidFill>
              <a:schemeClr val="bg1"/>
            </a:solidFill>
          </a:endParaRPr>
        </a:p>
      </dgm:t>
    </dgm:pt>
    <dgm:pt modelId="{8FB98007-0E6E-4561-807C-724781F6CB58}" type="sibTrans" cxnId="{5A72AF33-CA2E-44A9-8EC7-858CB1CE33A7}">
      <dgm:prSet/>
      <dgm:spPr/>
      <dgm:t>
        <a:bodyPr/>
        <a:lstStyle/>
        <a:p>
          <a:endParaRPr lang="en-US">
            <a:solidFill>
              <a:schemeClr val="bg1"/>
            </a:solidFill>
          </a:endParaRPr>
        </a:p>
      </dgm:t>
    </dgm:pt>
    <dgm:pt modelId="{6BB95DFB-A2FF-446D-9AD8-8742A6F15043}" type="pres">
      <dgm:prSet presAssocID="{F3A8AF1B-6312-4752-BBC4-9EA622E3A799}" presName="Name0" presStyleCnt="0">
        <dgm:presLayoutVars>
          <dgm:chPref val="1"/>
          <dgm:dir/>
          <dgm:animOne val="branch"/>
          <dgm:animLvl val="lvl"/>
          <dgm:resizeHandles/>
        </dgm:presLayoutVars>
      </dgm:prSet>
      <dgm:spPr/>
    </dgm:pt>
    <dgm:pt modelId="{571E3A2E-23DF-4600-AC21-62F7D841BCFA}" type="pres">
      <dgm:prSet presAssocID="{4D11768C-2702-48B6-924A-D63DB4593965}" presName="vertOne" presStyleCnt="0"/>
      <dgm:spPr/>
    </dgm:pt>
    <dgm:pt modelId="{4720E103-819D-4C72-BFEA-C9F5CE106DA9}" type="pres">
      <dgm:prSet presAssocID="{4D11768C-2702-48B6-924A-D63DB4593965}" presName="txOne" presStyleLbl="node0" presStyleIdx="0" presStyleCnt="3">
        <dgm:presLayoutVars>
          <dgm:chPref val="3"/>
        </dgm:presLayoutVars>
      </dgm:prSet>
      <dgm:spPr/>
    </dgm:pt>
    <dgm:pt modelId="{401562C5-152B-46B8-9510-58276D7BBCC2}" type="pres">
      <dgm:prSet presAssocID="{4D11768C-2702-48B6-924A-D63DB4593965}" presName="horzOne" presStyleCnt="0"/>
      <dgm:spPr/>
    </dgm:pt>
    <dgm:pt modelId="{0A702699-479A-455B-8B6A-417BBFDEA930}" type="pres">
      <dgm:prSet presAssocID="{369CAE72-E340-4086-8924-87AE708B075A}" presName="sibSpaceOne" presStyleCnt="0"/>
      <dgm:spPr/>
    </dgm:pt>
    <dgm:pt modelId="{12E64EAE-DB6D-405B-9C9C-EFBDA1E2489C}" type="pres">
      <dgm:prSet presAssocID="{3943B20C-9F32-4150-AFC8-555A5FBAFBDE}" presName="vertOne" presStyleCnt="0"/>
      <dgm:spPr/>
    </dgm:pt>
    <dgm:pt modelId="{65D9B79C-AC2E-4010-824B-898A3A800359}" type="pres">
      <dgm:prSet presAssocID="{3943B20C-9F32-4150-AFC8-555A5FBAFBDE}" presName="txOne" presStyleLbl="node0" presStyleIdx="1" presStyleCnt="3">
        <dgm:presLayoutVars>
          <dgm:chPref val="3"/>
        </dgm:presLayoutVars>
      </dgm:prSet>
      <dgm:spPr/>
    </dgm:pt>
    <dgm:pt modelId="{75466A2A-7A91-4220-8EC0-599DE0135156}" type="pres">
      <dgm:prSet presAssocID="{3943B20C-9F32-4150-AFC8-555A5FBAFBDE}" presName="parTransOne" presStyleCnt="0"/>
      <dgm:spPr/>
    </dgm:pt>
    <dgm:pt modelId="{E778FA32-2BD9-4910-8015-2581ADF6D71F}" type="pres">
      <dgm:prSet presAssocID="{3943B20C-9F32-4150-AFC8-555A5FBAFBDE}" presName="horzOne" presStyleCnt="0"/>
      <dgm:spPr/>
    </dgm:pt>
    <dgm:pt modelId="{52FECF2C-E192-4E9D-9DB3-B26F0A8A2DBC}" type="pres">
      <dgm:prSet presAssocID="{5CE2E5A2-EF33-4F23-A8CA-5F66D131CACF}" presName="vertTwo" presStyleCnt="0"/>
      <dgm:spPr/>
    </dgm:pt>
    <dgm:pt modelId="{DD1DC76E-28DE-4B87-A36A-27E31093E10B}" type="pres">
      <dgm:prSet presAssocID="{5CE2E5A2-EF33-4F23-A8CA-5F66D131CACF}" presName="txTwo" presStyleLbl="node2" presStyleIdx="0" presStyleCnt="3">
        <dgm:presLayoutVars>
          <dgm:chPref val="3"/>
        </dgm:presLayoutVars>
      </dgm:prSet>
      <dgm:spPr/>
    </dgm:pt>
    <dgm:pt modelId="{A2BE8A57-5257-4B6D-8D2D-68A9BB88C690}" type="pres">
      <dgm:prSet presAssocID="{5CE2E5A2-EF33-4F23-A8CA-5F66D131CACF}" presName="horzTwo" presStyleCnt="0"/>
      <dgm:spPr/>
    </dgm:pt>
    <dgm:pt modelId="{13053467-DF75-47A4-A061-E052ACFAD28F}" type="pres">
      <dgm:prSet presAssocID="{E2BE6A37-411C-4AA3-93F3-FDB8EC93C384}" presName="sibSpaceTwo" presStyleCnt="0"/>
      <dgm:spPr/>
    </dgm:pt>
    <dgm:pt modelId="{1F4CF1F9-B1FA-4969-A4C2-AB14C18AC0B1}" type="pres">
      <dgm:prSet presAssocID="{7D2F1BB4-C3E5-4759-9981-703372C7C706}" presName="vertTwo" presStyleCnt="0"/>
      <dgm:spPr/>
    </dgm:pt>
    <dgm:pt modelId="{77361E21-4C2A-441F-8D9F-5086B9DFD35E}" type="pres">
      <dgm:prSet presAssocID="{7D2F1BB4-C3E5-4759-9981-703372C7C706}" presName="txTwo" presStyleLbl="node2" presStyleIdx="1" presStyleCnt="3">
        <dgm:presLayoutVars>
          <dgm:chPref val="3"/>
        </dgm:presLayoutVars>
      </dgm:prSet>
      <dgm:spPr/>
    </dgm:pt>
    <dgm:pt modelId="{C81CBCBA-06D5-4F30-B60C-33A7F158AD3F}" type="pres">
      <dgm:prSet presAssocID="{7D2F1BB4-C3E5-4759-9981-703372C7C706}" presName="horzTwo" presStyleCnt="0"/>
      <dgm:spPr/>
    </dgm:pt>
    <dgm:pt modelId="{D6BBE65E-245D-4CD3-9233-924CAB9DF7A4}" type="pres">
      <dgm:prSet presAssocID="{2F6FD95B-4051-4300-A8EB-3EF255ECC4EB}" presName="sibSpaceOne" presStyleCnt="0"/>
      <dgm:spPr/>
    </dgm:pt>
    <dgm:pt modelId="{316F4153-006E-4F1E-A701-BE46384879CA}" type="pres">
      <dgm:prSet presAssocID="{51E78683-89CA-4F2C-85CB-DF4E04F3510D}" presName="vertOne" presStyleCnt="0"/>
      <dgm:spPr/>
    </dgm:pt>
    <dgm:pt modelId="{C70D99BF-5A81-48F4-A9DE-B7B4D2F2A260}" type="pres">
      <dgm:prSet presAssocID="{51E78683-89CA-4F2C-85CB-DF4E04F3510D}" presName="txOne" presStyleLbl="node0" presStyleIdx="2" presStyleCnt="3">
        <dgm:presLayoutVars>
          <dgm:chPref val="3"/>
        </dgm:presLayoutVars>
      </dgm:prSet>
      <dgm:spPr/>
    </dgm:pt>
    <dgm:pt modelId="{ED96F04F-8FB8-424B-ACEC-CFB0EBD34DF3}" type="pres">
      <dgm:prSet presAssocID="{51E78683-89CA-4F2C-85CB-DF4E04F3510D}" presName="parTransOne" presStyleCnt="0"/>
      <dgm:spPr/>
    </dgm:pt>
    <dgm:pt modelId="{6815DD84-700F-4640-B5A2-2BCD7A599161}" type="pres">
      <dgm:prSet presAssocID="{51E78683-89CA-4F2C-85CB-DF4E04F3510D}" presName="horzOne" presStyleCnt="0"/>
      <dgm:spPr/>
    </dgm:pt>
    <dgm:pt modelId="{C54D552C-8970-4A18-ABCD-03DAF2BCB211}" type="pres">
      <dgm:prSet presAssocID="{DAA2AD42-25F4-4B21-B167-2088111B62A0}" presName="vertTwo" presStyleCnt="0"/>
      <dgm:spPr/>
    </dgm:pt>
    <dgm:pt modelId="{E8198783-657A-4017-AD3B-6ABA26568DF8}" type="pres">
      <dgm:prSet presAssocID="{DAA2AD42-25F4-4B21-B167-2088111B62A0}" presName="txTwo" presStyleLbl="node2" presStyleIdx="2" presStyleCnt="3">
        <dgm:presLayoutVars>
          <dgm:chPref val="3"/>
        </dgm:presLayoutVars>
      </dgm:prSet>
      <dgm:spPr/>
    </dgm:pt>
    <dgm:pt modelId="{0C02116E-E935-4756-A0E9-2B23028168D1}" type="pres">
      <dgm:prSet presAssocID="{DAA2AD42-25F4-4B21-B167-2088111B62A0}" presName="horzTwo" presStyleCnt="0"/>
      <dgm:spPr/>
    </dgm:pt>
  </dgm:ptLst>
  <dgm:cxnLst>
    <dgm:cxn modelId="{10797104-8E48-4DAF-8617-C6EE657E88B9}" srcId="{F3A8AF1B-6312-4752-BBC4-9EA622E3A799}" destId="{4D11768C-2702-48B6-924A-D63DB4593965}" srcOrd="0" destOrd="0" parTransId="{A12DF8DC-B4D4-4C1A-BC32-0896F3143DED}" sibTransId="{369CAE72-E340-4086-8924-87AE708B075A}"/>
    <dgm:cxn modelId="{62303931-9F83-41B7-97E7-DA10D34A676D}" srcId="{F3A8AF1B-6312-4752-BBC4-9EA622E3A799}" destId="{3943B20C-9F32-4150-AFC8-555A5FBAFBDE}" srcOrd="1" destOrd="0" parTransId="{ADEB251A-4F7C-4AA1-9E56-D3B585E3A4B7}" sibTransId="{2F6FD95B-4051-4300-A8EB-3EF255ECC4EB}"/>
    <dgm:cxn modelId="{5A72AF33-CA2E-44A9-8EC7-858CB1CE33A7}" srcId="{51E78683-89CA-4F2C-85CB-DF4E04F3510D}" destId="{DAA2AD42-25F4-4B21-B167-2088111B62A0}" srcOrd="0" destOrd="0" parTransId="{8C72E77C-52BE-4EC8-B5BE-E7DA99A98E8F}" sibTransId="{8FB98007-0E6E-4561-807C-724781F6CB58}"/>
    <dgm:cxn modelId="{A94B265D-99F4-40EE-BB1F-18A391E5A1F1}" type="presOf" srcId="{7D2F1BB4-C3E5-4759-9981-703372C7C706}" destId="{77361E21-4C2A-441F-8D9F-5086B9DFD35E}" srcOrd="0" destOrd="0" presId="urn:microsoft.com/office/officeart/2005/8/layout/hierarchy4"/>
    <dgm:cxn modelId="{C0989A62-1A15-4D8E-A992-5E158A7FF568}" type="presOf" srcId="{3943B20C-9F32-4150-AFC8-555A5FBAFBDE}" destId="{65D9B79C-AC2E-4010-824B-898A3A800359}" srcOrd="0" destOrd="0" presId="urn:microsoft.com/office/officeart/2005/8/layout/hierarchy4"/>
    <dgm:cxn modelId="{8DBF4F48-0A45-452C-8576-422573F5240B}" srcId="{F3A8AF1B-6312-4752-BBC4-9EA622E3A799}" destId="{51E78683-89CA-4F2C-85CB-DF4E04F3510D}" srcOrd="2" destOrd="0" parTransId="{C6D660A2-8D92-4E41-A6EB-ADE8B9D045AB}" sibTransId="{6F602DA9-6701-4AA3-A85C-DB32A20B9F28}"/>
    <dgm:cxn modelId="{39904A8D-215B-4890-84F4-659D04A0C960}" srcId="{3943B20C-9F32-4150-AFC8-555A5FBAFBDE}" destId="{7D2F1BB4-C3E5-4759-9981-703372C7C706}" srcOrd="1" destOrd="0" parTransId="{F90EBB9E-C3AA-4ABB-BBCA-EC79F39CDB09}" sibTransId="{D1C69321-738C-4277-AAA9-8B047FF3C48F}"/>
    <dgm:cxn modelId="{B66A8394-85FB-4FAE-A79B-8BC90634E197}" srcId="{3943B20C-9F32-4150-AFC8-555A5FBAFBDE}" destId="{5CE2E5A2-EF33-4F23-A8CA-5F66D131CACF}" srcOrd="0" destOrd="0" parTransId="{E9E19200-02E2-4B04-A2FF-202BA08F4219}" sibTransId="{E2BE6A37-411C-4AA3-93F3-FDB8EC93C384}"/>
    <dgm:cxn modelId="{AA608196-BD4B-4B6A-B790-15008F555DBA}" type="presOf" srcId="{51E78683-89CA-4F2C-85CB-DF4E04F3510D}" destId="{C70D99BF-5A81-48F4-A9DE-B7B4D2F2A260}" srcOrd="0" destOrd="0" presId="urn:microsoft.com/office/officeart/2005/8/layout/hierarchy4"/>
    <dgm:cxn modelId="{EB638F9D-30E8-48CC-B3EB-8CF985E6C2B7}" type="presOf" srcId="{5CE2E5A2-EF33-4F23-A8CA-5F66D131CACF}" destId="{DD1DC76E-28DE-4B87-A36A-27E31093E10B}" srcOrd="0" destOrd="0" presId="urn:microsoft.com/office/officeart/2005/8/layout/hierarchy4"/>
    <dgm:cxn modelId="{BDA1D2A9-F6DB-4D0A-94FB-DDBF271532E6}" type="presOf" srcId="{4D11768C-2702-48B6-924A-D63DB4593965}" destId="{4720E103-819D-4C72-BFEA-C9F5CE106DA9}" srcOrd="0" destOrd="0" presId="urn:microsoft.com/office/officeart/2005/8/layout/hierarchy4"/>
    <dgm:cxn modelId="{96CB82B9-1D14-4673-9592-3A0C35FA14D9}" type="presOf" srcId="{DAA2AD42-25F4-4B21-B167-2088111B62A0}" destId="{E8198783-657A-4017-AD3B-6ABA26568DF8}" srcOrd="0" destOrd="0" presId="urn:microsoft.com/office/officeart/2005/8/layout/hierarchy4"/>
    <dgm:cxn modelId="{4D7F0AD8-D4C2-45C3-B014-D30C7EB51A68}" type="presOf" srcId="{F3A8AF1B-6312-4752-BBC4-9EA622E3A799}" destId="{6BB95DFB-A2FF-446D-9AD8-8742A6F15043}" srcOrd="0" destOrd="0" presId="urn:microsoft.com/office/officeart/2005/8/layout/hierarchy4"/>
    <dgm:cxn modelId="{96A64EDB-012C-4875-93EF-FF3EE70336E6}" type="presParOf" srcId="{6BB95DFB-A2FF-446D-9AD8-8742A6F15043}" destId="{571E3A2E-23DF-4600-AC21-62F7D841BCFA}" srcOrd="0" destOrd="0" presId="urn:microsoft.com/office/officeart/2005/8/layout/hierarchy4"/>
    <dgm:cxn modelId="{65E49E77-230E-404A-B41E-9561BB1B11AF}" type="presParOf" srcId="{571E3A2E-23DF-4600-AC21-62F7D841BCFA}" destId="{4720E103-819D-4C72-BFEA-C9F5CE106DA9}" srcOrd="0" destOrd="0" presId="urn:microsoft.com/office/officeart/2005/8/layout/hierarchy4"/>
    <dgm:cxn modelId="{6263F449-857A-48A9-B66C-7709F2DDDC76}" type="presParOf" srcId="{571E3A2E-23DF-4600-AC21-62F7D841BCFA}" destId="{401562C5-152B-46B8-9510-58276D7BBCC2}" srcOrd="1" destOrd="0" presId="urn:microsoft.com/office/officeart/2005/8/layout/hierarchy4"/>
    <dgm:cxn modelId="{5684C2EF-4BD5-4208-B01F-EEEAC5D0EEFC}" type="presParOf" srcId="{6BB95DFB-A2FF-446D-9AD8-8742A6F15043}" destId="{0A702699-479A-455B-8B6A-417BBFDEA930}" srcOrd="1" destOrd="0" presId="urn:microsoft.com/office/officeart/2005/8/layout/hierarchy4"/>
    <dgm:cxn modelId="{A6AAB789-26F9-4740-BC68-7A02DA5B897C}" type="presParOf" srcId="{6BB95DFB-A2FF-446D-9AD8-8742A6F15043}" destId="{12E64EAE-DB6D-405B-9C9C-EFBDA1E2489C}" srcOrd="2" destOrd="0" presId="urn:microsoft.com/office/officeart/2005/8/layout/hierarchy4"/>
    <dgm:cxn modelId="{ACC94DFF-6ABF-431F-8DE0-BBD78F58905D}" type="presParOf" srcId="{12E64EAE-DB6D-405B-9C9C-EFBDA1E2489C}" destId="{65D9B79C-AC2E-4010-824B-898A3A800359}" srcOrd="0" destOrd="0" presId="urn:microsoft.com/office/officeart/2005/8/layout/hierarchy4"/>
    <dgm:cxn modelId="{EB07B1F1-9752-48D0-8461-4EE4AAFB065A}" type="presParOf" srcId="{12E64EAE-DB6D-405B-9C9C-EFBDA1E2489C}" destId="{75466A2A-7A91-4220-8EC0-599DE0135156}" srcOrd="1" destOrd="0" presId="urn:microsoft.com/office/officeart/2005/8/layout/hierarchy4"/>
    <dgm:cxn modelId="{E1174983-B578-41AD-8829-5010ABD3EFF2}" type="presParOf" srcId="{12E64EAE-DB6D-405B-9C9C-EFBDA1E2489C}" destId="{E778FA32-2BD9-4910-8015-2581ADF6D71F}" srcOrd="2" destOrd="0" presId="urn:microsoft.com/office/officeart/2005/8/layout/hierarchy4"/>
    <dgm:cxn modelId="{AB2DB66C-7FC7-4CF5-96DD-171841D66CB2}" type="presParOf" srcId="{E778FA32-2BD9-4910-8015-2581ADF6D71F}" destId="{52FECF2C-E192-4E9D-9DB3-B26F0A8A2DBC}" srcOrd="0" destOrd="0" presId="urn:microsoft.com/office/officeart/2005/8/layout/hierarchy4"/>
    <dgm:cxn modelId="{2A287A2F-D440-4769-B1A8-3DC90B863EB6}" type="presParOf" srcId="{52FECF2C-E192-4E9D-9DB3-B26F0A8A2DBC}" destId="{DD1DC76E-28DE-4B87-A36A-27E31093E10B}" srcOrd="0" destOrd="0" presId="urn:microsoft.com/office/officeart/2005/8/layout/hierarchy4"/>
    <dgm:cxn modelId="{EB966432-614F-4E7C-94DB-7A418AC7C4B2}" type="presParOf" srcId="{52FECF2C-E192-4E9D-9DB3-B26F0A8A2DBC}" destId="{A2BE8A57-5257-4B6D-8D2D-68A9BB88C690}" srcOrd="1" destOrd="0" presId="urn:microsoft.com/office/officeart/2005/8/layout/hierarchy4"/>
    <dgm:cxn modelId="{13F9D4A1-3F6A-4522-BEDC-0D705C8D6199}" type="presParOf" srcId="{E778FA32-2BD9-4910-8015-2581ADF6D71F}" destId="{13053467-DF75-47A4-A061-E052ACFAD28F}" srcOrd="1" destOrd="0" presId="urn:microsoft.com/office/officeart/2005/8/layout/hierarchy4"/>
    <dgm:cxn modelId="{4DED6928-B182-4C0B-97A7-5D82E57CF282}" type="presParOf" srcId="{E778FA32-2BD9-4910-8015-2581ADF6D71F}" destId="{1F4CF1F9-B1FA-4969-A4C2-AB14C18AC0B1}" srcOrd="2" destOrd="0" presId="urn:microsoft.com/office/officeart/2005/8/layout/hierarchy4"/>
    <dgm:cxn modelId="{070C200D-46BC-47D2-93FE-E56E11BA04AA}" type="presParOf" srcId="{1F4CF1F9-B1FA-4969-A4C2-AB14C18AC0B1}" destId="{77361E21-4C2A-441F-8D9F-5086B9DFD35E}" srcOrd="0" destOrd="0" presId="urn:microsoft.com/office/officeart/2005/8/layout/hierarchy4"/>
    <dgm:cxn modelId="{60BA76A3-AB4C-4CEF-8A43-B84184B26763}" type="presParOf" srcId="{1F4CF1F9-B1FA-4969-A4C2-AB14C18AC0B1}" destId="{C81CBCBA-06D5-4F30-B60C-33A7F158AD3F}" srcOrd="1" destOrd="0" presId="urn:microsoft.com/office/officeart/2005/8/layout/hierarchy4"/>
    <dgm:cxn modelId="{B14920D9-46D6-438F-8BFC-A027BB170BBE}" type="presParOf" srcId="{6BB95DFB-A2FF-446D-9AD8-8742A6F15043}" destId="{D6BBE65E-245D-4CD3-9233-924CAB9DF7A4}" srcOrd="3" destOrd="0" presId="urn:microsoft.com/office/officeart/2005/8/layout/hierarchy4"/>
    <dgm:cxn modelId="{FD860B46-C1C8-4496-B270-F8554E25BA58}" type="presParOf" srcId="{6BB95DFB-A2FF-446D-9AD8-8742A6F15043}" destId="{316F4153-006E-4F1E-A701-BE46384879CA}" srcOrd="4" destOrd="0" presId="urn:microsoft.com/office/officeart/2005/8/layout/hierarchy4"/>
    <dgm:cxn modelId="{881FC906-C813-481B-8759-F67EC61396A2}" type="presParOf" srcId="{316F4153-006E-4F1E-A701-BE46384879CA}" destId="{C70D99BF-5A81-48F4-A9DE-B7B4D2F2A260}" srcOrd="0" destOrd="0" presId="urn:microsoft.com/office/officeart/2005/8/layout/hierarchy4"/>
    <dgm:cxn modelId="{7ED2DB4E-0219-4A05-B4C8-970A397BB89F}" type="presParOf" srcId="{316F4153-006E-4F1E-A701-BE46384879CA}" destId="{ED96F04F-8FB8-424B-ACEC-CFB0EBD34DF3}" srcOrd="1" destOrd="0" presId="urn:microsoft.com/office/officeart/2005/8/layout/hierarchy4"/>
    <dgm:cxn modelId="{78E44322-871F-4A56-8864-0E114097AC7D}" type="presParOf" srcId="{316F4153-006E-4F1E-A701-BE46384879CA}" destId="{6815DD84-700F-4640-B5A2-2BCD7A599161}" srcOrd="2" destOrd="0" presId="urn:microsoft.com/office/officeart/2005/8/layout/hierarchy4"/>
    <dgm:cxn modelId="{7928ABDD-92C1-4601-885F-1749EACA9E54}" type="presParOf" srcId="{6815DD84-700F-4640-B5A2-2BCD7A599161}" destId="{C54D552C-8970-4A18-ABCD-03DAF2BCB211}" srcOrd="0" destOrd="0" presId="urn:microsoft.com/office/officeart/2005/8/layout/hierarchy4"/>
    <dgm:cxn modelId="{A4ECC8B7-ECEE-4B15-8E3F-AB511D112173}" type="presParOf" srcId="{C54D552C-8970-4A18-ABCD-03DAF2BCB211}" destId="{E8198783-657A-4017-AD3B-6ABA26568DF8}" srcOrd="0" destOrd="0" presId="urn:microsoft.com/office/officeart/2005/8/layout/hierarchy4"/>
    <dgm:cxn modelId="{05F13577-F72A-4751-935C-63451916ECB3}" type="presParOf" srcId="{C54D552C-8970-4A18-ABCD-03DAF2BCB211}" destId="{0C02116E-E935-4756-A0E9-2B23028168D1}"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80D96F4-658D-4133-B734-CC1850827FE7}" type="doc">
      <dgm:prSet loTypeId="urn:diagrams.loki3.com/BracketList" loCatId="list" qsTypeId="urn:microsoft.com/office/officeart/2005/8/quickstyle/simple1" qsCatId="simple" csTypeId="urn:microsoft.com/office/officeart/2005/8/colors/colorful1" csCatId="colorful" phldr="1"/>
      <dgm:spPr/>
      <dgm:t>
        <a:bodyPr/>
        <a:lstStyle/>
        <a:p>
          <a:endParaRPr lang="en-US"/>
        </a:p>
      </dgm:t>
    </dgm:pt>
    <dgm:pt modelId="{38C778DD-D363-4F82-8DCE-686F1B59BC63}">
      <dgm:prSet/>
      <dgm:spPr/>
      <dgm:t>
        <a:bodyPr/>
        <a:lstStyle/>
        <a:p>
          <a:r>
            <a:rPr lang="en-US" dirty="0">
              <a:solidFill>
                <a:schemeClr val="tx1"/>
              </a:solidFill>
            </a:rPr>
            <a:t>Gabapentin</a:t>
          </a:r>
        </a:p>
      </dgm:t>
    </dgm:pt>
    <dgm:pt modelId="{5369D849-8187-41B4-888A-DAB33A03A655}" type="parTrans" cxnId="{86D62A7E-74C5-41A3-A304-C8FC0A405487}">
      <dgm:prSet/>
      <dgm:spPr/>
      <dgm:t>
        <a:bodyPr/>
        <a:lstStyle/>
        <a:p>
          <a:endParaRPr lang="en-US">
            <a:solidFill>
              <a:schemeClr val="tx1"/>
            </a:solidFill>
          </a:endParaRPr>
        </a:p>
      </dgm:t>
    </dgm:pt>
    <dgm:pt modelId="{6E905A2E-E61C-4FCB-81D1-14E919DE3AA2}" type="sibTrans" cxnId="{86D62A7E-74C5-41A3-A304-C8FC0A405487}">
      <dgm:prSet/>
      <dgm:spPr/>
      <dgm:t>
        <a:bodyPr/>
        <a:lstStyle/>
        <a:p>
          <a:endParaRPr lang="en-US">
            <a:solidFill>
              <a:schemeClr val="tx1"/>
            </a:solidFill>
          </a:endParaRPr>
        </a:p>
      </dgm:t>
    </dgm:pt>
    <dgm:pt modelId="{B68E5D25-64D2-473C-9322-0F7CCE94E277}">
      <dgm:prSet/>
      <dgm:spPr/>
      <dgm:t>
        <a:bodyPr/>
        <a:lstStyle/>
        <a:p>
          <a:r>
            <a:rPr lang="en-US" dirty="0">
              <a:solidFill>
                <a:schemeClr val="bg1"/>
              </a:solidFill>
            </a:rPr>
            <a:t>Alcohol</a:t>
          </a:r>
        </a:p>
      </dgm:t>
    </dgm:pt>
    <dgm:pt modelId="{5C9DC515-53AC-4A3E-823D-87ECE960EA95}" type="parTrans" cxnId="{92F547F4-BA6E-4D6B-8C9A-812E76DB99B0}">
      <dgm:prSet/>
      <dgm:spPr/>
      <dgm:t>
        <a:bodyPr/>
        <a:lstStyle/>
        <a:p>
          <a:endParaRPr lang="en-US">
            <a:solidFill>
              <a:schemeClr val="tx1"/>
            </a:solidFill>
          </a:endParaRPr>
        </a:p>
      </dgm:t>
    </dgm:pt>
    <dgm:pt modelId="{BA751E32-E3A4-4999-A021-50E5CE4043A3}" type="sibTrans" cxnId="{92F547F4-BA6E-4D6B-8C9A-812E76DB99B0}">
      <dgm:prSet/>
      <dgm:spPr/>
      <dgm:t>
        <a:bodyPr/>
        <a:lstStyle/>
        <a:p>
          <a:endParaRPr lang="en-US">
            <a:solidFill>
              <a:schemeClr val="tx1"/>
            </a:solidFill>
          </a:endParaRPr>
        </a:p>
      </dgm:t>
    </dgm:pt>
    <dgm:pt modelId="{DF2EC9FB-259F-4A57-BFC1-62CB1E0410F1}">
      <dgm:prSet/>
      <dgm:spPr/>
      <dgm:t>
        <a:bodyPr/>
        <a:lstStyle/>
        <a:p>
          <a:r>
            <a:rPr lang="en-US" dirty="0">
              <a:solidFill>
                <a:schemeClr val="bg1"/>
              </a:solidFill>
            </a:rPr>
            <a:t>Cannabis</a:t>
          </a:r>
        </a:p>
      </dgm:t>
    </dgm:pt>
    <dgm:pt modelId="{61B8567E-7BCC-45A4-A214-E9E2710FDB19}" type="parTrans" cxnId="{7DD80433-2F80-4456-821C-4B9DDEC032C4}">
      <dgm:prSet/>
      <dgm:spPr/>
      <dgm:t>
        <a:bodyPr/>
        <a:lstStyle/>
        <a:p>
          <a:endParaRPr lang="en-US">
            <a:solidFill>
              <a:schemeClr val="tx1"/>
            </a:solidFill>
          </a:endParaRPr>
        </a:p>
      </dgm:t>
    </dgm:pt>
    <dgm:pt modelId="{920D4D2B-632B-49D2-8305-5A0EF7F090B0}" type="sibTrans" cxnId="{7DD80433-2F80-4456-821C-4B9DDEC032C4}">
      <dgm:prSet/>
      <dgm:spPr/>
      <dgm:t>
        <a:bodyPr/>
        <a:lstStyle/>
        <a:p>
          <a:endParaRPr lang="en-US">
            <a:solidFill>
              <a:schemeClr val="tx1"/>
            </a:solidFill>
          </a:endParaRPr>
        </a:p>
      </dgm:t>
    </dgm:pt>
    <dgm:pt modelId="{0C762D6A-77D7-4111-8AC8-F4CB18974594}">
      <dgm:prSet/>
      <dgm:spPr/>
      <dgm:t>
        <a:bodyPr/>
        <a:lstStyle/>
        <a:p>
          <a:r>
            <a:rPr lang="en-US" dirty="0">
              <a:solidFill>
                <a:schemeClr val="bg1"/>
              </a:solidFill>
            </a:rPr>
            <a:t>Selective serotonin reuptake inhibitors</a:t>
          </a:r>
        </a:p>
      </dgm:t>
    </dgm:pt>
    <dgm:pt modelId="{24DD14A5-AF23-4846-87DF-AED363D94E8A}" type="parTrans" cxnId="{BC6FEC13-4596-45D4-84BF-DE4AC4FFDE08}">
      <dgm:prSet/>
      <dgm:spPr/>
      <dgm:t>
        <a:bodyPr/>
        <a:lstStyle/>
        <a:p>
          <a:endParaRPr lang="en-US">
            <a:solidFill>
              <a:schemeClr val="tx1"/>
            </a:solidFill>
          </a:endParaRPr>
        </a:p>
      </dgm:t>
    </dgm:pt>
    <dgm:pt modelId="{51EEAAF3-B582-49B1-83D6-65FEF5CC3894}" type="sibTrans" cxnId="{BC6FEC13-4596-45D4-84BF-DE4AC4FFDE08}">
      <dgm:prSet/>
      <dgm:spPr/>
      <dgm:t>
        <a:bodyPr/>
        <a:lstStyle/>
        <a:p>
          <a:endParaRPr lang="en-US">
            <a:solidFill>
              <a:schemeClr val="tx1"/>
            </a:solidFill>
          </a:endParaRPr>
        </a:p>
      </dgm:t>
    </dgm:pt>
    <dgm:pt modelId="{80FC9B9B-11E4-4A49-958B-E4ADDD719FB0}">
      <dgm:prSet/>
      <dgm:spPr/>
      <dgm:t>
        <a:bodyPr/>
        <a:lstStyle/>
        <a:p>
          <a:r>
            <a:rPr lang="en-US" dirty="0">
              <a:solidFill>
                <a:schemeClr val="bg1"/>
              </a:solidFill>
            </a:rPr>
            <a:t>Lysergic acid diethylamide (LSD)</a:t>
          </a:r>
        </a:p>
      </dgm:t>
    </dgm:pt>
    <dgm:pt modelId="{7FA00632-37F2-46B7-BD17-B5BC37A91BF1}" type="parTrans" cxnId="{AEF5DA42-2938-48DA-9A3A-ABB7D16677AF}">
      <dgm:prSet/>
      <dgm:spPr/>
      <dgm:t>
        <a:bodyPr/>
        <a:lstStyle/>
        <a:p>
          <a:endParaRPr lang="en-US">
            <a:solidFill>
              <a:schemeClr val="tx1"/>
            </a:solidFill>
          </a:endParaRPr>
        </a:p>
      </dgm:t>
    </dgm:pt>
    <dgm:pt modelId="{181996A8-5B63-4D0B-A1CB-058F146BBD41}" type="sibTrans" cxnId="{AEF5DA42-2938-48DA-9A3A-ABB7D16677AF}">
      <dgm:prSet/>
      <dgm:spPr/>
      <dgm:t>
        <a:bodyPr/>
        <a:lstStyle/>
        <a:p>
          <a:endParaRPr lang="en-US">
            <a:solidFill>
              <a:schemeClr val="tx1"/>
            </a:solidFill>
          </a:endParaRPr>
        </a:p>
      </dgm:t>
    </dgm:pt>
    <dgm:pt modelId="{8BE36474-10F2-4158-A864-81BD28A767E0}">
      <dgm:prSet/>
      <dgm:spPr/>
      <dgm:t>
        <a:bodyPr/>
        <a:lstStyle/>
        <a:p>
          <a:r>
            <a:rPr lang="en-US" dirty="0">
              <a:solidFill>
                <a:schemeClr val="bg1"/>
              </a:solidFill>
            </a:rPr>
            <a:t>Amphetamine</a:t>
          </a:r>
        </a:p>
      </dgm:t>
    </dgm:pt>
    <dgm:pt modelId="{BAB6639B-EF03-49D1-9AA6-D0FBEF9E5924}" type="parTrans" cxnId="{34F88878-1669-421F-BF08-022E2296CFDD}">
      <dgm:prSet/>
      <dgm:spPr/>
      <dgm:t>
        <a:bodyPr/>
        <a:lstStyle/>
        <a:p>
          <a:endParaRPr lang="en-US">
            <a:solidFill>
              <a:schemeClr val="tx1"/>
            </a:solidFill>
          </a:endParaRPr>
        </a:p>
      </dgm:t>
    </dgm:pt>
    <dgm:pt modelId="{DE5EF0F7-7F4B-4018-AE62-7B3D3D1F3FC4}" type="sibTrans" cxnId="{34F88878-1669-421F-BF08-022E2296CFDD}">
      <dgm:prSet/>
      <dgm:spPr/>
      <dgm:t>
        <a:bodyPr/>
        <a:lstStyle/>
        <a:p>
          <a:endParaRPr lang="en-US">
            <a:solidFill>
              <a:schemeClr val="tx1"/>
            </a:solidFill>
          </a:endParaRPr>
        </a:p>
      </dgm:t>
    </dgm:pt>
    <dgm:pt modelId="{DE4031C4-592E-41EB-AA90-E5534B95CF47}">
      <dgm:prSet/>
      <dgm:spPr/>
      <dgm:t>
        <a:bodyPr/>
        <a:lstStyle/>
        <a:p>
          <a:r>
            <a:rPr lang="en-US" dirty="0">
              <a:solidFill>
                <a:schemeClr val="bg1"/>
              </a:solidFill>
            </a:rPr>
            <a:t>Gamma-hydroxybutyrate </a:t>
          </a:r>
        </a:p>
      </dgm:t>
    </dgm:pt>
    <dgm:pt modelId="{E419A1A6-DC98-47F4-BF48-1726AEC4E0AA}" type="parTrans" cxnId="{C3E0BCE1-0BEF-4B50-A902-DDBDB9932D0B}">
      <dgm:prSet/>
      <dgm:spPr/>
      <dgm:t>
        <a:bodyPr/>
        <a:lstStyle/>
        <a:p>
          <a:endParaRPr lang="en-US">
            <a:solidFill>
              <a:schemeClr val="tx1"/>
            </a:solidFill>
          </a:endParaRPr>
        </a:p>
      </dgm:t>
    </dgm:pt>
    <dgm:pt modelId="{D67DE0FC-9EC9-4F1A-9A90-79AE795B1299}" type="sibTrans" cxnId="{C3E0BCE1-0BEF-4B50-A902-DDBDB9932D0B}">
      <dgm:prSet/>
      <dgm:spPr/>
      <dgm:t>
        <a:bodyPr/>
        <a:lstStyle/>
        <a:p>
          <a:endParaRPr lang="en-US">
            <a:solidFill>
              <a:schemeClr val="tx1"/>
            </a:solidFill>
          </a:endParaRPr>
        </a:p>
      </dgm:t>
    </dgm:pt>
    <dgm:pt modelId="{18EC1234-8B91-404C-8105-2043D4D819AB}">
      <dgm:prSet/>
      <dgm:spPr/>
      <dgm:t>
        <a:bodyPr/>
        <a:lstStyle/>
        <a:p>
          <a:r>
            <a:rPr lang="en-US" dirty="0">
              <a:solidFill>
                <a:schemeClr val="tx1"/>
              </a:solidFill>
            </a:rPr>
            <a:t>Pregabalin</a:t>
          </a:r>
        </a:p>
      </dgm:t>
    </dgm:pt>
    <dgm:pt modelId="{95BC5D4F-D998-4543-B60F-F8CD1988EDBD}" type="parTrans" cxnId="{354FD229-D078-48FB-83E8-B609B5ED7FA5}">
      <dgm:prSet/>
      <dgm:spPr/>
      <dgm:t>
        <a:bodyPr/>
        <a:lstStyle/>
        <a:p>
          <a:endParaRPr lang="en-US">
            <a:solidFill>
              <a:schemeClr val="tx1"/>
            </a:solidFill>
          </a:endParaRPr>
        </a:p>
      </dgm:t>
    </dgm:pt>
    <dgm:pt modelId="{FA4980C8-77C6-4982-A80C-D8C14E59AEE2}" type="sibTrans" cxnId="{354FD229-D078-48FB-83E8-B609B5ED7FA5}">
      <dgm:prSet/>
      <dgm:spPr/>
      <dgm:t>
        <a:bodyPr/>
        <a:lstStyle/>
        <a:p>
          <a:endParaRPr lang="en-US">
            <a:solidFill>
              <a:schemeClr val="tx1"/>
            </a:solidFill>
          </a:endParaRPr>
        </a:p>
      </dgm:t>
    </dgm:pt>
    <dgm:pt modelId="{51439DEB-D3F2-4258-B95E-3A95ED6A6201}">
      <dgm:prSet/>
      <dgm:spPr/>
      <dgm:t>
        <a:bodyPr/>
        <a:lstStyle/>
        <a:p>
          <a:r>
            <a:rPr lang="en-US" dirty="0">
              <a:solidFill>
                <a:schemeClr val="bg1"/>
              </a:solidFill>
            </a:rPr>
            <a:t>Alcohol/gabapentin/benzodiazepines</a:t>
          </a:r>
        </a:p>
      </dgm:t>
    </dgm:pt>
    <dgm:pt modelId="{86F8DAA7-6EF1-4459-913A-6D79704AC19F}" type="parTrans" cxnId="{B5E3D073-6026-4BCA-8841-B863E1513A00}">
      <dgm:prSet/>
      <dgm:spPr/>
      <dgm:t>
        <a:bodyPr/>
        <a:lstStyle/>
        <a:p>
          <a:endParaRPr lang="en-US">
            <a:solidFill>
              <a:schemeClr val="tx1"/>
            </a:solidFill>
          </a:endParaRPr>
        </a:p>
      </dgm:t>
    </dgm:pt>
    <dgm:pt modelId="{311D94F1-4E96-4521-AA70-E981CBDE10C1}" type="sibTrans" cxnId="{B5E3D073-6026-4BCA-8841-B863E1513A00}">
      <dgm:prSet/>
      <dgm:spPr/>
      <dgm:t>
        <a:bodyPr/>
        <a:lstStyle/>
        <a:p>
          <a:endParaRPr lang="en-US">
            <a:solidFill>
              <a:schemeClr val="tx1"/>
            </a:solidFill>
          </a:endParaRPr>
        </a:p>
      </dgm:t>
    </dgm:pt>
    <dgm:pt modelId="{93D43079-0051-4B99-AE66-71726D490F0A}">
      <dgm:prSet/>
      <dgm:spPr/>
      <dgm:t>
        <a:bodyPr/>
        <a:lstStyle/>
        <a:p>
          <a:r>
            <a:rPr lang="en-US" dirty="0">
              <a:solidFill>
                <a:schemeClr val="bg1"/>
              </a:solidFill>
            </a:rPr>
            <a:t>Cannabinoids</a:t>
          </a:r>
        </a:p>
      </dgm:t>
    </dgm:pt>
    <dgm:pt modelId="{4CF8BE1A-AB1E-4CA1-9681-3C27AA239F2B}" type="parTrans" cxnId="{53DF3EAA-86E6-417A-B028-A39C79B1E41D}">
      <dgm:prSet/>
      <dgm:spPr/>
      <dgm:t>
        <a:bodyPr/>
        <a:lstStyle/>
        <a:p>
          <a:endParaRPr lang="en-US">
            <a:solidFill>
              <a:schemeClr val="tx1"/>
            </a:solidFill>
          </a:endParaRPr>
        </a:p>
      </dgm:t>
    </dgm:pt>
    <dgm:pt modelId="{91CDD9B0-9D1F-40FE-86CC-57091CB5B5BB}" type="sibTrans" cxnId="{53DF3EAA-86E6-417A-B028-A39C79B1E41D}">
      <dgm:prSet/>
      <dgm:spPr/>
      <dgm:t>
        <a:bodyPr/>
        <a:lstStyle/>
        <a:p>
          <a:endParaRPr lang="en-US">
            <a:solidFill>
              <a:schemeClr val="tx1"/>
            </a:solidFill>
          </a:endParaRPr>
        </a:p>
      </dgm:t>
    </dgm:pt>
    <dgm:pt modelId="{E4D1123D-5BBE-4EC5-8698-59E79458C4E1}">
      <dgm:prSet/>
      <dgm:spPr/>
      <dgm:t>
        <a:bodyPr/>
        <a:lstStyle/>
        <a:p>
          <a:r>
            <a:rPr lang="en-US" dirty="0">
              <a:solidFill>
                <a:schemeClr val="bg1"/>
              </a:solidFill>
            </a:rPr>
            <a:t>LSD</a:t>
          </a:r>
        </a:p>
      </dgm:t>
    </dgm:pt>
    <dgm:pt modelId="{ED3C9FD3-342A-4360-8E60-E187D66F774E}" type="parTrans" cxnId="{609138BF-0AEC-4322-9D6B-3AD8530EC40F}">
      <dgm:prSet/>
      <dgm:spPr/>
      <dgm:t>
        <a:bodyPr/>
        <a:lstStyle/>
        <a:p>
          <a:endParaRPr lang="en-US">
            <a:solidFill>
              <a:schemeClr val="tx1"/>
            </a:solidFill>
          </a:endParaRPr>
        </a:p>
      </dgm:t>
    </dgm:pt>
    <dgm:pt modelId="{CEA266B0-B7D4-47A2-AF46-1B491FDC9E5F}" type="sibTrans" cxnId="{609138BF-0AEC-4322-9D6B-3AD8530EC40F}">
      <dgm:prSet/>
      <dgm:spPr/>
      <dgm:t>
        <a:bodyPr/>
        <a:lstStyle/>
        <a:p>
          <a:endParaRPr lang="en-US">
            <a:solidFill>
              <a:schemeClr val="tx1"/>
            </a:solidFill>
          </a:endParaRPr>
        </a:p>
      </dgm:t>
    </dgm:pt>
    <dgm:pt modelId="{9E88036A-2B35-46DC-8117-41380EB041EF}">
      <dgm:prSet/>
      <dgm:spPr/>
      <dgm:t>
        <a:bodyPr/>
        <a:lstStyle/>
        <a:p>
          <a:r>
            <a:rPr lang="en-US" dirty="0">
              <a:solidFill>
                <a:schemeClr val="bg1"/>
              </a:solidFill>
            </a:rPr>
            <a:t>Salvia</a:t>
          </a:r>
        </a:p>
      </dgm:t>
    </dgm:pt>
    <dgm:pt modelId="{AF330986-C02D-4569-AD5A-BB7EB5BF4D45}" type="parTrans" cxnId="{4427FB6B-4A9E-47DD-B17B-C38AAF47EC18}">
      <dgm:prSet/>
      <dgm:spPr/>
      <dgm:t>
        <a:bodyPr/>
        <a:lstStyle/>
        <a:p>
          <a:endParaRPr lang="en-US">
            <a:solidFill>
              <a:schemeClr val="tx1"/>
            </a:solidFill>
          </a:endParaRPr>
        </a:p>
      </dgm:t>
    </dgm:pt>
    <dgm:pt modelId="{624912D3-D814-48BB-AA10-012167DA8EBC}" type="sibTrans" cxnId="{4427FB6B-4A9E-47DD-B17B-C38AAF47EC18}">
      <dgm:prSet/>
      <dgm:spPr/>
      <dgm:t>
        <a:bodyPr/>
        <a:lstStyle/>
        <a:p>
          <a:endParaRPr lang="en-US">
            <a:solidFill>
              <a:schemeClr val="tx1"/>
            </a:solidFill>
          </a:endParaRPr>
        </a:p>
      </dgm:t>
    </dgm:pt>
    <dgm:pt modelId="{A26102FC-7B3C-4AF9-8B6E-992DD4BAEFBE}">
      <dgm:prSet/>
      <dgm:spPr/>
      <dgm:t>
        <a:bodyPr/>
        <a:lstStyle/>
        <a:p>
          <a:r>
            <a:rPr lang="en-US" dirty="0">
              <a:solidFill>
                <a:schemeClr val="bg1"/>
              </a:solidFill>
            </a:rPr>
            <a:t>Heroin/opiates</a:t>
          </a:r>
        </a:p>
      </dgm:t>
    </dgm:pt>
    <dgm:pt modelId="{796B43F0-9E43-4A00-9A6D-B84F58806B3C}" type="parTrans" cxnId="{9B0F640F-CE08-4D45-A0EA-C8729E214CEC}">
      <dgm:prSet/>
      <dgm:spPr/>
      <dgm:t>
        <a:bodyPr/>
        <a:lstStyle/>
        <a:p>
          <a:endParaRPr lang="en-US">
            <a:solidFill>
              <a:schemeClr val="tx1"/>
            </a:solidFill>
          </a:endParaRPr>
        </a:p>
      </dgm:t>
    </dgm:pt>
    <dgm:pt modelId="{05B73044-1307-452B-ADD3-AD4165473961}" type="sibTrans" cxnId="{9B0F640F-CE08-4D45-A0EA-C8729E214CEC}">
      <dgm:prSet/>
      <dgm:spPr/>
      <dgm:t>
        <a:bodyPr/>
        <a:lstStyle/>
        <a:p>
          <a:endParaRPr lang="en-US">
            <a:solidFill>
              <a:schemeClr val="tx1"/>
            </a:solidFill>
          </a:endParaRPr>
        </a:p>
      </dgm:t>
    </dgm:pt>
    <dgm:pt modelId="{7111775E-E3EA-481E-99EB-13141CBA1DEB}">
      <dgm:prSet/>
      <dgm:spPr/>
      <dgm:t>
        <a:bodyPr/>
        <a:lstStyle/>
        <a:p>
          <a:r>
            <a:rPr lang="en-US" dirty="0">
              <a:solidFill>
                <a:schemeClr val="bg1"/>
              </a:solidFill>
            </a:rPr>
            <a:t>Amphetamines/synthetic cathinones</a:t>
          </a:r>
        </a:p>
      </dgm:t>
    </dgm:pt>
    <dgm:pt modelId="{B985D566-5FE8-4827-ADE8-150BAA1AFBB5}" type="parTrans" cxnId="{F7B5CDB4-D8CF-434E-A956-9B97CBE89433}">
      <dgm:prSet/>
      <dgm:spPr/>
      <dgm:t>
        <a:bodyPr/>
        <a:lstStyle/>
        <a:p>
          <a:endParaRPr lang="en-US">
            <a:solidFill>
              <a:schemeClr val="tx1"/>
            </a:solidFill>
          </a:endParaRPr>
        </a:p>
      </dgm:t>
    </dgm:pt>
    <dgm:pt modelId="{6DC2F881-C8D4-437A-BD3D-E5F1BE5332E4}" type="sibTrans" cxnId="{F7B5CDB4-D8CF-434E-A956-9B97CBE89433}">
      <dgm:prSet/>
      <dgm:spPr/>
      <dgm:t>
        <a:bodyPr/>
        <a:lstStyle/>
        <a:p>
          <a:endParaRPr lang="en-US">
            <a:solidFill>
              <a:schemeClr val="tx1"/>
            </a:solidFill>
          </a:endParaRPr>
        </a:p>
      </dgm:t>
    </dgm:pt>
    <dgm:pt modelId="{760F0FE0-6FB9-4390-9BF5-8653C4BC9676}">
      <dgm:prSet/>
      <dgm:spPr/>
      <dgm:t>
        <a:bodyPr/>
        <a:lstStyle/>
        <a:p>
          <a:r>
            <a:rPr lang="en-US" dirty="0">
              <a:solidFill>
                <a:schemeClr val="bg1"/>
              </a:solidFill>
            </a:rPr>
            <a:t>Opioids</a:t>
          </a:r>
        </a:p>
      </dgm:t>
    </dgm:pt>
    <dgm:pt modelId="{B77BC201-DFBE-428D-986D-418847D1EB3E}" type="parTrans" cxnId="{4BC4F6A9-5765-4C90-8DD4-1FB84E6CAD7A}">
      <dgm:prSet/>
      <dgm:spPr/>
      <dgm:t>
        <a:bodyPr/>
        <a:lstStyle/>
        <a:p>
          <a:endParaRPr lang="en-US">
            <a:solidFill>
              <a:schemeClr val="tx1"/>
            </a:solidFill>
          </a:endParaRPr>
        </a:p>
      </dgm:t>
    </dgm:pt>
    <dgm:pt modelId="{DC3BCBE2-BB00-4102-ADEF-35D0E8A50A7E}" type="sibTrans" cxnId="{4BC4F6A9-5765-4C90-8DD4-1FB84E6CAD7A}">
      <dgm:prSet/>
      <dgm:spPr/>
      <dgm:t>
        <a:bodyPr/>
        <a:lstStyle/>
        <a:p>
          <a:endParaRPr lang="en-US">
            <a:solidFill>
              <a:schemeClr val="tx1"/>
            </a:solidFill>
          </a:endParaRPr>
        </a:p>
      </dgm:t>
    </dgm:pt>
    <dgm:pt modelId="{F4A63D48-4ED7-405B-9601-0303A4D52307}">
      <dgm:prSet/>
      <dgm:spPr/>
      <dgm:t>
        <a:bodyPr/>
        <a:lstStyle/>
        <a:p>
          <a:r>
            <a:rPr lang="en-US" dirty="0">
              <a:solidFill>
                <a:schemeClr val="bg1"/>
              </a:solidFill>
            </a:rPr>
            <a:t>Benzodiazepines</a:t>
          </a:r>
        </a:p>
      </dgm:t>
    </dgm:pt>
    <dgm:pt modelId="{BF059D94-3F90-423F-BE29-2BD88570710D}" type="parTrans" cxnId="{DB7FF719-17EF-4226-94A6-52F1D64D21D5}">
      <dgm:prSet/>
      <dgm:spPr/>
      <dgm:t>
        <a:bodyPr/>
        <a:lstStyle/>
        <a:p>
          <a:endParaRPr lang="en-US">
            <a:solidFill>
              <a:schemeClr val="tx1"/>
            </a:solidFill>
          </a:endParaRPr>
        </a:p>
      </dgm:t>
    </dgm:pt>
    <dgm:pt modelId="{20F1FCC8-0679-463B-A27E-EC7FF97FC3E0}" type="sibTrans" cxnId="{DB7FF719-17EF-4226-94A6-52F1D64D21D5}">
      <dgm:prSet/>
      <dgm:spPr/>
      <dgm:t>
        <a:bodyPr/>
        <a:lstStyle/>
        <a:p>
          <a:endParaRPr lang="en-US">
            <a:solidFill>
              <a:schemeClr val="tx1"/>
            </a:solidFill>
          </a:endParaRPr>
        </a:p>
      </dgm:t>
    </dgm:pt>
    <dgm:pt modelId="{F320131B-4461-477D-B927-0EE59C1240F7}" type="pres">
      <dgm:prSet presAssocID="{080D96F4-658D-4133-B734-CC1850827FE7}" presName="Name0" presStyleCnt="0">
        <dgm:presLayoutVars>
          <dgm:dir/>
          <dgm:animLvl val="lvl"/>
          <dgm:resizeHandles val="exact"/>
        </dgm:presLayoutVars>
      </dgm:prSet>
      <dgm:spPr/>
    </dgm:pt>
    <dgm:pt modelId="{04ADEDCB-FB63-43C4-B333-8DE794D63447}" type="pres">
      <dgm:prSet presAssocID="{38C778DD-D363-4F82-8DCE-686F1B59BC63}" presName="linNode" presStyleCnt="0"/>
      <dgm:spPr/>
    </dgm:pt>
    <dgm:pt modelId="{AB73D171-1066-4A26-A202-98ED5224A2D1}" type="pres">
      <dgm:prSet presAssocID="{38C778DD-D363-4F82-8DCE-686F1B59BC63}" presName="parTx" presStyleLbl="revTx" presStyleIdx="0" presStyleCnt="2">
        <dgm:presLayoutVars>
          <dgm:chMax val="1"/>
          <dgm:bulletEnabled val="1"/>
        </dgm:presLayoutVars>
      </dgm:prSet>
      <dgm:spPr/>
    </dgm:pt>
    <dgm:pt modelId="{76693031-8221-4ADA-937C-B057835B7800}" type="pres">
      <dgm:prSet presAssocID="{38C778DD-D363-4F82-8DCE-686F1B59BC63}" presName="bracket" presStyleLbl="parChTrans1D1" presStyleIdx="0" presStyleCnt="2"/>
      <dgm:spPr/>
    </dgm:pt>
    <dgm:pt modelId="{6550A901-F452-44C7-ADB0-32F8C0A901B9}" type="pres">
      <dgm:prSet presAssocID="{38C778DD-D363-4F82-8DCE-686F1B59BC63}" presName="spH" presStyleCnt="0"/>
      <dgm:spPr/>
    </dgm:pt>
    <dgm:pt modelId="{84EF8E79-0845-42B8-ACE0-DD11B3762A0A}" type="pres">
      <dgm:prSet presAssocID="{38C778DD-D363-4F82-8DCE-686F1B59BC63}" presName="desTx" presStyleLbl="node1" presStyleIdx="0" presStyleCnt="2">
        <dgm:presLayoutVars>
          <dgm:bulletEnabled val="1"/>
        </dgm:presLayoutVars>
      </dgm:prSet>
      <dgm:spPr/>
    </dgm:pt>
    <dgm:pt modelId="{E733FD1E-1110-4709-9AED-3158CFED21E6}" type="pres">
      <dgm:prSet presAssocID="{6E905A2E-E61C-4FCB-81D1-14E919DE3AA2}" presName="spV" presStyleCnt="0"/>
      <dgm:spPr/>
    </dgm:pt>
    <dgm:pt modelId="{DC7D16BD-E9F2-4CA2-9D7E-E6E40B9A6E53}" type="pres">
      <dgm:prSet presAssocID="{18EC1234-8B91-404C-8105-2043D4D819AB}" presName="linNode" presStyleCnt="0"/>
      <dgm:spPr/>
    </dgm:pt>
    <dgm:pt modelId="{6257FC0A-B996-4FE5-89F7-2CB0BF1FEB6F}" type="pres">
      <dgm:prSet presAssocID="{18EC1234-8B91-404C-8105-2043D4D819AB}" presName="parTx" presStyleLbl="revTx" presStyleIdx="1" presStyleCnt="2">
        <dgm:presLayoutVars>
          <dgm:chMax val="1"/>
          <dgm:bulletEnabled val="1"/>
        </dgm:presLayoutVars>
      </dgm:prSet>
      <dgm:spPr/>
    </dgm:pt>
    <dgm:pt modelId="{B9A36C34-9C18-4715-8768-A2C7BC4BCA1A}" type="pres">
      <dgm:prSet presAssocID="{18EC1234-8B91-404C-8105-2043D4D819AB}" presName="bracket" presStyleLbl="parChTrans1D1" presStyleIdx="1" presStyleCnt="2"/>
      <dgm:spPr/>
    </dgm:pt>
    <dgm:pt modelId="{597EC096-7173-48D3-9597-BE5E93FFBD7E}" type="pres">
      <dgm:prSet presAssocID="{18EC1234-8B91-404C-8105-2043D4D819AB}" presName="spH" presStyleCnt="0"/>
      <dgm:spPr/>
    </dgm:pt>
    <dgm:pt modelId="{580939BD-E4D8-4576-BE22-3A660C3A2962}" type="pres">
      <dgm:prSet presAssocID="{18EC1234-8B91-404C-8105-2043D4D819AB}" presName="desTx" presStyleLbl="node1" presStyleIdx="1" presStyleCnt="2">
        <dgm:presLayoutVars>
          <dgm:bulletEnabled val="1"/>
        </dgm:presLayoutVars>
      </dgm:prSet>
      <dgm:spPr/>
    </dgm:pt>
  </dgm:ptLst>
  <dgm:cxnLst>
    <dgm:cxn modelId="{9B0F640F-CE08-4D45-A0EA-C8729E214CEC}" srcId="{18EC1234-8B91-404C-8105-2043D4D819AB}" destId="{A26102FC-7B3C-4AF9-8B6E-992DD4BAEFBE}" srcOrd="4" destOrd="0" parTransId="{796B43F0-9E43-4A00-9A6D-B84F58806B3C}" sibTransId="{05B73044-1307-452B-ADD3-AD4165473961}"/>
    <dgm:cxn modelId="{BC6FEC13-4596-45D4-84BF-DE4AC4FFDE08}" srcId="{38C778DD-D363-4F82-8DCE-686F1B59BC63}" destId="{0C762D6A-77D7-4111-8AC8-F4CB18974594}" srcOrd="2" destOrd="0" parTransId="{24DD14A5-AF23-4846-87DF-AED363D94E8A}" sibTransId="{51EEAAF3-B582-49B1-83D6-65FEF5CC3894}"/>
    <dgm:cxn modelId="{DB7FF719-17EF-4226-94A6-52F1D64D21D5}" srcId="{38C778DD-D363-4F82-8DCE-686F1B59BC63}" destId="{F4A63D48-4ED7-405B-9601-0303A4D52307}" srcOrd="7" destOrd="0" parTransId="{BF059D94-3F90-423F-BE29-2BD88570710D}" sibTransId="{20F1FCC8-0679-463B-A27E-EC7FF97FC3E0}"/>
    <dgm:cxn modelId="{AB2A9821-284B-46D5-9C1F-067E2EEDB320}" type="presOf" srcId="{0C762D6A-77D7-4111-8AC8-F4CB18974594}" destId="{84EF8E79-0845-42B8-ACE0-DD11B3762A0A}" srcOrd="0" destOrd="2" presId="urn:diagrams.loki3.com/BracketList"/>
    <dgm:cxn modelId="{354FD229-D078-48FB-83E8-B609B5ED7FA5}" srcId="{080D96F4-658D-4133-B734-CC1850827FE7}" destId="{18EC1234-8B91-404C-8105-2043D4D819AB}" srcOrd="1" destOrd="0" parTransId="{95BC5D4F-D998-4543-B60F-F8CD1988EDBD}" sibTransId="{FA4980C8-77C6-4982-A80C-D8C14E59AEE2}"/>
    <dgm:cxn modelId="{7FD4D52E-001F-45EF-A7C4-C6E8EFFAA3F8}" type="presOf" srcId="{080D96F4-658D-4133-B734-CC1850827FE7}" destId="{F320131B-4461-477D-B927-0EE59C1240F7}" srcOrd="0" destOrd="0" presId="urn:diagrams.loki3.com/BracketList"/>
    <dgm:cxn modelId="{7DD80433-2F80-4456-821C-4B9DDEC032C4}" srcId="{38C778DD-D363-4F82-8DCE-686F1B59BC63}" destId="{DF2EC9FB-259F-4A57-BFC1-62CB1E0410F1}" srcOrd="1" destOrd="0" parTransId="{61B8567E-7BCC-45A4-A214-E9E2710FDB19}" sibTransId="{920D4D2B-632B-49D2-8305-5A0EF7F090B0}"/>
    <dgm:cxn modelId="{9663DA34-0591-4E45-9134-C2903A48FB06}" type="presOf" srcId="{38C778DD-D363-4F82-8DCE-686F1B59BC63}" destId="{AB73D171-1066-4A26-A202-98ED5224A2D1}" srcOrd="0" destOrd="0" presId="urn:diagrams.loki3.com/BracketList"/>
    <dgm:cxn modelId="{B21A1B42-343D-47D2-91E5-5D1066F5DFAE}" type="presOf" srcId="{F4A63D48-4ED7-405B-9601-0303A4D52307}" destId="{84EF8E79-0845-42B8-ACE0-DD11B3762A0A}" srcOrd="0" destOrd="7" presId="urn:diagrams.loki3.com/BracketList"/>
    <dgm:cxn modelId="{AEF5DA42-2938-48DA-9A3A-ABB7D16677AF}" srcId="{38C778DD-D363-4F82-8DCE-686F1B59BC63}" destId="{80FC9B9B-11E4-4A49-958B-E4ADDD719FB0}" srcOrd="3" destOrd="0" parTransId="{7FA00632-37F2-46B7-BD17-B5BC37A91BF1}" sibTransId="{181996A8-5B63-4D0B-A1CB-058F146BBD41}"/>
    <dgm:cxn modelId="{23760C4B-1FEE-4A60-9F72-436834728471}" type="presOf" srcId="{760F0FE0-6FB9-4390-9BF5-8653C4BC9676}" destId="{84EF8E79-0845-42B8-ACE0-DD11B3762A0A}" srcOrd="0" destOrd="6" presId="urn:diagrams.loki3.com/BracketList"/>
    <dgm:cxn modelId="{4427FB6B-4A9E-47DD-B17B-C38AAF47EC18}" srcId="{18EC1234-8B91-404C-8105-2043D4D819AB}" destId="{9E88036A-2B35-46DC-8117-41380EB041EF}" srcOrd="3" destOrd="0" parTransId="{AF330986-C02D-4569-AD5A-BB7EB5BF4D45}" sibTransId="{624912D3-D814-48BB-AA10-012167DA8EBC}"/>
    <dgm:cxn modelId="{B5E3D073-6026-4BCA-8841-B863E1513A00}" srcId="{18EC1234-8B91-404C-8105-2043D4D819AB}" destId="{51439DEB-D3F2-4258-B95E-3A95ED6A6201}" srcOrd="0" destOrd="0" parTransId="{86F8DAA7-6EF1-4459-913A-6D79704AC19F}" sibTransId="{311D94F1-4E96-4521-AA70-E981CBDE10C1}"/>
    <dgm:cxn modelId="{34F88878-1669-421F-BF08-022E2296CFDD}" srcId="{38C778DD-D363-4F82-8DCE-686F1B59BC63}" destId="{8BE36474-10F2-4158-A864-81BD28A767E0}" srcOrd="4" destOrd="0" parTransId="{BAB6639B-EF03-49D1-9AA6-D0FBEF9E5924}" sibTransId="{DE5EF0F7-7F4B-4018-AE62-7B3D3D1F3FC4}"/>
    <dgm:cxn modelId="{E46DAC7B-5D24-437C-B26A-CEA5AA19418A}" type="presOf" srcId="{E4D1123D-5BBE-4EC5-8698-59E79458C4E1}" destId="{580939BD-E4D8-4576-BE22-3A660C3A2962}" srcOrd="0" destOrd="2" presId="urn:diagrams.loki3.com/BracketList"/>
    <dgm:cxn modelId="{86D62A7E-74C5-41A3-A304-C8FC0A405487}" srcId="{080D96F4-658D-4133-B734-CC1850827FE7}" destId="{38C778DD-D363-4F82-8DCE-686F1B59BC63}" srcOrd="0" destOrd="0" parTransId="{5369D849-8187-41B4-888A-DAB33A03A655}" sibTransId="{6E905A2E-E61C-4FCB-81D1-14E919DE3AA2}"/>
    <dgm:cxn modelId="{80BF5087-616F-490C-B9F8-15BC10C579AF}" type="presOf" srcId="{7111775E-E3EA-481E-99EB-13141CBA1DEB}" destId="{580939BD-E4D8-4576-BE22-3A660C3A2962}" srcOrd="0" destOrd="5" presId="urn:diagrams.loki3.com/BracketList"/>
    <dgm:cxn modelId="{B7AEDF8D-B164-48A6-A709-372F13CF85BD}" type="presOf" srcId="{9E88036A-2B35-46DC-8117-41380EB041EF}" destId="{580939BD-E4D8-4576-BE22-3A660C3A2962}" srcOrd="0" destOrd="3" presId="urn:diagrams.loki3.com/BracketList"/>
    <dgm:cxn modelId="{75C66D8F-E8D3-4BAF-8BDC-AD370ECAD44C}" type="presOf" srcId="{A26102FC-7B3C-4AF9-8B6E-992DD4BAEFBE}" destId="{580939BD-E4D8-4576-BE22-3A660C3A2962}" srcOrd="0" destOrd="4" presId="urn:diagrams.loki3.com/BracketList"/>
    <dgm:cxn modelId="{132AFE94-AB55-4A6F-B3A6-2A960E65916D}" type="presOf" srcId="{80FC9B9B-11E4-4A49-958B-E4ADDD719FB0}" destId="{84EF8E79-0845-42B8-ACE0-DD11B3762A0A}" srcOrd="0" destOrd="3" presId="urn:diagrams.loki3.com/BracketList"/>
    <dgm:cxn modelId="{4BC4F6A9-5765-4C90-8DD4-1FB84E6CAD7A}" srcId="{38C778DD-D363-4F82-8DCE-686F1B59BC63}" destId="{760F0FE0-6FB9-4390-9BF5-8653C4BC9676}" srcOrd="6" destOrd="0" parTransId="{B77BC201-DFBE-428D-986D-418847D1EB3E}" sibTransId="{DC3BCBE2-BB00-4102-ADEF-35D0E8A50A7E}"/>
    <dgm:cxn modelId="{53DF3EAA-86E6-417A-B028-A39C79B1E41D}" srcId="{18EC1234-8B91-404C-8105-2043D4D819AB}" destId="{93D43079-0051-4B99-AE66-71726D490F0A}" srcOrd="1" destOrd="0" parTransId="{4CF8BE1A-AB1E-4CA1-9681-3C27AA239F2B}" sibTransId="{91CDD9B0-9D1F-40FE-86CC-57091CB5B5BB}"/>
    <dgm:cxn modelId="{F7B5CDB4-D8CF-434E-A956-9B97CBE89433}" srcId="{18EC1234-8B91-404C-8105-2043D4D819AB}" destId="{7111775E-E3EA-481E-99EB-13141CBA1DEB}" srcOrd="5" destOrd="0" parTransId="{B985D566-5FE8-4827-ADE8-150BAA1AFBB5}" sibTransId="{6DC2F881-C8D4-437A-BD3D-E5F1BE5332E4}"/>
    <dgm:cxn modelId="{609138BF-0AEC-4322-9D6B-3AD8530EC40F}" srcId="{18EC1234-8B91-404C-8105-2043D4D819AB}" destId="{E4D1123D-5BBE-4EC5-8698-59E79458C4E1}" srcOrd="2" destOrd="0" parTransId="{ED3C9FD3-342A-4360-8E60-E187D66F774E}" sibTransId="{CEA266B0-B7D4-47A2-AF46-1B491FDC9E5F}"/>
    <dgm:cxn modelId="{FB463FBF-C3F6-40B7-9EC0-57F281573E81}" type="presOf" srcId="{DE4031C4-592E-41EB-AA90-E5534B95CF47}" destId="{84EF8E79-0845-42B8-ACE0-DD11B3762A0A}" srcOrd="0" destOrd="5" presId="urn:diagrams.loki3.com/BracketList"/>
    <dgm:cxn modelId="{A1DA16CE-F8A3-4A02-9CBF-9D774E317CA7}" type="presOf" srcId="{DF2EC9FB-259F-4A57-BFC1-62CB1E0410F1}" destId="{84EF8E79-0845-42B8-ACE0-DD11B3762A0A}" srcOrd="0" destOrd="1" presId="urn:diagrams.loki3.com/BracketList"/>
    <dgm:cxn modelId="{37B498D5-4FAF-4B98-AD1D-066688309C89}" type="presOf" srcId="{8BE36474-10F2-4158-A864-81BD28A767E0}" destId="{84EF8E79-0845-42B8-ACE0-DD11B3762A0A}" srcOrd="0" destOrd="4" presId="urn:diagrams.loki3.com/BracketList"/>
    <dgm:cxn modelId="{F97AB5DD-EAE5-4C09-8B76-0D349F0B64CE}" type="presOf" srcId="{18EC1234-8B91-404C-8105-2043D4D819AB}" destId="{6257FC0A-B996-4FE5-89F7-2CB0BF1FEB6F}" srcOrd="0" destOrd="0" presId="urn:diagrams.loki3.com/BracketList"/>
    <dgm:cxn modelId="{5BFC5BE1-3F47-4D2B-B137-444A003F3A74}" type="presOf" srcId="{93D43079-0051-4B99-AE66-71726D490F0A}" destId="{580939BD-E4D8-4576-BE22-3A660C3A2962}" srcOrd="0" destOrd="1" presId="urn:diagrams.loki3.com/BracketList"/>
    <dgm:cxn modelId="{C3E0BCE1-0BEF-4B50-A902-DDBDB9932D0B}" srcId="{38C778DD-D363-4F82-8DCE-686F1B59BC63}" destId="{DE4031C4-592E-41EB-AA90-E5534B95CF47}" srcOrd="5" destOrd="0" parTransId="{E419A1A6-DC98-47F4-BF48-1726AEC4E0AA}" sibTransId="{D67DE0FC-9EC9-4F1A-9A90-79AE795B1299}"/>
    <dgm:cxn modelId="{87B14BE5-F712-4D99-B154-537C0F2F9B48}" type="presOf" srcId="{51439DEB-D3F2-4258-B95E-3A95ED6A6201}" destId="{580939BD-E4D8-4576-BE22-3A660C3A2962}" srcOrd="0" destOrd="0" presId="urn:diagrams.loki3.com/BracketList"/>
    <dgm:cxn modelId="{92F547F4-BA6E-4D6B-8C9A-812E76DB99B0}" srcId="{38C778DD-D363-4F82-8DCE-686F1B59BC63}" destId="{B68E5D25-64D2-473C-9322-0F7CCE94E277}" srcOrd="0" destOrd="0" parTransId="{5C9DC515-53AC-4A3E-823D-87ECE960EA95}" sibTransId="{BA751E32-E3A4-4999-A021-50E5CE4043A3}"/>
    <dgm:cxn modelId="{95A046F7-21F1-434B-AFF4-6F7B5D054AD9}" type="presOf" srcId="{B68E5D25-64D2-473C-9322-0F7CCE94E277}" destId="{84EF8E79-0845-42B8-ACE0-DD11B3762A0A}" srcOrd="0" destOrd="0" presId="urn:diagrams.loki3.com/BracketList"/>
    <dgm:cxn modelId="{22D0F830-C4BD-4919-9DCC-A3FE64377C33}" type="presParOf" srcId="{F320131B-4461-477D-B927-0EE59C1240F7}" destId="{04ADEDCB-FB63-43C4-B333-8DE794D63447}" srcOrd="0" destOrd="0" presId="urn:diagrams.loki3.com/BracketList"/>
    <dgm:cxn modelId="{90BBEAD0-A29C-4C55-A371-100704919464}" type="presParOf" srcId="{04ADEDCB-FB63-43C4-B333-8DE794D63447}" destId="{AB73D171-1066-4A26-A202-98ED5224A2D1}" srcOrd="0" destOrd="0" presId="urn:diagrams.loki3.com/BracketList"/>
    <dgm:cxn modelId="{C2757F55-DA00-4286-BCB6-969426C2BA71}" type="presParOf" srcId="{04ADEDCB-FB63-43C4-B333-8DE794D63447}" destId="{76693031-8221-4ADA-937C-B057835B7800}" srcOrd="1" destOrd="0" presId="urn:diagrams.loki3.com/BracketList"/>
    <dgm:cxn modelId="{289B0A7F-BE9E-47C8-9974-1034182E5635}" type="presParOf" srcId="{04ADEDCB-FB63-43C4-B333-8DE794D63447}" destId="{6550A901-F452-44C7-ADB0-32F8C0A901B9}" srcOrd="2" destOrd="0" presId="urn:diagrams.loki3.com/BracketList"/>
    <dgm:cxn modelId="{0CF13C51-8EDD-462F-BC2A-367E931EFD1C}" type="presParOf" srcId="{04ADEDCB-FB63-43C4-B333-8DE794D63447}" destId="{84EF8E79-0845-42B8-ACE0-DD11B3762A0A}" srcOrd="3" destOrd="0" presId="urn:diagrams.loki3.com/BracketList"/>
    <dgm:cxn modelId="{46E5812C-B59B-42A7-BAC8-FF451FB34000}" type="presParOf" srcId="{F320131B-4461-477D-B927-0EE59C1240F7}" destId="{E733FD1E-1110-4709-9AED-3158CFED21E6}" srcOrd="1" destOrd="0" presId="urn:diagrams.loki3.com/BracketList"/>
    <dgm:cxn modelId="{2AFE1B3A-6868-4A51-8892-5256E136D2CC}" type="presParOf" srcId="{F320131B-4461-477D-B927-0EE59C1240F7}" destId="{DC7D16BD-E9F2-4CA2-9D7E-E6E40B9A6E53}" srcOrd="2" destOrd="0" presId="urn:diagrams.loki3.com/BracketList"/>
    <dgm:cxn modelId="{65D9310F-E8D9-44F6-8F1C-3A9863FF483C}" type="presParOf" srcId="{DC7D16BD-E9F2-4CA2-9D7E-E6E40B9A6E53}" destId="{6257FC0A-B996-4FE5-89F7-2CB0BF1FEB6F}" srcOrd="0" destOrd="0" presId="urn:diagrams.loki3.com/BracketList"/>
    <dgm:cxn modelId="{7B1A5230-508C-4E90-9E51-4C6CD29AA6E0}" type="presParOf" srcId="{DC7D16BD-E9F2-4CA2-9D7E-E6E40B9A6E53}" destId="{B9A36C34-9C18-4715-8768-A2C7BC4BCA1A}" srcOrd="1" destOrd="0" presId="urn:diagrams.loki3.com/BracketList"/>
    <dgm:cxn modelId="{B9DD827C-1627-45D5-BD87-2B8DDF8D0259}" type="presParOf" srcId="{DC7D16BD-E9F2-4CA2-9D7E-E6E40B9A6E53}" destId="{597EC096-7173-48D3-9597-BE5E93FFBD7E}" srcOrd="2" destOrd="0" presId="urn:diagrams.loki3.com/BracketList"/>
    <dgm:cxn modelId="{5A488ED5-6A26-4349-AD73-DF0720759C5A}" type="presParOf" srcId="{DC7D16BD-E9F2-4CA2-9D7E-E6E40B9A6E53}" destId="{580939BD-E4D8-4576-BE22-3A660C3A2962}"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1EC917-B544-4814-BE9B-F24F97A1D587}">
      <dsp:nvSpPr>
        <dsp:cNvPr id="0" name=""/>
        <dsp:cNvSpPr/>
      </dsp:nvSpPr>
      <dsp:spPr>
        <a:xfrm>
          <a:off x="0" y="0"/>
          <a:ext cx="8449056" cy="81467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bg1"/>
              </a:solidFill>
            </a:rPr>
            <a:t>Opioid overdose public health crisis</a:t>
          </a:r>
        </a:p>
      </dsp:txBody>
      <dsp:txXfrm>
        <a:off x="23861" y="23861"/>
        <a:ext cx="7474643" cy="766951"/>
      </dsp:txXfrm>
    </dsp:sp>
    <dsp:sp modelId="{0BF9F393-7334-44DE-B53D-865CF30ECDD4}">
      <dsp:nvSpPr>
        <dsp:cNvPr id="0" name=""/>
        <dsp:cNvSpPr/>
      </dsp:nvSpPr>
      <dsp:spPr>
        <a:xfrm>
          <a:off x="630936" y="927822"/>
          <a:ext cx="8449056" cy="814673"/>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bg1"/>
              </a:solidFill>
            </a:rPr>
            <a:t>Rising use of nonopioid medications including gabapentin</a:t>
          </a:r>
        </a:p>
      </dsp:txBody>
      <dsp:txXfrm>
        <a:off x="654797" y="951683"/>
        <a:ext cx="7240860" cy="766951"/>
      </dsp:txXfrm>
    </dsp:sp>
    <dsp:sp modelId="{3247B7E2-3584-40A0-B6A9-B928A482A2F3}">
      <dsp:nvSpPr>
        <dsp:cNvPr id="0" name=""/>
        <dsp:cNvSpPr/>
      </dsp:nvSpPr>
      <dsp:spPr>
        <a:xfrm>
          <a:off x="1261871" y="1855644"/>
          <a:ext cx="8449056" cy="814673"/>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bg1"/>
              </a:solidFill>
            </a:rPr>
            <a:t>Opioids and concomitant gabapentin increase risk for overdose</a:t>
          </a:r>
        </a:p>
      </dsp:txBody>
      <dsp:txXfrm>
        <a:off x="1285732" y="1879505"/>
        <a:ext cx="7240860" cy="766951"/>
      </dsp:txXfrm>
    </dsp:sp>
    <dsp:sp modelId="{059825A0-43F2-4720-AAAE-D6B2B61792D5}">
      <dsp:nvSpPr>
        <dsp:cNvPr id="0" name=""/>
        <dsp:cNvSpPr/>
      </dsp:nvSpPr>
      <dsp:spPr>
        <a:xfrm>
          <a:off x="1892808" y="2783467"/>
          <a:ext cx="8449056" cy="814673"/>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bg1"/>
              </a:solidFill>
            </a:rPr>
            <a:t>Reports of gabapentinoid abuse</a:t>
          </a:r>
        </a:p>
      </dsp:txBody>
      <dsp:txXfrm>
        <a:off x="1916669" y="2807328"/>
        <a:ext cx="7240860" cy="766951"/>
      </dsp:txXfrm>
    </dsp:sp>
    <dsp:sp modelId="{5C5AA440-B167-4830-A580-8E07F44CEA19}">
      <dsp:nvSpPr>
        <dsp:cNvPr id="0" name=""/>
        <dsp:cNvSpPr/>
      </dsp:nvSpPr>
      <dsp:spPr>
        <a:xfrm>
          <a:off x="2523743" y="3711289"/>
          <a:ext cx="8449056" cy="814673"/>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bg1"/>
              </a:solidFill>
            </a:rPr>
            <a:t>Changes in PDMP and scheduling at state level</a:t>
          </a:r>
        </a:p>
      </dsp:txBody>
      <dsp:txXfrm>
        <a:off x="2547604" y="3735150"/>
        <a:ext cx="7240860" cy="766951"/>
      </dsp:txXfrm>
    </dsp:sp>
    <dsp:sp modelId="{72E1BDBB-384A-4BF4-B913-67F0889C1861}">
      <dsp:nvSpPr>
        <dsp:cNvPr id="0" name=""/>
        <dsp:cNvSpPr/>
      </dsp:nvSpPr>
      <dsp:spPr>
        <a:xfrm>
          <a:off x="7919518" y="595164"/>
          <a:ext cx="529537" cy="529537"/>
        </a:xfrm>
        <a:prstGeom prst="downArrow">
          <a:avLst>
            <a:gd name="adj1" fmla="val 55000"/>
            <a:gd name="adj2" fmla="val 45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dirty="0">
            <a:solidFill>
              <a:schemeClr val="bg1"/>
            </a:solidFill>
          </a:endParaRPr>
        </a:p>
      </dsp:txBody>
      <dsp:txXfrm>
        <a:off x="8038664" y="595164"/>
        <a:ext cx="291245" cy="398477"/>
      </dsp:txXfrm>
    </dsp:sp>
    <dsp:sp modelId="{DBD4F5AC-E861-420F-B157-1BA4A2A2813E}">
      <dsp:nvSpPr>
        <dsp:cNvPr id="0" name=""/>
        <dsp:cNvSpPr/>
      </dsp:nvSpPr>
      <dsp:spPr>
        <a:xfrm>
          <a:off x="8550454" y="1522986"/>
          <a:ext cx="529537" cy="529537"/>
        </a:xfrm>
        <a:prstGeom prst="downArrow">
          <a:avLst>
            <a:gd name="adj1" fmla="val 55000"/>
            <a:gd name="adj2" fmla="val 45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dirty="0">
            <a:solidFill>
              <a:schemeClr val="bg1"/>
            </a:solidFill>
          </a:endParaRPr>
        </a:p>
      </dsp:txBody>
      <dsp:txXfrm>
        <a:off x="8669600" y="1522986"/>
        <a:ext cx="291245" cy="398477"/>
      </dsp:txXfrm>
    </dsp:sp>
    <dsp:sp modelId="{ED89B11B-06E8-481F-9B3F-3FC4DDE27CE3}">
      <dsp:nvSpPr>
        <dsp:cNvPr id="0" name=""/>
        <dsp:cNvSpPr/>
      </dsp:nvSpPr>
      <dsp:spPr>
        <a:xfrm>
          <a:off x="9181390" y="2437231"/>
          <a:ext cx="529537" cy="529537"/>
        </a:xfrm>
        <a:prstGeom prst="downArrow">
          <a:avLst>
            <a:gd name="adj1" fmla="val 55000"/>
            <a:gd name="adj2" fmla="val 45000"/>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dirty="0">
            <a:solidFill>
              <a:schemeClr val="bg1"/>
            </a:solidFill>
          </a:endParaRPr>
        </a:p>
      </dsp:txBody>
      <dsp:txXfrm>
        <a:off x="9300536" y="2437231"/>
        <a:ext cx="291245" cy="398477"/>
      </dsp:txXfrm>
    </dsp:sp>
    <dsp:sp modelId="{1F50D308-E6E2-4BC3-A7A9-A6E791067D67}">
      <dsp:nvSpPr>
        <dsp:cNvPr id="0" name=""/>
        <dsp:cNvSpPr/>
      </dsp:nvSpPr>
      <dsp:spPr>
        <a:xfrm>
          <a:off x="9812326" y="3374105"/>
          <a:ext cx="529537" cy="529537"/>
        </a:xfrm>
        <a:prstGeom prst="downArrow">
          <a:avLst>
            <a:gd name="adj1" fmla="val 55000"/>
            <a:gd name="adj2" fmla="val 45000"/>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dirty="0">
            <a:solidFill>
              <a:schemeClr val="bg1"/>
            </a:solidFill>
          </a:endParaRPr>
        </a:p>
      </dsp:txBody>
      <dsp:txXfrm>
        <a:off x="9931472" y="3374105"/>
        <a:ext cx="291245" cy="39847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5BC53B-F946-4F61-A74C-EF598C626834}">
      <dsp:nvSpPr>
        <dsp:cNvPr id="0" name=""/>
        <dsp:cNvSpPr/>
      </dsp:nvSpPr>
      <dsp:spPr>
        <a:xfrm>
          <a:off x="0" y="0"/>
          <a:ext cx="4525962" cy="4525962"/>
        </a:xfrm>
        <a:prstGeom prst="pie">
          <a:avLst>
            <a:gd name="adj1" fmla="val 5400000"/>
            <a:gd name="adj2" fmla="val 1620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CEF147-DC49-4098-888C-F3DC7E82F835}">
      <dsp:nvSpPr>
        <dsp:cNvPr id="0" name=""/>
        <dsp:cNvSpPr/>
      </dsp:nvSpPr>
      <dsp:spPr>
        <a:xfrm>
          <a:off x="2262981" y="0"/>
          <a:ext cx="8709818" cy="4525962"/>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Wide-spread use</a:t>
          </a:r>
        </a:p>
      </dsp:txBody>
      <dsp:txXfrm>
        <a:off x="2262981" y="0"/>
        <a:ext cx="8709818" cy="724154"/>
      </dsp:txXfrm>
    </dsp:sp>
    <dsp:sp modelId="{E0CB984D-C2BD-4489-9BF2-153DACDEBD82}">
      <dsp:nvSpPr>
        <dsp:cNvPr id="0" name=""/>
        <dsp:cNvSpPr/>
      </dsp:nvSpPr>
      <dsp:spPr>
        <a:xfrm>
          <a:off x="475226" y="724154"/>
          <a:ext cx="3575510" cy="3575510"/>
        </a:xfrm>
        <a:prstGeom prst="pie">
          <a:avLst>
            <a:gd name="adj1" fmla="val 5400000"/>
            <a:gd name="adj2" fmla="val 1620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DC9B2F-CB66-4190-B828-F50D60265421}">
      <dsp:nvSpPr>
        <dsp:cNvPr id="0" name=""/>
        <dsp:cNvSpPr/>
      </dsp:nvSpPr>
      <dsp:spPr>
        <a:xfrm>
          <a:off x="2262981" y="724154"/>
          <a:ext cx="8709818" cy="357551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Multiple off-label uses</a:t>
          </a:r>
        </a:p>
      </dsp:txBody>
      <dsp:txXfrm>
        <a:off x="2262981" y="724154"/>
        <a:ext cx="8709818" cy="724154"/>
      </dsp:txXfrm>
    </dsp:sp>
    <dsp:sp modelId="{3A44E30E-6789-491B-850A-46B01B9F44DD}">
      <dsp:nvSpPr>
        <dsp:cNvPr id="0" name=""/>
        <dsp:cNvSpPr/>
      </dsp:nvSpPr>
      <dsp:spPr>
        <a:xfrm>
          <a:off x="950452" y="1448308"/>
          <a:ext cx="2625058" cy="2625058"/>
        </a:xfrm>
        <a:prstGeom prst="pie">
          <a:avLst>
            <a:gd name="adj1" fmla="val 5400000"/>
            <a:gd name="adj2" fmla="val 1620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639603-F4FD-4436-A905-87D6F6626F37}">
      <dsp:nvSpPr>
        <dsp:cNvPr id="0" name=""/>
        <dsp:cNvSpPr/>
      </dsp:nvSpPr>
      <dsp:spPr>
        <a:xfrm>
          <a:off x="2262981" y="1448308"/>
          <a:ext cx="8709818" cy="2625058"/>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Gabapentin is relatively cheap</a:t>
          </a:r>
        </a:p>
      </dsp:txBody>
      <dsp:txXfrm>
        <a:off x="2262981" y="1448308"/>
        <a:ext cx="8709818" cy="724154"/>
      </dsp:txXfrm>
    </dsp:sp>
    <dsp:sp modelId="{20E8CA35-051A-425D-A6E2-70D6CB5DE9AA}">
      <dsp:nvSpPr>
        <dsp:cNvPr id="0" name=""/>
        <dsp:cNvSpPr/>
      </dsp:nvSpPr>
      <dsp:spPr>
        <a:xfrm>
          <a:off x="1425678" y="2172462"/>
          <a:ext cx="1674606" cy="1674606"/>
        </a:xfrm>
        <a:prstGeom prst="pie">
          <a:avLst>
            <a:gd name="adj1" fmla="val 5400000"/>
            <a:gd name="adj2" fmla="val 1620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B63E70-3E08-47E4-BBF8-99FF7902181D}">
      <dsp:nvSpPr>
        <dsp:cNvPr id="0" name=""/>
        <dsp:cNvSpPr/>
      </dsp:nvSpPr>
      <dsp:spPr>
        <a:xfrm>
          <a:off x="2262981" y="2172462"/>
          <a:ext cx="8709818" cy="1674606"/>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Ease of obtaining a prescription</a:t>
          </a:r>
        </a:p>
      </dsp:txBody>
      <dsp:txXfrm>
        <a:off x="2262981" y="2172462"/>
        <a:ext cx="8709818" cy="724154"/>
      </dsp:txXfrm>
    </dsp:sp>
    <dsp:sp modelId="{1AC63A25-B4C4-4D33-9B07-413D859E738B}">
      <dsp:nvSpPr>
        <dsp:cNvPr id="0" name=""/>
        <dsp:cNvSpPr/>
      </dsp:nvSpPr>
      <dsp:spPr>
        <a:xfrm>
          <a:off x="1900904" y="2896616"/>
          <a:ext cx="724154" cy="724154"/>
        </a:xfrm>
        <a:prstGeom prst="pie">
          <a:avLst>
            <a:gd name="adj1" fmla="val 5400000"/>
            <a:gd name="adj2" fmla="val 1620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BBFD97-DC5A-4518-A870-8E2D8A50C206}">
      <dsp:nvSpPr>
        <dsp:cNvPr id="0" name=""/>
        <dsp:cNvSpPr/>
      </dsp:nvSpPr>
      <dsp:spPr>
        <a:xfrm>
          <a:off x="2262981" y="2896616"/>
          <a:ext cx="8709818" cy="724154"/>
        </a:xfrm>
        <a:prstGeom prst="rect">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Not controlled (gabapentin) or low potential for abuse (pregabalin)</a:t>
          </a:r>
        </a:p>
      </dsp:txBody>
      <dsp:txXfrm>
        <a:off x="2262981" y="2896616"/>
        <a:ext cx="8709818" cy="72415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5E5FE5-1274-4C30-8430-69B5F03D8843}">
      <dsp:nvSpPr>
        <dsp:cNvPr id="0" name=""/>
        <dsp:cNvSpPr/>
      </dsp:nvSpPr>
      <dsp:spPr>
        <a:xfrm>
          <a:off x="3214" y="605274"/>
          <a:ext cx="2550318" cy="1530191"/>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bg1"/>
              </a:solidFill>
            </a:rPr>
            <a:t>Recreational</a:t>
          </a:r>
        </a:p>
      </dsp:txBody>
      <dsp:txXfrm>
        <a:off x="3214" y="605274"/>
        <a:ext cx="2550318" cy="1530191"/>
      </dsp:txXfrm>
    </dsp:sp>
    <dsp:sp modelId="{828F8CB4-B94E-45F4-8D54-32044D46A6AA}">
      <dsp:nvSpPr>
        <dsp:cNvPr id="0" name=""/>
        <dsp:cNvSpPr/>
      </dsp:nvSpPr>
      <dsp:spPr>
        <a:xfrm>
          <a:off x="2808565" y="605274"/>
          <a:ext cx="2550318" cy="1530191"/>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bg1"/>
              </a:solidFill>
            </a:rPr>
            <a:t>Mood/anxiety</a:t>
          </a:r>
        </a:p>
      </dsp:txBody>
      <dsp:txXfrm>
        <a:off x="2808565" y="605274"/>
        <a:ext cx="2550318" cy="1530191"/>
      </dsp:txXfrm>
    </dsp:sp>
    <dsp:sp modelId="{A09A5946-E9EE-40F8-ABCD-E863D604E827}">
      <dsp:nvSpPr>
        <dsp:cNvPr id="0" name=""/>
        <dsp:cNvSpPr/>
      </dsp:nvSpPr>
      <dsp:spPr>
        <a:xfrm>
          <a:off x="5613915" y="605274"/>
          <a:ext cx="2550318" cy="1530191"/>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bg1"/>
              </a:solidFill>
            </a:rPr>
            <a:t>Potentiating effects of drug abuse treatment</a:t>
          </a:r>
        </a:p>
      </dsp:txBody>
      <dsp:txXfrm>
        <a:off x="5613915" y="605274"/>
        <a:ext cx="2550318" cy="1530191"/>
      </dsp:txXfrm>
    </dsp:sp>
    <dsp:sp modelId="{70CB8435-57B5-4145-923E-DF266176916C}">
      <dsp:nvSpPr>
        <dsp:cNvPr id="0" name=""/>
        <dsp:cNvSpPr/>
      </dsp:nvSpPr>
      <dsp:spPr>
        <a:xfrm>
          <a:off x="8419266" y="605274"/>
          <a:ext cx="2550318" cy="1530191"/>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bg1"/>
              </a:solidFill>
            </a:rPr>
            <a:t>Intentional self-harm</a:t>
          </a:r>
        </a:p>
      </dsp:txBody>
      <dsp:txXfrm>
        <a:off x="8419266" y="605274"/>
        <a:ext cx="2550318" cy="1530191"/>
      </dsp:txXfrm>
    </dsp:sp>
    <dsp:sp modelId="{62BA9CE3-A12F-4E9C-A604-FC79D52307C7}">
      <dsp:nvSpPr>
        <dsp:cNvPr id="0" name=""/>
        <dsp:cNvSpPr/>
      </dsp:nvSpPr>
      <dsp:spPr>
        <a:xfrm>
          <a:off x="3214" y="2390497"/>
          <a:ext cx="2550318" cy="1530191"/>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bg1"/>
              </a:solidFill>
            </a:rPr>
            <a:t>Reduce pain</a:t>
          </a:r>
        </a:p>
      </dsp:txBody>
      <dsp:txXfrm>
        <a:off x="3214" y="2390497"/>
        <a:ext cx="2550318" cy="1530191"/>
      </dsp:txXfrm>
    </dsp:sp>
    <dsp:sp modelId="{2F3CE524-D88D-4850-9F0A-36F134CC4792}">
      <dsp:nvSpPr>
        <dsp:cNvPr id="0" name=""/>
        <dsp:cNvSpPr/>
      </dsp:nvSpPr>
      <dsp:spPr>
        <a:xfrm>
          <a:off x="2808565" y="2390497"/>
          <a:ext cx="2550318" cy="1530191"/>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bg1"/>
              </a:solidFill>
            </a:rPr>
            <a:t>Reduce cravings/withdrawal from other substances</a:t>
          </a:r>
        </a:p>
      </dsp:txBody>
      <dsp:txXfrm>
        <a:off x="2808565" y="2390497"/>
        <a:ext cx="2550318" cy="1530191"/>
      </dsp:txXfrm>
    </dsp:sp>
    <dsp:sp modelId="{7CF35173-F7A6-455E-889F-5DFA0797EACB}">
      <dsp:nvSpPr>
        <dsp:cNvPr id="0" name=""/>
        <dsp:cNvSpPr/>
      </dsp:nvSpPr>
      <dsp:spPr>
        <a:xfrm>
          <a:off x="5613915" y="2478422"/>
          <a:ext cx="2550318" cy="1530191"/>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bg1"/>
              </a:solidFill>
            </a:rPr>
            <a:t>Substitution for other drugs</a:t>
          </a:r>
        </a:p>
      </dsp:txBody>
      <dsp:txXfrm>
        <a:off x="5613915" y="2478422"/>
        <a:ext cx="2550318" cy="1530191"/>
      </dsp:txXfrm>
    </dsp:sp>
    <dsp:sp modelId="{59E229C8-969C-4317-8BFA-CB9D5C4DA203}">
      <dsp:nvSpPr>
        <dsp:cNvPr id="0" name=""/>
        <dsp:cNvSpPr/>
      </dsp:nvSpPr>
      <dsp:spPr>
        <a:xfrm>
          <a:off x="8419266" y="2390497"/>
          <a:ext cx="2550318" cy="1530191"/>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bg1"/>
              </a:solidFill>
            </a:rPr>
            <a:t>Addiction to gabapentin</a:t>
          </a:r>
        </a:p>
      </dsp:txBody>
      <dsp:txXfrm>
        <a:off x="8419266" y="2390497"/>
        <a:ext cx="2550318" cy="153019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3BC7F7-107C-405F-9ED0-2A55A47FAA13}">
      <dsp:nvSpPr>
        <dsp:cNvPr id="0" name=""/>
        <dsp:cNvSpPr/>
      </dsp:nvSpPr>
      <dsp:spPr>
        <a:xfrm>
          <a:off x="2028" y="0"/>
          <a:ext cx="5165377" cy="4351338"/>
        </a:xfrm>
        <a:prstGeom prst="roundRect">
          <a:avLst>
            <a:gd name="adj" fmla="val 5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92024" rIns="248920" bIns="0" numCol="1" spcCol="1270" anchor="t" anchorCtr="0">
          <a:noAutofit/>
        </a:bodyPr>
        <a:lstStyle/>
        <a:p>
          <a:pPr marL="0" lvl="0" indent="0" algn="r" defTabSz="2489200">
            <a:lnSpc>
              <a:spcPct val="90000"/>
            </a:lnSpc>
            <a:spcBef>
              <a:spcPct val="0"/>
            </a:spcBef>
            <a:spcAft>
              <a:spcPct val="35000"/>
            </a:spcAft>
            <a:buNone/>
          </a:pPr>
          <a:r>
            <a:rPr lang="en-US" sz="5600" kern="1200" dirty="0">
              <a:solidFill>
                <a:schemeClr val="bg1"/>
              </a:solidFill>
            </a:rPr>
            <a:t>Gabapentin</a:t>
          </a:r>
        </a:p>
      </dsp:txBody>
      <dsp:txXfrm rot="16200000">
        <a:off x="-1265482" y="1267510"/>
        <a:ext cx="3568097" cy="1033075"/>
      </dsp:txXfrm>
    </dsp:sp>
    <dsp:sp modelId="{1E0B889A-5D92-4F0A-8E48-5051579EA6BE}">
      <dsp:nvSpPr>
        <dsp:cNvPr id="0" name=""/>
        <dsp:cNvSpPr/>
      </dsp:nvSpPr>
      <dsp:spPr>
        <a:xfrm>
          <a:off x="1035103" y="0"/>
          <a:ext cx="3848206" cy="4351338"/>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t" anchorCtr="0">
          <a:noAutofit/>
        </a:bodyPr>
        <a:lstStyle/>
        <a:p>
          <a:pPr marL="0" lvl="0" indent="0" algn="l" defTabSz="1066800">
            <a:lnSpc>
              <a:spcPct val="90000"/>
            </a:lnSpc>
            <a:spcBef>
              <a:spcPct val="0"/>
            </a:spcBef>
            <a:spcAft>
              <a:spcPct val="35000"/>
            </a:spcAft>
            <a:buNone/>
          </a:pPr>
          <a:r>
            <a:rPr lang="en-US" sz="2400" kern="1200" dirty="0">
              <a:solidFill>
                <a:schemeClr val="bg1"/>
              </a:solidFill>
            </a:rPr>
            <a:t>Euphoria</a:t>
          </a:r>
        </a:p>
        <a:p>
          <a:pPr marL="0" lvl="0" indent="0" algn="l" defTabSz="1066800">
            <a:lnSpc>
              <a:spcPct val="90000"/>
            </a:lnSpc>
            <a:spcBef>
              <a:spcPct val="0"/>
            </a:spcBef>
            <a:spcAft>
              <a:spcPct val="35000"/>
            </a:spcAft>
            <a:buNone/>
          </a:pPr>
          <a:r>
            <a:rPr lang="en-US" sz="2400" kern="1200" dirty="0">
              <a:solidFill>
                <a:schemeClr val="bg1"/>
              </a:solidFill>
            </a:rPr>
            <a:t>Improve sociability</a:t>
          </a:r>
        </a:p>
        <a:p>
          <a:pPr marL="0" lvl="0" indent="0" algn="l" defTabSz="1066800">
            <a:lnSpc>
              <a:spcPct val="90000"/>
            </a:lnSpc>
            <a:spcBef>
              <a:spcPct val="0"/>
            </a:spcBef>
            <a:spcAft>
              <a:spcPct val="35000"/>
            </a:spcAft>
            <a:buNone/>
          </a:pPr>
          <a:r>
            <a:rPr lang="en-US" sz="2400" kern="1200" dirty="0">
              <a:solidFill>
                <a:schemeClr val="bg1"/>
              </a:solidFill>
            </a:rPr>
            <a:t>Marijuana-like “high/relaxation”</a:t>
          </a:r>
        </a:p>
        <a:p>
          <a:pPr marL="0" lvl="0" indent="0" algn="l" defTabSz="1066800">
            <a:lnSpc>
              <a:spcPct val="90000"/>
            </a:lnSpc>
            <a:spcBef>
              <a:spcPct val="0"/>
            </a:spcBef>
            <a:spcAft>
              <a:spcPct val="35000"/>
            </a:spcAft>
            <a:buNone/>
          </a:pPr>
          <a:r>
            <a:rPr lang="en-US" sz="2400" kern="1200" dirty="0">
              <a:solidFill>
                <a:schemeClr val="bg1"/>
              </a:solidFill>
            </a:rPr>
            <a:t>Zombie-like effects </a:t>
          </a:r>
        </a:p>
        <a:p>
          <a:pPr marL="0" lvl="0" indent="0" algn="l" defTabSz="1066800">
            <a:lnSpc>
              <a:spcPct val="90000"/>
            </a:lnSpc>
            <a:spcBef>
              <a:spcPct val="0"/>
            </a:spcBef>
            <a:spcAft>
              <a:spcPct val="35000"/>
            </a:spcAft>
            <a:buNone/>
          </a:pPr>
          <a:r>
            <a:rPr lang="en-US" sz="2400" kern="1200" dirty="0">
              <a:solidFill>
                <a:schemeClr val="bg1"/>
              </a:solidFill>
            </a:rPr>
            <a:t>Sedative/opiate “buzz”</a:t>
          </a:r>
        </a:p>
        <a:p>
          <a:pPr marL="0" lvl="0" indent="0" algn="l" defTabSz="1066800">
            <a:lnSpc>
              <a:spcPct val="90000"/>
            </a:lnSpc>
            <a:spcBef>
              <a:spcPct val="0"/>
            </a:spcBef>
            <a:spcAft>
              <a:spcPct val="35000"/>
            </a:spcAft>
            <a:buNone/>
          </a:pPr>
          <a:r>
            <a:rPr lang="en-US" sz="2400" kern="1200" dirty="0">
              <a:solidFill>
                <a:schemeClr val="bg1"/>
              </a:solidFill>
            </a:rPr>
            <a:t>Psychedelic/3,4-methylenedioxy-N-methylamphetamine-like effects</a:t>
          </a:r>
        </a:p>
      </dsp:txBody>
      <dsp:txXfrm>
        <a:off x="1035103" y="0"/>
        <a:ext cx="3848206" cy="4351338"/>
      </dsp:txXfrm>
    </dsp:sp>
    <dsp:sp modelId="{C51AAD67-4A92-477C-B058-527E93CD3019}">
      <dsp:nvSpPr>
        <dsp:cNvPr id="0" name=""/>
        <dsp:cNvSpPr/>
      </dsp:nvSpPr>
      <dsp:spPr>
        <a:xfrm>
          <a:off x="5350208" y="0"/>
          <a:ext cx="5165377" cy="4351338"/>
        </a:xfrm>
        <a:prstGeom prst="roundRect">
          <a:avLst>
            <a:gd name="adj" fmla="val 5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92024" rIns="248920" bIns="0" numCol="1" spcCol="1270" anchor="t" anchorCtr="0">
          <a:noAutofit/>
        </a:bodyPr>
        <a:lstStyle/>
        <a:p>
          <a:pPr marL="0" lvl="0" indent="0" algn="r" defTabSz="2489200">
            <a:lnSpc>
              <a:spcPct val="90000"/>
            </a:lnSpc>
            <a:spcBef>
              <a:spcPct val="0"/>
            </a:spcBef>
            <a:spcAft>
              <a:spcPct val="35000"/>
            </a:spcAft>
            <a:buNone/>
          </a:pPr>
          <a:r>
            <a:rPr lang="en-US" sz="5600" kern="1200" dirty="0">
              <a:solidFill>
                <a:schemeClr val="bg1"/>
              </a:solidFill>
            </a:rPr>
            <a:t>Pregabalin</a:t>
          </a:r>
        </a:p>
      </dsp:txBody>
      <dsp:txXfrm rot="16200000">
        <a:off x="4082697" y="1267510"/>
        <a:ext cx="3568097" cy="1033075"/>
      </dsp:txXfrm>
    </dsp:sp>
    <dsp:sp modelId="{0C36986A-F130-40EF-8C0D-7F7AE010EBCC}">
      <dsp:nvSpPr>
        <dsp:cNvPr id="0" name=""/>
        <dsp:cNvSpPr/>
      </dsp:nvSpPr>
      <dsp:spPr>
        <a:xfrm rot="5400000">
          <a:off x="4938172" y="3644307"/>
          <a:ext cx="639254" cy="774806"/>
        </a:xfrm>
        <a:prstGeom prst="flowChartExtra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8D95466-51C0-4636-AB42-9B480E20F402}">
      <dsp:nvSpPr>
        <dsp:cNvPr id="0" name=""/>
        <dsp:cNvSpPr/>
      </dsp:nvSpPr>
      <dsp:spPr>
        <a:xfrm>
          <a:off x="6383284" y="0"/>
          <a:ext cx="3848206" cy="4351338"/>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t" anchorCtr="0">
          <a:noAutofit/>
        </a:bodyPr>
        <a:lstStyle/>
        <a:p>
          <a:pPr marL="0" lvl="0" indent="0" algn="l" defTabSz="1066800">
            <a:lnSpc>
              <a:spcPct val="90000"/>
            </a:lnSpc>
            <a:spcBef>
              <a:spcPct val="0"/>
            </a:spcBef>
            <a:spcAft>
              <a:spcPct val="35000"/>
            </a:spcAft>
            <a:buNone/>
          </a:pPr>
          <a:r>
            <a:rPr lang="en-US" sz="2400" kern="1200" dirty="0">
              <a:solidFill>
                <a:schemeClr val="bg1"/>
              </a:solidFill>
            </a:rPr>
            <a:t>Alcohol/GHB/benzodiazepine-like effects</a:t>
          </a:r>
        </a:p>
        <a:p>
          <a:pPr marL="0" lvl="0" indent="0" algn="l" defTabSz="1066800">
            <a:lnSpc>
              <a:spcPct val="90000"/>
            </a:lnSpc>
            <a:spcBef>
              <a:spcPct val="0"/>
            </a:spcBef>
            <a:spcAft>
              <a:spcPct val="35000"/>
            </a:spcAft>
            <a:buNone/>
          </a:pPr>
          <a:r>
            <a:rPr lang="en-US" sz="2400" kern="1200" dirty="0">
              <a:solidFill>
                <a:schemeClr val="bg1"/>
              </a:solidFill>
            </a:rPr>
            <a:t>Euphoria</a:t>
          </a:r>
        </a:p>
        <a:p>
          <a:pPr marL="0" lvl="0" indent="0" algn="l" defTabSz="1066800">
            <a:lnSpc>
              <a:spcPct val="90000"/>
            </a:lnSpc>
            <a:spcBef>
              <a:spcPct val="0"/>
            </a:spcBef>
            <a:spcAft>
              <a:spcPct val="35000"/>
            </a:spcAft>
            <a:buNone/>
          </a:pPr>
          <a:r>
            <a:rPr lang="en-US" sz="2400" kern="1200" dirty="0">
              <a:solidFill>
                <a:schemeClr val="bg1"/>
              </a:solidFill>
            </a:rPr>
            <a:t>Entactogenic feelings</a:t>
          </a:r>
        </a:p>
        <a:p>
          <a:pPr marL="0" lvl="0" indent="0" algn="l" defTabSz="1066800">
            <a:lnSpc>
              <a:spcPct val="90000"/>
            </a:lnSpc>
            <a:spcBef>
              <a:spcPct val="0"/>
            </a:spcBef>
            <a:spcAft>
              <a:spcPct val="35000"/>
            </a:spcAft>
            <a:buNone/>
          </a:pPr>
          <a:r>
            <a:rPr lang="en-US" sz="2400" kern="1200" dirty="0">
              <a:solidFill>
                <a:schemeClr val="bg1"/>
              </a:solidFill>
            </a:rPr>
            <a:t>Dissociation</a:t>
          </a:r>
        </a:p>
        <a:p>
          <a:pPr marL="0" lvl="0" indent="0" algn="l" defTabSz="1066800">
            <a:lnSpc>
              <a:spcPct val="90000"/>
            </a:lnSpc>
            <a:spcBef>
              <a:spcPct val="0"/>
            </a:spcBef>
            <a:spcAft>
              <a:spcPct val="35000"/>
            </a:spcAft>
            <a:buNone/>
          </a:pPr>
          <a:r>
            <a:rPr lang="en-US" sz="2400" kern="1200" dirty="0">
              <a:solidFill>
                <a:schemeClr val="bg1"/>
              </a:solidFill>
            </a:rPr>
            <a:t>Coping with opioid withdrawal</a:t>
          </a:r>
        </a:p>
      </dsp:txBody>
      <dsp:txXfrm>
        <a:off x="6383284" y="0"/>
        <a:ext cx="3848206" cy="435133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07F45C-1BE6-4574-A99D-B175B14FDE7B}">
      <dsp:nvSpPr>
        <dsp:cNvPr id="0" name=""/>
        <dsp:cNvSpPr/>
      </dsp:nvSpPr>
      <dsp:spPr>
        <a:xfrm>
          <a:off x="2255" y="622329"/>
          <a:ext cx="1789528" cy="1073717"/>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bg1"/>
              </a:solidFill>
            </a:rPr>
            <a:t>Psychomotor agitation</a:t>
          </a:r>
        </a:p>
      </dsp:txBody>
      <dsp:txXfrm>
        <a:off x="2255" y="622329"/>
        <a:ext cx="1789528" cy="1073717"/>
      </dsp:txXfrm>
    </dsp:sp>
    <dsp:sp modelId="{A0370ED6-ECCC-49AD-9ABA-75E6A00009CC}">
      <dsp:nvSpPr>
        <dsp:cNvPr id="0" name=""/>
        <dsp:cNvSpPr/>
      </dsp:nvSpPr>
      <dsp:spPr>
        <a:xfrm>
          <a:off x="1970737" y="622329"/>
          <a:ext cx="1789528" cy="1073717"/>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bg1"/>
              </a:solidFill>
            </a:rPr>
            <a:t>Confusion</a:t>
          </a:r>
        </a:p>
      </dsp:txBody>
      <dsp:txXfrm>
        <a:off x="1970737" y="622329"/>
        <a:ext cx="1789528" cy="1073717"/>
      </dsp:txXfrm>
    </dsp:sp>
    <dsp:sp modelId="{99E3C0B6-7047-4DCD-808D-49A9C9CBF604}">
      <dsp:nvSpPr>
        <dsp:cNvPr id="0" name=""/>
        <dsp:cNvSpPr/>
      </dsp:nvSpPr>
      <dsp:spPr>
        <a:xfrm>
          <a:off x="3940488" y="635633"/>
          <a:ext cx="1789528" cy="1073717"/>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bg1"/>
              </a:solidFill>
            </a:rPr>
            <a:t>Craving</a:t>
          </a:r>
        </a:p>
      </dsp:txBody>
      <dsp:txXfrm>
        <a:off x="3940488" y="635633"/>
        <a:ext cx="1789528" cy="1073717"/>
      </dsp:txXfrm>
    </dsp:sp>
    <dsp:sp modelId="{B28A569A-EF6D-4E3C-A271-9B12DF643B74}">
      <dsp:nvSpPr>
        <dsp:cNvPr id="0" name=""/>
        <dsp:cNvSpPr/>
      </dsp:nvSpPr>
      <dsp:spPr>
        <a:xfrm>
          <a:off x="5907699" y="622329"/>
          <a:ext cx="1789528" cy="1073717"/>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bg1"/>
              </a:solidFill>
            </a:rPr>
            <a:t>Disorientation</a:t>
          </a:r>
        </a:p>
      </dsp:txBody>
      <dsp:txXfrm>
        <a:off x="5907699" y="622329"/>
        <a:ext cx="1789528" cy="1073717"/>
      </dsp:txXfrm>
    </dsp:sp>
    <dsp:sp modelId="{A507A85A-3A3F-4643-AA63-6CCB307AC6B2}">
      <dsp:nvSpPr>
        <dsp:cNvPr id="0" name=""/>
        <dsp:cNvSpPr/>
      </dsp:nvSpPr>
      <dsp:spPr>
        <a:xfrm>
          <a:off x="2255" y="1874999"/>
          <a:ext cx="1789528" cy="1073717"/>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bg1"/>
              </a:solidFill>
            </a:rPr>
            <a:t>Arterial HTN</a:t>
          </a:r>
        </a:p>
      </dsp:txBody>
      <dsp:txXfrm>
        <a:off x="2255" y="1874999"/>
        <a:ext cx="1789528" cy="1073717"/>
      </dsp:txXfrm>
    </dsp:sp>
    <dsp:sp modelId="{D1476170-A692-4E09-9489-FB2EE3501EEA}">
      <dsp:nvSpPr>
        <dsp:cNvPr id="0" name=""/>
        <dsp:cNvSpPr/>
      </dsp:nvSpPr>
      <dsp:spPr>
        <a:xfrm>
          <a:off x="1970737" y="1874999"/>
          <a:ext cx="1789528" cy="1073717"/>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bg1"/>
              </a:solidFill>
            </a:rPr>
            <a:t>Tachycardia</a:t>
          </a:r>
        </a:p>
      </dsp:txBody>
      <dsp:txXfrm>
        <a:off x="1970737" y="1874999"/>
        <a:ext cx="1789528" cy="1073717"/>
      </dsp:txXfrm>
    </dsp:sp>
    <dsp:sp modelId="{DC3130E5-9BDD-4E65-AF3E-6E070AB9A46B}">
      <dsp:nvSpPr>
        <dsp:cNvPr id="0" name=""/>
        <dsp:cNvSpPr/>
      </dsp:nvSpPr>
      <dsp:spPr>
        <a:xfrm>
          <a:off x="3939218" y="1874999"/>
          <a:ext cx="1789528" cy="1073717"/>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bg1"/>
              </a:solidFill>
            </a:rPr>
            <a:t>Tremor</a:t>
          </a:r>
        </a:p>
      </dsp:txBody>
      <dsp:txXfrm>
        <a:off x="3939218" y="1874999"/>
        <a:ext cx="1789528" cy="1073717"/>
      </dsp:txXfrm>
    </dsp:sp>
    <dsp:sp modelId="{5444157F-975F-4AD5-B146-45A9F005F5BB}">
      <dsp:nvSpPr>
        <dsp:cNvPr id="0" name=""/>
        <dsp:cNvSpPr/>
      </dsp:nvSpPr>
      <dsp:spPr>
        <a:xfrm>
          <a:off x="5907699" y="1874999"/>
          <a:ext cx="1789528" cy="1073717"/>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bg1"/>
              </a:solidFill>
            </a:rPr>
            <a:t>Insomnia</a:t>
          </a:r>
        </a:p>
      </dsp:txBody>
      <dsp:txXfrm>
        <a:off x="5907699" y="1874999"/>
        <a:ext cx="1789528" cy="1073717"/>
      </dsp:txXfrm>
    </dsp:sp>
    <dsp:sp modelId="{B0E2CC9C-54FF-44E9-8FBC-3B3CF59173B6}">
      <dsp:nvSpPr>
        <dsp:cNvPr id="0" name=""/>
        <dsp:cNvSpPr/>
      </dsp:nvSpPr>
      <dsp:spPr>
        <a:xfrm>
          <a:off x="2255" y="3127669"/>
          <a:ext cx="1789528" cy="1073717"/>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bg1"/>
              </a:solidFill>
            </a:rPr>
            <a:t>Nausea</a:t>
          </a:r>
        </a:p>
      </dsp:txBody>
      <dsp:txXfrm>
        <a:off x="2255" y="3127669"/>
        <a:ext cx="1789528" cy="1073717"/>
      </dsp:txXfrm>
    </dsp:sp>
    <dsp:sp modelId="{F1C59266-6B8A-4546-B4E2-425FF69B6AEE}">
      <dsp:nvSpPr>
        <dsp:cNvPr id="0" name=""/>
        <dsp:cNvSpPr/>
      </dsp:nvSpPr>
      <dsp:spPr>
        <a:xfrm>
          <a:off x="1970737" y="3127669"/>
          <a:ext cx="1789528" cy="1073717"/>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bg1"/>
              </a:solidFill>
            </a:rPr>
            <a:t>Headache</a:t>
          </a:r>
        </a:p>
      </dsp:txBody>
      <dsp:txXfrm>
        <a:off x="1970737" y="3127669"/>
        <a:ext cx="1789528" cy="1073717"/>
      </dsp:txXfrm>
    </dsp:sp>
    <dsp:sp modelId="{659676E0-1C80-4211-9190-CD6A724EECD7}">
      <dsp:nvSpPr>
        <dsp:cNvPr id="0" name=""/>
        <dsp:cNvSpPr/>
      </dsp:nvSpPr>
      <dsp:spPr>
        <a:xfrm>
          <a:off x="3939218" y="3127669"/>
          <a:ext cx="1789528" cy="1073717"/>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bg1"/>
              </a:solidFill>
            </a:rPr>
            <a:t>Diarrhea</a:t>
          </a:r>
        </a:p>
      </dsp:txBody>
      <dsp:txXfrm>
        <a:off x="3939218" y="3127669"/>
        <a:ext cx="1789528" cy="1073717"/>
      </dsp:txXfrm>
    </dsp:sp>
    <dsp:sp modelId="{1AE6F92C-AD23-410E-B524-538C201B1848}">
      <dsp:nvSpPr>
        <dsp:cNvPr id="0" name=""/>
        <dsp:cNvSpPr/>
      </dsp:nvSpPr>
      <dsp:spPr>
        <a:xfrm>
          <a:off x="5907699" y="3127669"/>
          <a:ext cx="1789528" cy="1073717"/>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bg1"/>
              </a:solidFill>
            </a:rPr>
            <a:t>Diaphoresis</a:t>
          </a:r>
        </a:p>
      </dsp:txBody>
      <dsp:txXfrm>
        <a:off x="5907699" y="3127669"/>
        <a:ext cx="1789528" cy="107371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710847-4F00-4132-8ACB-3B7863E9D461}">
      <dsp:nvSpPr>
        <dsp:cNvPr id="0" name=""/>
        <dsp:cNvSpPr/>
      </dsp:nvSpPr>
      <dsp:spPr>
        <a:xfrm>
          <a:off x="3511296" y="1243"/>
          <a:ext cx="3950208" cy="723756"/>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bg1"/>
              </a:solidFill>
            </a:rPr>
            <a:t>Benzodiazepines: ineffective?</a:t>
          </a:r>
        </a:p>
      </dsp:txBody>
      <dsp:txXfrm>
        <a:off x="3546627" y="36574"/>
        <a:ext cx="3879546" cy="653094"/>
      </dsp:txXfrm>
    </dsp:sp>
    <dsp:sp modelId="{8D311A03-DF50-498A-B6C2-B56DC871EA08}">
      <dsp:nvSpPr>
        <dsp:cNvPr id="0" name=""/>
        <dsp:cNvSpPr/>
      </dsp:nvSpPr>
      <dsp:spPr>
        <a:xfrm>
          <a:off x="3511296" y="761187"/>
          <a:ext cx="3950208" cy="72375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bg1"/>
              </a:solidFill>
            </a:rPr>
            <a:t>Antipsychotics: ineffective?</a:t>
          </a:r>
        </a:p>
      </dsp:txBody>
      <dsp:txXfrm>
        <a:off x="3546627" y="796518"/>
        <a:ext cx="3879546" cy="653094"/>
      </dsp:txXfrm>
    </dsp:sp>
    <dsp:sp modelId="{A25710A3-9DF3-4983-8AD6-40A46937CB31}">
      <dsp:nvSpPr>
        <dsp:cNvPr id="0" name=""/>
        <dsp:cNvSpPr/>
      </dsp:nvSpPr>
      <dsp:spPr>
        <a:xfrm>
          <a:off x="3511296" y="1521131"/>
          <a:ext cx="3950208" cy="723756"/>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bg1"/>
              </a:solidFill>
            </a:rPr>
            <a:t>Benztropine: ineffective?</a:t>
          </a:r>
        </a:p>
      </dsp:txBody>
      <dsp:txXfrm>
        <a:off x="3546627" y="1556462"/>
        <a:ext cx="3879546" cy="653094"/>
      </dsp:txXfrm>
    </dsp:sp>
    <dsp:sp modelId="{B163ABD6-9BE3-42D0-857F-C23ACE442DC2}">
      <dsp:nvSpPr>
        <dsp:cNvPr id="0" name=""/>
        <dsp:cNvSpPr/>
      </dsp:nvSpPr>
      <dsp:spPr>
        <a:xfrm>
          <a:off x="3511296" y="2281075"/>
          <a:ext cx="3950208" cy="723756"/>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bg1"/>
              </a:solidFill>
            </a:rPr>
            <a:t>Anticonvulsants: effective (in terms of seizure control)</a:t>
          </a:r>
        </a:p>
      </dsp:txBody>
      <dsp:txXfrm>
        <a:off x="3546627" y="2316406"/>
        <a:ext cx="3879546" cy="653094"/>
      </dsp:txXfrm>
    </dsp:sp>
    <dsp:sp modelId="{38A4EF65-8154-4278-AFED-F0918F0B4BF7}">
      <dsp:nvSpPr>
        <dsp:cNvPr id="0" name=""/>
        <dsp:cNvSpPr/>
      </dsp:nvSpPr>
      <dsp:spPr>
        <a:xfrm>
          <a:off x="3511296" y="3041019"/>
          <a:ext cx="3950208" cy="723756"/>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bg1"/>
              </a:solidFill>
            </a:rPr>
            <a:t>Pregabalin: effective</a:t>
          </a:r>
        </a:p>
      </dsp:txBody>
      <dsp:txXfrm>
        <a:off x="3546627" y="3076350"/>
        <a:ext cx="3879546" cy="653094"/>
      </dsp:txXfrm>
    </dsp:sp>
    <dsp:sp modelId="{9142A700-AC83-42FC-B530-FEA5DDE6CADE}">
      <dsp:nvSpPr>
        <dsp:cNvPr id="0" name=""/>
        <dsp:cNvSpPr/>
      </dsp:nvSpPr>
      <dsp:spPr>
        <a:xfrm>
          <a:off x="3511296" y="3800963"/>
          <a:ext cx="3950208" cy="723756"/>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bg1"/>
              </a:solidFill>
            </a:rPr>
            <a:t>Gabapentin: effective</a:t>
          </a:r>
        </a:p>
      </dsp:txBody>
      <dsp:txXfrm>
        <a:off x="3546627" y="3836294"/>
        <a:ext cx="3879546" cy="65309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413829-8F80-4057-AEC7-CA8D4BD4F170}">
      <dsp:nvSpPr>
        <dsp:cNvPr id="0" name=""/>
        <dsp:cNvSpPr/>
      </dsp:nvSpPr>
      <dsp:spPr>
        <a:xfrm>
          <a:off x="5357" y="108508"/>
          <a:ext cx="2740521" cy="579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marL="0" lvl="0" indent="0" algn="r" defTabSz="800100">
            <a:lnSpc>
              <a:spcPct val="90000"/>
            </a:lnSpc>
            <a:spcBef>
              <a:spcPct val="0"/>
            </a:spcBef>
            <a:spcAft>
              <a:spcPct val="35000"/>
            </a:spcAft>
            <a:buNone/>
          </a:pPr>
          <a:r>
            <a:rPr lang="en-US" sz="1800" kern="1200" dirty="0"/>
            <a:t>Pregabalin is a Schedule V controlled substance</a:t>
          </a:r>
        </a:p>
      </dsp:txBody>
      <dsp:txXfrm>
        <a:off x="5357" y="108508"/>
        <a:ext cx="2740521" cy="579150"/>
      </dsp:txXfrm>
    </dsp:sp>
    <dsp:sp modelId="{EA8DFD59-0F39-435E-9013-8A90B3C7CA57}">
      <dsp:nvSpPr>
        <dsp:cNvPr id="0" name=""/>
        <dsp:cNvSpPr/>
      </dsp:nvSpPr>
      <dsp:spPr>
        <a:xfrm>
          <a:off x="2745878" y="63261"/>
          <a:ext cx="548104" cy="669642"/>
        </a:xfrm>
        <a:prstGeom prst="leftBrace">
          <a:avLst>
            <a:gd name="adj1" fmla="val 35000"/>
            <a:gd name="adj2" fmla="val 5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C585BD-B262-45FB-A371-89695DAC49E3}">
      <dsp:nvSpPr>
        <dsp:cNvPr id="0" name=""/>
        <dsp:cNvSpPr/>
      </dsp:nvSpPr>
      <dsp:spPr>
        <a:xfrm>
          <a:off x="3513224" y="63261"/>
          <a:ext cx="7454217" cy="66964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solidFill>
                <a:schemeClr val="bg1"/>
              </a:solidFill>
            </a:rPr>
            <a:t>Already reported to the database in some states</a:t>
          </a:r>
        </a:p>
        <a:p>
          <a:pPr marL="171450" lvl="1" indent="-171450" algn="l" defTabSz="800100">
            <a:lnSpc>
              <a:spcPct val="90000"/>
            </a:lnSpc>
            <a:spcBef>
              <a:spcPct val="0"/>
            </a:spcBef>
            <a:spcAft>
              <a:spcPct val="15000"/>
            </a:spcAft>
            <a:buChar char="•"/>
          </a:pPr>
          <a:r>
            <a:rPr lang="en-US" sz="1800" kern="1200" dirty="0">
              <a:solidFill>
                <a:schemeClr val="bg1"/>
              </a:solidFill>
            </a:rPr>
            <a:t>Some states do not require the reporting of schedule V medications </a:t>
          </a:r>
        </a:p>
      </dsp:txBody>
      <dsp:txXfrm>
        <a:off x="3513224" y="63261"/>
        <a:ext cx="7454217" cy="669642"/>
      </dsp:txXfrm>
    </dsp:sp>
    <dsp:sp modelId="{34E168C5-C83A-4A02-B6FC-46FB955A37D4}">
      <dsp:nvSpPr>
        <dsp:cNvPr id="0" name=""/>
        <dsp:cNvSpPr/>
      </dsp:nvSpPr>
      <dsp:spPr>
        <a:xfrm>
          <a:off x="5357" y="1570368"/>
          <a:ext cx="2740521" cy="8241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marL="0" lvl="0" indent="0" algn="r" defTabSz="800100">
            <a:lnSpc>
              <a:spcPct val="90000"/>
            </a:lnSpc>
            <a:spcBef>
              <a:spcPct val="0"/>
            </a:spcBef>
            <a:spcAft>
              <a:spcPct val="35000"/>
            </a:spcAft>
            <a:buNone/>
          </a:pPr>
          <a:r>
            <a:rPr lang="en-US" sz="1800" kern="1200" dirty="0"/>
            <a:t>States have ADDED gabapentin prescriptions to database reports</a:t>
          </a:r>
        </a:p>
      </dsp:txBody>
      <dsp:txXfrm>
        <a:off x="5357" y="1570368"/>
        <a:ext cx="2740521" cy="824175"/>
      </dsp:txXfrm>
    </dsp:sp>
    <dsp:sp modelId="{359606FC-DA12-4F9B-8B63-7C9F9EE846DB}">
      <dsp:nvSpPr>
        <dsp:cNvPr id="0" name=""/>
        <dsp:cNvSpPr/>
      </dsp:nvSpPr>
      <dsp:spPr>
        <a:xfrm>
          <a:off x="2745878" y="797704"/>
          <a:ext cx="548104" cy="2369503"/>
        </a:xfrm>
        <a:prstGeom prst="leftBrace">
          <a:avLst>
            <a:gd name="adj1" fmla="val 35000"/>
            <a:gd name="adj2" fmla="val 5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C3CAD7-BF07-4569-B88B-459CBC1360C6}">
      <dsp:nvSpPr>
        <dsp:cNvPr id="0" name=""/>
        <dsp:cNvSpPr/>
      </dsp:nvSpPr>
      <dsp:spPr>
        <a:xfrm>
          <a:off x="3513224" y="797704"/>
          <a:ext cx="7454217" cy="2369503"/>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solidFill>
                <a:schemeClr val="bg1"/>
              </a:solidFill>
            </a:rPr>
            <a:t>Minnesota</a:t>
          </a:r>
        </a:p>
        <a:p>
          <a:pPr marL="171450" lvl="1" indent="-171450" algn="l" defTabSz="800100">
            <a:lnSpc>
              <a:spcPct val="90000"/>
            </a:lnSpc>
            <a:spcBef>
              <a:spcPct val="0"/>
            </a:spcBef>
            <a:spcAft>
              <a:spcPct val="15000"/>
            </a:spcAft>
            <a:buChar char="•"/>
          </a:pPr>
          <a:r>
            <a:rPr lang="en-US" sz="1800" kern="1200" dirty="0">
              <a:solidFill>
                <a:schemeClr val="bg1"/>
              </a:solidFill>
            </a:rPr>
            <a:t>Ohio </a:t>
          </a:r>
        </a:p>
        <a:p>
          <a:pPr marL="171450" lvl="1" indent="-171450" algn="l" defTabSz="800100">
            <a:lnSpc>
              <a:spcPct val="90000"/>
            </a:lnSpc>
            <a:spcBef>
              <a:spcPct val="0"/>
            </a:spcBef>
            <a:spcAft>
              <a:spcPct val="15000"/>
            </a:spcAft>
            <a:buChar char="•"/>
          </a:pPr>
          <a:r>
            <a:rPr lang="en-US" sz="1800" kern="1200" dirty="0">
              <a:solidFill>
                <a:schemeClr val="bg1"/>
              </a:solidFill>
            </a:rPr>
            <a:t>Kentucky</a:t>
          </a:r>
        </a:p>
        <a:p>
          <a:pPr marL="171450" lvl="1" indent="-171450" algn="l" defTabSz="800100">
            <a:lnSpc>
              <a:spcPct val="90000"/>
            </a:lnSpc>
            <a:spcBef>
              <a:spcPct val="0"/>
            </a:spcBef>
            <a:spcAft>
              <a:spcPct val="15000"/>
            </a:spcAft>
            <a:buChar char="•"/>
          </a:pPr>
          <a:r>
            <a:rPr lang="en-US" sz="1800" kern="1200" dirty="0">
              <a:solidFill>
                <a:schemeClr val="bg1"/>
              </a:solidFill>
            </a:rPr>
            <a:t>Massachusetts</a:t>
          </a:r>
        </a:p>
        <a:p>
          <a:pPr marL="171450" lvl="1" indent="-171450" algn="l" defTabSz="800100">
            <a:lnSpc>
              <a:spcPct val="90000"/>
            </a:lnSpc>
            <a:spcBef>
              <a:spcPct val="0"/>
            </a:spcBef>
            <a:spcAft>
              <a:spcPct val="15000"/>
            </a:spcAft>
            <a:buChar char="•"/>
          </a:pPr>
          <a:r>
            <a:rPr lang="en-US" sz="1800" kern="1200" dirty="0">
              <a:solidFill>
                <a:schemeClr val="bg1"/>
              </a:solidFill>
            </a:rPr>
            <a:t>North Dakota</a:t>
          </a:r>
        </a:p>
        <a:p>
          <a:pPr marL="171450" lvl="1" indent="-171450" algn="l" defTabSz="800100">
            <a:lnSpc>
              <a:spcPct val="90000"/>
            </a:lnSpc>
            <a:spcBef>
              <a:spcPct val="0"/>
            </a:spcBef>
            <a:spcAft>
              <a:spcPct val="15000"/>
            </a:spcAft>
            <a:buChar char="•"/>
          </a:pPr>
          <a:r>
            <a:rPr lang="en-US" sz="1800" kern="1200" dirty="0">
              <a:solidFill>
                <a:schemeClr val="bg1"/>
              </a:solidFill>
            </a:rPr>
            <a:t>Virginia</a:t>
          </a:r>
        </a:p>
        <a:p>
          <a:pPr marL="171450" lvl="1" indent="-171450" algn="l" defTabSz="800100">
            <a:lnSpc>
              <a:spcPct val="90000"/>
            </a:lnSpc>
            <a:spcBef>
              <a:spcPct val="0"/>
            </a:spcBef>
            <a:spcAft>
              <a:spcPct val="15000"/>
            </a:spcAft>
            <a:buChar char="•"/>
          </a:pPr>
          <a:r>
            <a:rPr lang="en-US" sz="1800" kern="1200" dirty="0">
              <a:solidFill>
                <a:schemeClr val="bg1"/>
              </a:solidFill>
            </a:rPr>
            <a:t>West Virginia</a:t>
          </a:r>
        </a:p>
        <a:p>
          <a:pPr marL="171450" lvl="1" indent="-171450" algn="l" defTabSz="800100">
            <a:lnSpc>
              <a:spcPct val="90000"/>
            </a:lnSpc>
            <a:spcBef>
              <a:spcPct val="0"/>
            </a:spcBef>
            <a:spcAft>
              <a:spcPct val="15000"/>
            </a:spcAft>
            <a:buChar char="•"/>
          </a:pPr>
          <a:r>
            <a:rPr lang="en-US" sz="1800" kern="1200" dirty="0">
              <a:solidFill>
                <a:schemeClr val="bg1"/>
              </a:solidFill>
            </a:rPr>
            <a:t>Wyoming</a:t>
          </a:r>
        </a:p>
      </dsp:txBody>
      <dsp:txXfrm>
        <a:off x="3513224" y="797704"/>
        <a:ext cx="7454217" cy="2369503"/>
      </dsp:txXfrm>
    </dsp:sp>
    <dsp:sp modelId="{7D31D173-5C41-44F8-BFA7-7AC77BCB2235}">
      <dsp:nvSpPr>
        <dsp:cNvPr id="0" name=""/>
        <dsp:cNvSpPr/>
      </dsp:nvSpPr>
      <dsp:spPr>
        <a:xfrm>
          <a:off x="5357" y="3557779"/>
          <a:ext cx="2740521" cy="579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marL="0" lvl="0" indent="0" algn="r" defTabSz="800100">
            <a:lnSpc>
              <a:spcPct val="90000"/>
            </a:lnSpc>
            <a:spcBef>
              <a:spcPct val="0"/>
            </a:spcBef>
            <a:spcAft>
              <a:spcPct val="35000"/>
            </a:spcAft>
            <a:buNone/>
          </a:pPr>
          <a:r>
            <a:rPr lang="en-US" sz="1800" kern="1200" dirty="0"/>
            <a:t>States have ADDED gabapentin as a schedule V</a:t>
          </a:r>
        </a:p>
      </dsp:txBody>
      <dsp:txXfrm>
        <a:off x="5357" y="3557779"/>
        <a:ext cx="2740521" cy="579150"/>
      </dsp:txXfrm>
    </dsp:sp>
    <dsp:sp modelId="{262B1AE8-2316-4892-AF8F-663139179294}">
      <dsp:nvSpPr>
        <dsp:cNvPr id="0" name=""/>
        <dsp:cNvSpPr/>
      </dsp:nvSpPr>
      <dsp:spPr>
        <a:xfrm>
          <a:off x="2745878" y="3232007"/>
          <a:ext cx="548104" cy="1230693"/>
        </a:xfrm>
        <a:prstGeom prst="leftBrace">
          <a:avLst>
            <a:gd name="adj1" fmla="val 35000"/>
            <a:gd name="adj2" fmla="val 5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45A08B-A393-408B-A23F-E11AA6011FE9}">
      <dsp:nvSpPr>
        <dsp:cNvPr id="0" name=""/>
        <dsp:cNvSpPr/>
      </dsp:nvSpPr>
      <dsp:spPr>
        <a:xfrm>
          <a:off x="3513224" y="3232007"/>
          <a:ext cx="7454217" cy="1230693"/>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solidFill>
                <a:schemeClr val="bg1"/>
              </a:solidFill>
            </a:rPr>
            <a:t>Tennessee </a:t>
          </a:r>
        </a:p>
        <a:p>
          <a:pPr marL="171450" lvl="1" indent="-171450" algn="l" defTabSz="800100">
            <a:lnSpc>
              <a:spcPct val="90000"/>
            </a:lnSpc>
            <a:spcBef>
              <a:spcPct val="0"/>
            </a:spcBef>
            <a:spcAft>
              <a:spcPct val="15000"/>
            </a:spcAft>
            <a:buChar char="•"/>
          </a:pPr>
          <a:r>
            <a:rPr lang="en-US" sz="1800" kern="1200" dirty="0">
              <a:solidFill>
                <a:schemeClr val="bg1"/>
              </a:solidFill>
            </a:rPr>
            <a:t>Kentucky</a:t>
          </a:r>
        </a:p>
        <a:p>
          <a:pPr marL="171450" lvl="1" indent="-171450" algn="l" defTabSz="800100">
            <a:lnSpc>
              <a:spcPct val="90000"/>
            </a:lnSpc>
            <a:spcBef>
              <a:spcPct val="0"/>
            </a:spcBef>
            <a:spcAft>
              <a:spcPct val="15000"/>
            </a:spcAft>
            <a:buChar char="•"/>
          </a:pPr>
          <a:r>
            <a:rPr lang="en-US" sz="1800" kern="1200" dirty="0">
              <a:solidFill>
                <a:schemeClr val="bg1"/>
              </a:solidFill>
            </a:rPr>
            <a:t>Michigan</a:t>
          </a:r>
        </a:p>
        <a:p>
          <a:pPr marL="171450" lvl="1" indent="-171450" algn="l" defTabSz="800100">
            <a:lnSpc>
              <a:spcPct val="90000"/>
            </a:lnSpc>
            <a:spcBef>
              <a:spcPct val="0"/>
            </a:spcBef>
            <a:spcAft>
              <a:spcPct val="15000"/>
            </a:spcAft>
            <a:buChar char="•"/>
          </a:pPr>
          <a:r>
            <a:rPr lang="en-US" sz="1800" kern="1200" dirty="0">
              <a:solidFill>
                <a:schemeClr val="bg1"/>
              </a:solidFill>
            </a:rPr>
            <a:t>West Virginia</a:t>
          </a:r>
        </a:p>
      </dsp:txBody>
      <dsp:txXfrm>
        <a:off x="3513224" y="3232007"/>
        <a:ext cx="7454217" cy="12306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0C8F48-58F2-460C-ACAD-1E60831B113B}">
      <dsp:nvSpPr>
        <dsp:cNvPr id="0" name=""/>
        <dsp:cNvSpPr/>
      </dsp:nvSpPr>
      <dsp:spPr>
        <a:xfrm>
          <a:off x="0" y="0"/>
          <a:ext cx="10515600" cy="603281"/>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solidFill>
                <a:schemeClr val="bg1"/>
              </a:solidFill>
            </a:rPr>
            <a:t>Structurally related to GABA and has GABA-mimetic properties</a:t>
          </a:r>
        </a:p>
      </dsp:txBody>
      <dsp:txXfrm>
        <a:off x="29450" y="29450"/>
        <a:ext cx="10456700" cy="544381"/>
      </dsp:txXfrm>
    </dsp:sp>
    <dsp:sp modelId="{8C80E60E-7893-435B-AFD5-00BBB9E96B0B}">
      <dsp:nvSpPr>
        <dsp:cNvPr id="0" name=""/>
        <dsp:cNvSpPr/>
      </dsp:nvSpPr>
      <dsp:spPr>
        <a:xfrm>
          <a:off x="0" y="743122"/>
          <a:ext cx="10515600" cy="603281"/>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solidFill>
                <a:schemeClr val="bg1"/>
              </a:solidFill>
            </a:rPr>
            <a:t>Do not</a:t>
          </a:r>
        </a:p>
      </dsp:txBody>
      <dsp:txXfrm>
        <a:off x="29450" y="772572"/>
        <a:ext cx="10456700" cy="544381"/>
      </dsp:txXfrm>
    </dsp:sp>
    <dsp:sp modelId="{F20CF77A-814D-4C2F-866D-7D70C43CA8FF}">
      <dsp:nvSpPr>
        <dsp:cNvPr id="0" name=""/>
        <dsp:cNvSpPr/>
      </dsp:nvSpPr>
      <dsp:spPr>
        <a:xfrm>
          <a:off x="0" y="1346403"/>
          <a:ext cx="10515600" cy="983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en-US" sz="2000" kern="1200" dirty="0"/>
            <a:t>Alter uptake or breakdown</a:t>
          </a:r>
        </a:p>
        <a:p>
          <a:pPr marL="228600" lvl="1" indent="-228600" algn="l" defTabSz="889000">
            <a:lnSpc>
              <a:spcPct val="90000"/>
            </a:lnSpc>
            <a:spcBef>
              <a:spcPct val="0"/>
            </a:spcBef>
            <a:spcAft>
              <a:spcPct val="20000"/>
            </a:spcAft>
            <a:buChar char="•"/>
          </a:pPr>
          <a:r>
            <a:rPr lang="en-US" sz="2000" kern="1200" dirty="0"/>
            <a:t>Convert into GABA</a:t>
          </a:r>
        </a:p>
        <a:p>
          <a:pPr marL="228600" lvl="1" indent="-228600" algn="l" defTabSz="889000">
            <a:lnSpc>
              <a:spcPct val="90000"/>
            </a:lnSpc>
            <a:spcBef>
              <a:spcPct val="0"/>
            </a:spcBef>
            <a:spcAft>
              <a:spcPct val="20000"/>
            </a:spcAft>
            <a:buChar char="•"/>
          </a:pPr>
          <a:r>
            <a:rPr lang="en-US" sz="2000" kern="1200" dirty="0"/>
            <a:t>Bind to GABA</a:t>
          </a:r>
          <a:r>
            <a:rPr lang="en-US" sz="2000" kern="1200" baseline="-25000" dirty="0"/>
            <a:t>a</a:t>
          </a:r>
          <a:r>
            <a:rPr lang="en-US" sz="2000" kern="1200" dirty="0"/>
            <a:t> or GABA</a:t>
          </a:r>
          <a:r>
            <a:rPr lang="en-US" sz="2000" kern="1200" baseline="-25000" dirty="0"/>
            <a:t>B</a:t>
          </a:r>
          <a:endParaRPr lang="en-US" sz="2000" kern="1200" dirty="0"/>
        </a:p>
      </dsp:txBody>
      <dsp:txXfrm>
        <a:off x="0" y="1346403"/>
        <a:ext cx="10515600" cy="983250"/>
      </dsp:txXfrm>
    </dsp:sp>
    <dsp:sp modelId="{B1F468D7-1F41-44D3-B44F-762BE9A7AECE}">
      <dsp:nvSpPr>
        <dsp:cNvPr id="0" name=""/>
        <dsp:cNvSpPr/>
      </dsp:nvSpPr>
      <dsp:spPr>
        <a:xfrm>
          <a:off x="0" y="2329653"/>
          <a:ext cx="10515600" cy="603281"/>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solidFill>
                <a:schemeClr val="bg1"/>
              </a:solidFill>
            </a:rPr>
            <a:t>Binds to the </a:t>
          </a:r>
          <a:r>
            <a:rPr lang="el-GR" sz="2500" kern="1200" dirty="0">
              <a:solidFill>
                <a:schemeClr val="bg1"/>
              </a:solidFill>
            </a:rPr>
            <a:t>α</a:t>
          </a:r>
          <a:r>
            <a:rPr lang="en-US" sz="2500" kern="1200" dirty="0">
              <a:solidFill>
                <a:schemeClr val="bg1"/>
              </a:solidFill>
            </a:rPr>
            <a:t>2-</a:t>
          </a:r>
          <a:r>
            <a:rPr lang="el-GR" sz="2500" kern="1200" dirty="0">
              <a:solidFill>
                <a:schemeClr val="bg1"/>
              </a:solidFill>
            </a:rPr>
            <a:t>δ</a:t>
          </a:r>
          <a:r>
            <a:rPr lang="en-US" sz="2500" kern="1200" dirty="0">
              <a:solidFill>
                <a:schemeClr val="bg1"/>
              </a:solidFill>
            </a:rPr>
            <a:t> subunit of the voltage-gated calcium channel</a:t>
          </a:r>
        </a:p>
      </dsp:txBody>
      <dsp:txXfrm>
        <a:off x="29450" y="2359103"/>
        <a:ext cx="10456700" cy="544381"/>
      </dsp:txXfrm>
    </dsp:sp>
    <dsp:sp modelId="{42D42C98-CB8B-4E62-9BD2-5A64F2C99D27}">
      <dsp:nvSpPr>
        <dsp:cNvPr id="0" name=""/>
        <dsp:cNvSpPr/>
      </dsp:nvSpPr>
      <dsp:spPr>
        <a:xfrm>
          <a:off x="0" y="3004934"/>
          <a:ext cx="10515600" cy="603281"/>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solidFill>
                <a:schemeClr val="bg1"/>
              </a:solidFill>
            </a:rPr>
            <a:t>Reduces the Ca</a:t>
          </a:r>
          <a:r>
            <a:rPr lang="en-US" sz="2500" kern="1200" baseline="30000" dirty="0">
              <a:solidFill>
                <a:schemeClr val="bg1"/>
              </a:solidFill>
            </a:rPr>
            <a:t>2+ </a:t>
          </a:r>
          <a:r>
            <a:rPr lang="en-US" sz="2500" kern="1200" dirty="0">
              <a:solidFill>
                <a:schemeClr val="bg1"/>
              </a:solidFill>
            </a:rPr>
            <a:t>-dependent release of pro-nociceptive neurotransmitters</a:t>
          </a:r>
        </a:p>
      </dsp:txBody>
      <dsp:txXfrm>
        <a:off x="29450" y="3034384"/>
        <a:ext cx="10456700" cy="544381"/>
      </dsp:txXfrm>
    </dsp:sp>
    <dsp:sp modelId="{E0CAC0D9-8472-4F89-ADAD-21FF289B1C3D}">
      <dsp:nvSpPr>
        <dsp:cNvPr id="0" name=""/>
        <dsp:cNvSpPr/>
      </dsp:nvSpPr>
      <dsp:spPr>
        <a:xfrm>
          <a:off x="0" y="3680215"/>
          <a:ext cx="10515600" cy="603281"/>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solidFill>
                <a:schemeClr val="bg1"/>
              </a:solidFill>
            </a:rPr>
            <a:t>Decreases release of glutamate, NE, and substance P</a:t>
          </a:r>
        </a:p>
      </dsp:txBody>
      <dsp:txXfrm>
        <a:off x="29450" y="3709665"/>
        <a:ext cx="10456700" cy="5443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D81346-F39F-40F6-A054-49DED7D22AEC}">
      <dsp:nvSpPr>
        <dsp:cNvPr id="0" name=""/>
        <dsp:cNvSpPr/>
      </dsp:nvSpPr>
      <dsp:spPr>
        <a:xfrm>
          <a:off x="0" y="76251"/>
          <a:ext cx="10972800" cy="49139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solidFill>
                <a:schemeClr val="bg1"/>
              </a:solidFill>
            </a:rPr>
            <a:t>Pregabalin</a:t>
          </a:r>
        </a:p>
      </dsp:txBody>
      <dsp:txXfrm>
        <a:off x="23988" y="100239"/>
        <a:ext cx="10924824" cy="443423"/>
      </dsp:txXfrm>
    </dsp:sp>
    <dsp:sp modelId="{01D175BD-4C15-4B55-BDD6-99454C4B4161}">
      <dsp:nvSpPr>
        <dsp:cNvPr id="0" name=""/>
        <dsp:cNvSpPr/>
      </dsp:nvSpPr>
      <dsp:spPr>
        <a:xfrm>
          <a:off x="0" y="567651"/>
          <a:ext cx="10972800" cy="1825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8386"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Bipolar disorder</a:t>
          </a:r>
        </a:p>
        <a:p>
          <a:pPr marL="171450" lvl="1" indent="-171450" algn="l" defTabSz="711200">
            <a:lnSpc>
              <a:spcPct val="90000"/>
            </a:lnSpc>
            <a:spcBef>
              <a:spcPct val="0"/>
            </a:spcBef>
            <a:spcAft>
              <a:spcPct val="20000"/>
            </a:spcAft>
            <a:buChar char="•"/>
          </a:pPr>
          <a:r>
            <a:rPr lang="en-US" sz="1600" kern="1200" dirty="0"/>
            <a:t>Alcohol/narcotic withdrawal</a:t>
          </a:r>
        </a:p>
        <a:p>
          <a:pPr marL="171450" lvl="1" indent="-171450" algn="l" defTabSz="711200">
            <a:lnSpc>
              <a:spcPct val="90000"/>
            </a:lnSpc>
            <a:spcBef>
              <a:spcPct val="0"/>
            </a:spcBef>
            <a:spcAft>
              <a:spcPct val="20000"/>
            </a:spcAft>
            <a:buChar char="•"/>
          </a:pPr>
          <a:r>
            <a:rPr lang="en-US" sz="1600" kern="1200" dirty="0"/>
            <a:t>Anxiety</a:t>
          </a:r>
        </a:p>
        <a:p>
          <a:pPr marL="171450" lvl="1" indent="-171450" algn="l" defTabSz="711200">
            <a:lnSpc>
              <a:spcPct val="90000"/>
            </a:lnSpc>
            <a:spcBef>
              <a:spcPct val="0"/>
            </a:spcBef>
            <a:spcAft>
              <a:spcPct val="20000"/>
            </a:spcAft>
            <a:buChar char="•"/>
          </a:pPr>
          <a:r>
            <a:rPr lang="en-US" sz="1600" kern="1200" dirty="0"/>
            <a:t>ADHD</a:t>
          </a:r>
        </a:p>
        <a:p>
          <a:pPr marL="171450" lvl="1" indent="-171450" algn="l" defTabSz="711200">
            <a:lnSpc>
              <a:spcPct val="90000"/>
            </a:lnSpc>
            <a:spcBef>
              <a:spcPct val="0"/>
            </a:spcBef>
            <a:spcAft>
              <a:spcPct val="20000"/>
            </a:spcAft>
            <a:buChar char="•"/>
          </a:pPr>
          <a:r>
            <a:rPr lang="en-US" sz="1600" kern="1200" dirty="0"/>
            <a:t>Restless legs syndrome</a:t>
          </a:r>
        </a:p>
        <a:p>
          <a:pPr marL="171450" lvl="1" indent="-171450" algn="l" defTabSz="711200">
            <a:lnSpc>
              <a:spcPct val="90000"/>
            </a:lnSpc>
            <a:spcBef>
              <a:spcPct val="0"/>
            </a:spcBef>
            <a:spcAft>
              <a:spcPct val="20000"/>
            </a:spcAft>
            <a:buChar char="•"/>
          </a:pPr>
          <a:r>
            <a:rPr lang="en-US" sz="1600" kern="1200" dirty="0"/>
            <a:t>Trigeminal neuralgia</a:t>
          </a:r>
        </a:p>
        <a:p>
          <a:pPr marL="171450" lvl="1" indent="-171450" algn="l" defTabSz="711200">
            <a:lnSpc>
              <a:spcPct val="90000"/>
            </a:lnSpc>
            <a:spcBef>
              <a:spcPct val="0"/>
            </a:spcBef>
            <a:spcAft>
              <a:spcPct val="20000"/>
            </a:spcAft>
            <a:buChar char="•"/>
          </a:pPr>
          <a:r>
            <a:rPr lang="en-US" sz="1600" kern="1200" dirty="0"/>
            <a:t>Non-neuropathic pain</a:t>
          </a:r>
        </a:p>
      </dsp:txBody>
      <dsp:txXfrm>
        <a:off x="0" y="567651"/>
        <a:ext cx="10972800" cy="1825740"/>
      </dsp:txXfrm>
    </dsp:sp>
    <dsp:sp modelId="{7E83F317-A2EF-46BB-B283-181737ED494D}">
      <dsp:nvSpPr>
        <dsp:cNvPr id="0" name=""/>
        <dsp:cNvSpPr/>
      </dsp:nvSpPr>
      <dsp:spPr>
        <a:xfrm>
          <a:off x="0" y="2393391"/>
          <a:ext cx="10972800" cy="49139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solidFill>
                <a:schemeClr val="bg1"/>
              </a:solidFill>
            </a:rPr>
            <a:t>Gabapentin</a:t>
          </a:r>
        </a:p>
      </dsp:txBody>
      <dsp:txXfrm>
        <a:off x="23988" y="2417379"/>
        <a:ext cx="10924824" cy="443423"/>
      </dsp:txXfrm>
    </dsp:sp>
    <dsp:sp modelId="{79D8B3B8-57F5-4AE9-B5DC-E348FEE10C64}">
      <dsp:nvSpPr>
        <dsp:cNvPr id="0" name=""/>
        <dsp:cNvSpPr/>
      </dsp:nvSpPr>
      <dsp:spPr>
        <a:xfrm>
          <a:off x="0" y="2884791"/>
          <a:ext cx="10972800" cy="1564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8386"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Insomnia</a:t>
          </a:r>
        </a:p>
        <a:p>
          <a:pPr marL="171450" lvl="1" indent="-171450" algn="l" defTabSz="711200">
            <a:lnSpc>
              <a:spcPct val="90000"/>
            </a:lnSpc>
            <a:spcBef>
              <a:spcPct val="0"/>
            </a:spcBef>
            <a:spcAft>
              <a:spcPct val="20000"/>
            </a:spcAft>
            <a:buChar char="•"/>
          </a:pPr>
          <a:r>
            <a:rPr lang="en-US" sz="1600" kern="1200" dirty="0"/>
            <a:t>Neuropathic pain</a:t>
          </a:r>
        </a:p>
        <a:p>
          <a:pPr marL="171450" lvl="1" indent="-171450" algn="l" defTabSz="711200">
            <a:lnSpc>
              <a:spcPct val="90000"/>
            </a:lnSpc>
            <a:spcBef>
              <a:spcPct val="0"/>
            </a:spcBef>
            <a:spcAft>
              <a:spcPct val="20000"/>
            </a:spcAft>
            <a:buChar char="•"/>
          </a:pPr>
          <a:r>
            <a:rPr lang="en-US" sz="1600" kern="1200" dirty="0"/>
            <a:t>Drug and alcohol addiction</a:t>
          </a:r>
        </a:p>
        <a:p>
          <a:pPr marL="171450" lvl="1" indent="-171450" algn="l" defTabSz="711200">
            <a:lnSpc>
              <a:spcPct val="90000"/>
            </a:lnSpc>
            <a:spcBef>
              <a:spcPct val="0"/>
            </a:spcBef>
            <a:spcAft>
              <a:spcPct val="20000"/>
            </a:spcAft>
            <a:buChar char="•"/>
          </a:pPr>
          <a:r>
            <a:rPr lang="en-US" sz="1600" kern="1200" dirty="0"/>
            <a:t>Anxiety</a:t>
          </a:r>
        </a:p>
        <a:p>
          <a:pPr marL="171450" lvl="1" indent="-171450" algn="l" defTabSz="711200">
            <a:lnSpc>
              <a:spcPct val="90000"/>
            </a:lnSpc>
            <a:spcBef>
              <a:spcPct val="0"/>
            </a:spcBef>
            <a:spcAft>
              <a:spcPct val="20000"/>
            </a:spcAft>
            <a:buChar char="•"/>
          </a:pPr>
          <a:r>
            <a:rPr lang="en-US" sz="1600" kern="1200" dirty="0"/>
            <a:t>Bipolar disorder</a:t>
          </a:r>
        </a:p>
        <a:p>
          <a:pPr marL="171450" lvl="1" indent="-171450" algn="l" defTabSz="711200">
            <a:lnSpc>
              <a:spcPct val="90000"/>
            </a:lnSpc>
            <a:spcBef>
              <a:spcPct val="0"/>
            </a:spcBef>
            <a:spcAft>
              <a:spcPct val="20000"/>
            </a:spcAft>
            <a:buChar char="•"/>
          </a:pPr>
          <a:r>
            <a:rPr lang="en-US" sz="1600" kern="1200" dirty="0"/>
            <a:t>Migraines</a:t>
          </a:r>
        </a:p>
      </dsp:txBody>
      <dsp:txXfrm>
        <a:off x="0" y="2884791"/>
        <a:ext cx="10972800" cy="15649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DED0F7-A214-4FA9-8D58-C8F4FE29D3EF}">
      <dsp:nvSpPr>
        <dsp:cNvPr id="0" name=""/>
        <dsp:cNvSpPr/>
      </dsp:nvSpPr>
      <dsp:spPr>
        <a:xfrm>
          <a:off x="0" y="772178"/>
          <a:ext cx="6934200" cy="38367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8171" tIns="604012" rIns="538171" bIns="206248" numCol="1" spcCol="1270" anchor="t" anchorCtr="0">
          <a:noAutofit/>
        </a:bodyPr>
        <a:lstStyle/>
        <a:p>
          <a:pPr marL="285750" lvl="1" indent="-285750" algn="l" defTabSz="1289050">
            <a:lnSpc>
              <a:spcPct val="90000"/>
            </a:lnSpc>
            <a:spcBef>
              <a:spcPct val="0"/>
            </a:spcBef>
            <a:spcAft>
              <a:spcPct val="15000"/>
            </a:spcAft>
            <a:buChar char="•"/>
          </a:pPr>
          <a:r>
            <a:rPr lang="en-US" sz="2900" kern="1200" dirty="0"/>
            <a:t>Start at gabapentin 300 mg PO QHS</a:t>
          </a:r>
        </a:p>
        <a:p>
          <a:pPr marL="285750" lvl="1" indent="-285750" algn="l" defTabSz="1289050">
            <a:lnSpc>
              <a:spcPct val="90000"/>
            </a:lnSpc>
            <a:spcBef>
              <a:spcPct val="0"/>
            </a:spcBef>
            <a:spcAft>
              <a:spcPct val="15000"/>
            </a:spcAft>
            <a:buChar char="•"/>
          </a:pPr>
          <a:r>
            <a:rPr lang="en-US" sz="2900" kern="1200" dirty="0"/>
            <a:t>Increase by 300 mg PO q3days</a:t>
          </a:r>
        </a:p>
        <a:p>
          <a:pPr marL="285750" lvl="1" indent="-285750" algn="l" defTabSz="1289050">
            <a:lnSpc>
              <a:spcPct val="90000"/>
            </a:lnSpc>
            <a:spcBef>
              <a:spcPct val="0"/>
            </a:spcBef>
            <a:spcAft>
              <a:spcPct val="15000"/>
            </a:spcAft>
            <a:buChar char="•"/>
          </a:pPr>
          <a:r>
            <a:rPr lang="en-US" sz="2900" kern="1200" dirty="0"/>
            <a:t>Max dose of 3600 mg/day</a:t>
          </a:r>
        </a:p>
        <a:p>
          <a:pPr marL="285750" lvl="1" indent="-285750" algn="l" defTabSz="1289050">
            <a:lnSpc>
              <a:spcPct val="90000"/>
            </a:lnSpc>
            <a:spcBef>
              <a:spcPct val="0"/>
            </a:spcBef>
            <a:spcAft>
              <a:spcPct val="15000"/>
            </a:spcAft>
            <a:buChar char="•"/>
          </a:pPr>
          <a:r>
            <a:rPr lang="en-US" sz="2900" kern="1200" dirty="0"/>
            <a:t>Adequate trial considered 6-8 weeks</a:t>
          </a:r>
        </a:p>
        <a:p>
          <a:pPr marL="285750" lvl="1" indent="-285750" algn="l" defTabSz="1289050">
            <a:lnSpc>
              <a:spcPct val="90000"/>
            </a:lnSpc>
            <a:spcBef>
              <a:spcPct val="0"/>
            </a:spcBef>
            <a:spcAft>
              <a:spcPct val="15000"/>
            </a:spcAft>
            <a:buChar char="•"/>
          </a:pPr>
          <a:r>
            <a:rPr lang="en-US" sz="2900" kern="1200" dirty="0"/>
            <a:t>Requires renal dose adjustments beginning at CrCl &lt;60ml/min </a:t>
          </a:r>
        </a:p>
        <a:p>
          <a:pPr marL="285750" lvl="1" indent="-285750" algn="l" defTabSz="1289050">
            <a:lnSpc>
              <a:spcPct val="90000"/>
            </a:lnSpc>
            <a:spcBef>
              <a:spcPct val="0"/>
            </a:spcBef>
            <a:spcAft>
              <a:spcPct val="15000"/>
            </a:spcAft>
            <a:buChar char="•"/>
          </a:pPr>
          <a:r>
            <a:rPr lang="en-US" sz="2900" kern="1200" dirty="0"/>
            <a:t>Taper over 1 week if discontinuing </a:t>
          </a:r>
        </a:p>
      </dsp:txBody>
      <dsp:txXfrm>
        <a:off x="0" y="772178"/>
        <a:ext cx="6934200" cy="3836700"/>
      </dsp:txXfrm>
    </dsp:sp>
    <dsp:sp modelId="{DA50DD18-B5DC-40F8-8964-3BA90BEDABED}">
      <dsp:nvSpPr>
        <dsp:cNvPr id="0" name=""/>
        <dsp:cNvSpPr/>
      </dsp:nvSpPr>
      <dsp:spPr>
        <a:xfrm>
          <a:off x="392451" y="34703"/>
          <a:ext cx="4853940" cy="8560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467" tIns="0" rIns="183467" bIns="0" numCol="1" spcCol="1270" anchor="ctr" anchorCtr="0">
          <a:noAutofit/>
        </a:bodyPr>
        <a:lstStyle/>
        <a:p>
          <a:pPr marL="0" lvl="0" indent="0" algn="l" defTabSz="1244600">
            <a:lnSpc>
              <a:spcPct val="90000"/>
            </a:lnSpc>
            <a:spcBef>
              <a:spcPct val="0"/>
            </a:spcBef>
            <a:spcAft>
              <a:spcPct val="35000"/>
            </a:spcAft>
            <a:buNone/>
          </a:pPr>
          <a:r>
            <a:rPr lang="en-US" sz="2800" kern="1200" dirty="0">
              <a:solidFill>
                <a:schemeClr val="bg1"/>
              </a:solidFill>
            </a:rPr>
            <a:t>Gabapentin</a:t>
          </a:r>
          <a:endParaRPr lang="en-US" sz="1700" kern="1200" dirty="0">
            <a:solidFill>
              <a:schemeClr val="bg1"/>
            </a:solidFill>
          </a:endParaRPr>
        </a:p>
      </dsp:txBody>
      <dsp:txXfrm>
        <a:off x="434241" y="76493"/>
        <a:ext cx="4770360" cy="7725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7F2A45-2440-4AF1-A5FC-0D71A52F4A77}">
      <dsp:nvSpPr>
        <dsp:cNvPr id="0" name=""/>
        <dsp:cNvSpPr/>
      </dsp:nvSpPr>
      <dsp:spPr>
        <a:xfrm>
          <a:off x="0" y="460722"/>
          <a:ext cx="8128000" cy="3969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0823" tIns="624840" rIns="630823" bIns="213360" numCol="1" spcCol="1270" anchor="t" anchorCtr="0">
          <a:noAutofit/>
        </a:bodyPr>
        <a:lstStyle/>
        <a:p>
          <a:pPr marL="285750" lvl="1" indent="-285750" algn="l" defTabSz="1333500">
            <a:lnSpc>
              <a:spcPct val="90000"/>
            </a:lnSpc>
            <a:spcBef>
              <a:spcPct val="0"/>
            </a:spcBef>
            <a:spcAft>
              <a:spcPct val="15000"/>
            </a:spcAft>
            <a:buChar char="•"/>
          </a:pPr>
          <a:r>
            <a:rPr lang="en-US" sz="3000" kern="1200" dirty="0"/>
            <a:t>Start at 50 mg PO TID</a:t>
          </a:r>
        </a:p>
        <a:p>
          <a:pPr marL="285750" lvl="1" indent="-285750" algn="l" defTabSz="1333500">
            <a:lnSpc>
              <a:spcPct val="90000"/>
            </a:lnSpc>
            <a:spcBef>
              <a:spcPct val="0"/>
            </a:spcBef>
            <a:spcAft>
              <a:spcPct val="15000"/>
            </a:spcAft>
            <a:buChar char="•"/>
          </a:pPr>
          <a:r>
            <a:rPr lang="en-US" sz="3000" kern="1200" dirty="0"/>
            <a:t>Titrate to 100 mg PO TID</a:t>
          </a:r>
        </a:p>
        <a:p>
          <a:pPr marL="285750" lvl="1" indent="-285750" algn="l" defTabSz="1333500">
            <a:lnSpc>
              <a:spcPct val="90000"/>
            </a:lnSpc>
            <a:spcBef>
              <a:spcPct val="0"/>
            </a:spcBef>
            <a:spcAft>
              <a:spcPct val="15000"/>
            </a:spcAft>
            <a:buChar char="•"/>
          </a:pPr>
          <a:r>
            <a:rPr lang="en-US" sz="3000" kern="1200" dirty="0"/>
            <a:t>Max dose 600 mg/day</a:t>
          </a:r>
        </a:p>
        <a:p>
          <a:pPr marL="285750" lvl="1" indent="-285750" algn="l" defTabSz="1333500">
            <a:lnSpc>
              <a:spcPct val="90000"/>
            </a:lnSpc>
            <a:spcBef>
              <a:spcPct val="0"/>
            </a:spcBef>
            <a:spcAft>
              <a:spcPct val="15000"/>
            </a:spcAft>
            <a:buChar char="•"/>
          </a:pPr>
          <a:r>
            <a:rPr lang="en-US" sz="3000" kern="1200" dirty="0"/>
            <a:t>Adequate trial requires 6-12 weeks</a:t>
          </a:r>
        </a:p>
        <a:p>
          <a:pPr marL="285750" lvl="1" indent="-285750" algn="l" defTabSz="1333500">
            <a:lnSpc>
              <a:spcPct val="90000"/>
            </a:lnSpc>
            <a:spcBef>
              <a:spcPct val="0"/>
            </a:spcBef>
            <a:spcAft>
              <a:spcPct val="15000"/>
            </a:spcAft>
            <a:buChar char="•"/>
          </a:pPr>
          <a:r>
            <a:rPr lang="en-US" sz="3000" kern="1200" dirty="0"/>
            <a:t>Requires renal dose adjustments beginning at CrCl&lt;60 mL/min</a:t>
          </a:r>
        </a:p>
        <a:p>
          <a:pPr marL="285750" lvl="1" indent="-285750" algn="l" defTabSz="1333500">
            <a:lnSpc>
              <a:spcPct val="90000"/>
            </a:lnSpc>
            <a:spcBef>
              <a:spcPct val="0"/>
            </a:spcBef>
            <a:spcAft>
              <a:spcPct val="15000"/>
            </a:spcAft>
            <a:buChar char="•"/>
          </a:pPr>
          <a:r>
            <a:rPr lang="en-US" sz="3000" kern="1200" dirty="0"/>
            <a:t>Gradually taper off if discontinuing</a:t>
          </a:r>
        </a:p>
      </dsp:txBody>
      <dsp:txXfrm>
        <a:off x="0" y="460722"/>
        <a:ext cx="8128000" cy="3969000"/>
      </dsp:txXfrm>
    </dsp:sp>
    <dsp:sp modelId="{B7D0BFAF-1FCC-47AB-91AC-46BCBD1E12CD}">
      <dsp:nvSpPr>
        <dsp:cNvPr id="0" name=""/>
        <dsp:cNvSpPr/>
      </dsp:nvSpPr>
      <dsp:spPr>
        <a:xfrm>
          <a:off x="406400" y="17922"/>
          <a:ext cx="5689600" cy="885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333500">
            <a:lnSpc>
              <a:spcPct val="90000"/>
            </a:lnSpc>
            <a:spcBef>
              <a:spcPct val="0"/>
            </a:spcBef>
            <a:spcAft>
              <a:spcPct val="35000"/>
            </a:spcAft>
            <a:buNone/>
          </a:pPr>
          <a:r>
            <a:rPr lang="en-US" sz="3000" kern="1200" dirty="0">
              <a:solidFill>
                <a:schemeClr val="bg1"/>
              </a:solidFill>
            </a:rPr>
            <a:t>Pregabalin</a:t>
          </a:r>
        </a:p>
      </dsp:txBody>
      <dsp:txXfrm>
        <a:off x="449631" y="61153"/>
        <a:ext cx="5603138" cy="79913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5763A7-F45E-4C8D-B517-A3EC7CFA6787}">
      <dsp:nvSpPr>
        <dsp:cNvPr id="0" name=""/>
        <dsp:cNvSpPr/>
      </dsp:nvSpPr>
      <dsp:spPr>
        <a:xfrm>
          <a:off x="261" y="0"/>
          <a:ext cx="849466" cy="849466"/>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495674-3E6E-4A06-96E3-D924F495B66A}">
      <dsp:nvSpPr>
        <dsp:cNvPr id="0" name=""/>
        <dsp:cNvSpPr/>
      </dsp:nvSpPr>
      <dsp:spPr>
        <a:xfrm>
          <a:off x="85207" y="84946"/>
          <a:ext cx="679573" cy="679573"/>
        </a:xfrm>
        <a:prstGeom prst="chord">
          <a:avLst>
            <a:gd name="adj1" fmla="val 1168272"/>
            <a:gd name="adj2" fmla="val 9631728"/>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32A7C4-C35A-4B49-877E-CCC9216C1903}">
      <dsp:nvSpPr>
        <dsp:cNvPr id="0" name=""/>
        <dsp:cNvSpPr/>
      </dsp:nvSpPr>
      <dsp:spPr>
        <a:xfrm>
          <a:off x="1026699" y="849466"/>
          <a:ext cx="2513005" cy="3574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933450">
            <a:lnSpc>
              <a:spcPct val="90000"/>
            </a:lnSpc>
            <a:spcBef>
              <a:spcPct val="0"/>
            </a:spcBef>
            <a:spcAft>
              <a:spcPct val="35000"/>
            </a:spcAft>
            <a:buNone/>
          </a:pPr>
          <a:r>
            <a:rPr lang="en-US" sz="2100" kern="1200" dirty="0">
              <a:solidFill>
                <a:schemeClr val="tx1"/>
              </a:solidFill>
            </a:rPr>
            <a:t>Days 1-3: 600 mg AM</a:t>
          </a:r>
        </a:p>
        <a:p>
          <a:pPr marL="0" lvl="0" indent="0" algn="l" defTabSz="933450">
            <a:lnSpc>
              <a:spcPct val="90000"/>
            </a:lnSpc>
            <a:spcBef>
              <a:spcPct val="0"/>
            </a:spcBef>
            <a:spcAft>
              <a:spcPct val="35000"/>
            </a:spcAft>
            <a:buNone/>
          </a:pPr>
          <a:r>
            <a:rPr lang="en-US" sz="2100" kern="1200" dirty="0">
              <a:solidFill>
                <a:schemeClr val="tx1"/>
              </a:solidFill>
            </a:rPr>
            <a:t>Day 4: 600 mg BID</a:t>
          </a:r>
        </a:p>
        <a:p>
          <a:pPr marL="0" lvl="0" indent="0" algn="l" defTabSz="933450">
            <a:lnSpc>
              <a:spcPct val="90000"/>
            </a:lnSpc>
            <a:spcBef>
              <a:spcPct val="0"/>
            </a:spcBef>
            <a:spcAft>
              <a:spcPct val="35000"/>
            </a:spcAft>
            <a:buNone/>
          </a:pPr>
          <a:r>
            <a:rPr lang="en-US" sz="2100" kern="1200" dirty="0">
              <a:solidFill>
                <a:schemeClr val="tx1"/>
              </a:solidFill>
            </a:rPr>
            <a:t>No benefit beyond 1200 mg/day</a:t>
          </a:r>
        </a:p>
      </dsp:txBody>
      <dsp:txXfrm>
        <a:off x="1026699" y="849466"/>
        <a:ext cx="2513005" cy="3574838"/>
      </dsp:txXfrm>
    </dsp:sp>
    <dsp:sp modelId="{C5008986-5030-4C6C-BF98-952A9B1864EC}">
      <dsp:nvSpPr>
        <dsp:cNvPr id="0" name=""/>
        <dsp:cNvSpPr/>
      </dsp:nvSpPr>
      <dsp:spPr>
        <a:xfrm>
          <a:off x="1026699" y="0"/>
          <a:ext cx="2513005" cy="849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040" tIns="66040" rIns="66040" bIns="66040" numCol="1" spcCol="1270" anchor="b" anchorCtr="0">
          <a:noAutofit/>
        </a:bodyPr>
        <a:lstStyle/>
        <a:p>
          <a:pPr marL="0" lvl="0" indent="0" algn="l" defTabSz="1155700">
            <a:lnSpc>
              <a:spcPct val="90000"/>
            </a:lnSpc>
            <a:spcBef>
              <a:spcPct val="0"/>
            </a:spcBef>
            <a:spcAft>
              <a:spcPct val="35000"/>
            </a:spcAft>
            <a:buNone/>
          </a:pPr>
          <a:r>
            <a:rPr lang="en-US" sz="2600" kern="1200" dirty="0">
              <a:solidFill>
                <a:schemeClr val="tx1"/>
              </a:solidFill>
            </a:rPr>
            <a:t>Gabapentin enacarbil (PHN)</a:t>
          </a:r>
        </a:p>
      </dsp:txBody>
      <dsp:txXfrm>
        <a:off x="1026699" y="0"/>
        <a:ext cx="2513005" cy="849466"/>
      </dsp:txXfrm>
    </dsp:sp>
    <dsp:sp modelId="{1CE2A877-D68F-42A4-A433-AB6340203E60}">
      <dsp:nvSpPr>
        <dsp:cNvPr id="0" name=""/>
        <dsp:cNvSpPr/>
      </dsp:nvSpPr>
      <dsp:spPr>
        <a:xfrm>
          <a:off x="3716677" y="0"/>
          <a:ext cx="849466" cy="849466"/>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F33874-12A6-43AA-A508-B6F391C17E90}">
      <dsp:nvSpPr>
        <dsp:cNvPr id="0" name=""/>
        <dsp:cNvSpPr/>
      </dsp:nvSpPr>
      <dsp:spPr>
        <a:xfrm>
          <a:off x="3801624" y="84946"/>
          <a:ext cx="679573" cy="679573"/>
        </a:xfrm>
        <a:prstGeom prst="chord">
          <a:avLst>
            <a:gd name="adj1" fmla="val 20431728"/>
            <a:gd name="adj2" fmla="val 11968272"/>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8742B8-5739-4855-902C-7DB9F8608BB7}">
      <dsp:nvSpPr>
        <dsp:cNvPr id="0" name=""/>
        <dsp:cNvSpPr/>
      </dsp:nvSpPr>
      <dsp:spPr>
        <a:xfrm>
          <a:off x="4743116" y="849466"/>
          <a:ext cx="2513005" cy="3574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933450">
            <a:lnSpc>
              <a:spcPct val="90000"/>
            </a:lnSpc>
            <a:spcBef>
              <a:spcPct val="0"/>
            </a:spcBef>
            <a:spcAft>
              <a:spcPct val="35000"/>
            </a:spcAft>
            <a:buNone/>
          </a:pPr>
          <a:r>
            <a:rPr lang="en-US" sz="2100" kern="1200" dirty="0">
              <a:solidFill>
                <a:schemeClr val="tx1"/>
              </a:solidFill>
            </a:rPr>
            <a:t>Day 1: 300 mg daily</a:t>
          </a:r>
        </a:p>
        <a:p>
          <a:pPr marL="0" lvl="0" indent="0" algn="l" defTabSz="933450">
            <a:lnSpc>
              <a:spcPct val="90000"/>
            </a:lnSpc>
            <a:spcBef>
              <a:spcPct val="0"/>
            </a:spcBef>
            <a:spcAft>
              <a:spcPct val="35000"/>
            </a:spcAft>
            <a:buNone/>
          </a:pPr>
          <a:r>
            <a:rPr lang="en-US" sz="2100" kern="1200" dirty="0">
              <a:solidFill>
                <a:schemeClr val="tx1"/>
              </a:solidFill>
            </a:rPr>
            <a:t>Day 2: 600 mg daily</a:t>
          </a:r>
        </a:p>
        <a:p>
          <a:pPr marL="0" lvl="0" indent="0" algn="l" defTabSz="933450">
            <a:lnSpc>
              <a:spcPct val="90000"/>
            </a:lnSpc>
            <a:spcBef>
              <a:spcPct val="0"/>
            </a:spcBef>
            <a:spcAft>
              <a:spcPct val="35000"/>
            </a:spcAft>
            <a:buNone/>
          </a:pPr>
          <a:r>
            <a:rPr lang="en-US" sz="2100" kern="1200" dirty="0">
              <a:solidFill>
                <a:schemeClr val="tx1"/>
              </a:solidFill>
            </a:rPr>
            <a:t>Days 3-6: 900 mg daily</a:t>
          </a:r>
        </a:p>
        <a:p>
          <a:pPr marL="0" lvl="0" indent="0" algn="l" defTabSz="933450">
            <a:lnSpc>
              <a:spcPct val="90000"/>
            </a:lnSpc>
            <a:spcBef>
              <a:spcPct val="0"/>
            </a:spcBef>
            <a:spcAft>
              <a:spcPct val="35000"/>
            </a:spcAft>
            <a:buNone/>
          </a:pPr>
          <a:r>
            <a:rPr lang="en-US" sz="2100" kern="1200" dirty="0">
              <a:solidFill>
                <a:schemeClr val="tx1"/>
              </a:solidFill>
            </a:rPr>
            <a:t>Days 7-10: 1200 mg daily</a:t>
          </a:r>
        </a:p>
        <a:p>
          <a:pPr marL="0" lvl="0" indent="0" algn="l" defTabSz="933450">
            <a:lnSpc>
              <a:spcPct val="90000"/>
            </a:lnSpc>
            <a:spcBef>
              <a:spcPct val="0"/>
            </a:spcBef>
            <a:spcAft>
              <a:spcPct val="35000"/>
            </a:spcAft>
            <a:buNone/>
          </a:pPr>
          <a:r>
            <a:rPr lang="en-US" sz="2100" kern="1200" dirty="0">
              <a:solidFill>
                <a:schemeClr val="tx1"/>
              </a:solidFill>
            </a:rPr>
            <a:t>Days 11-14: 1500 mg daily</a:t>
          </a:r>
        </a:p>
        <a:p>
          <a:pPr marL="0" lvl="0" indent="0" algn="l" defTabSz="933450">
            <a:lnSpc>
              <a:spcPct val="90000"/>
            </a:lnSpc>
            <a:spcBef>
              <a:spcPct val="0"/>
            </a:spcBef>
            <a:spcAft>
              <a:spcPct val="35000"/>
            </a:spcAft>
            <a:buNone/>
          </a:pPr>
          <a:r>
            <a:rPr lang="en-US" sz="2100" kern="1200" dirty="0">
              <a:solidFill>
                <a:schemeClr val="tx1"/>
              </a:solidFill>
            </a:rPr>
            <a:t>Day 15: 1800 mg daily</a:t>
          </a:r>
        </a:p>
      </dsp:txBody>
      <dsp:txXfrm>
        <a:off x="4743116" y="849466"/>
        <a:ext cx="2513005" cy="3574838"/>
      </dsp:txXfrm>
    </dsp:sp>
    <dsp:sp modelId="{5D649ACA-C069-4C00-83B8-D806B889A5E6}">
      <dsp:nvSpPr>
        <dsp:cNvPr id="0" name=""/>
        <dsp:cNvSpPr/>
      </dsp:nvSpPr>
      <dsp:spPr>
        <a:xfrm>
          <a:off x="4743116" y="0"/>
          <a:ext cx="2513005" cy="849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040" tIns="66040" rIns="66040" bIns="66040" numCol="1" spcCol="1270" anchor="b" anchorCtr="0">
          <a:noAutofit/>
        </a:bodyPr>
        <a:lstStyle/>
        <a:p>
          <a:pPr marL="0" lvl="0" indent="0" algn="l" defTabSz="1155700">
            <a:lnSpc>
              <a:spcPct val="90000"/>
            </a:lnSpc>
            <a:spcBef>
              <a:spcPct val="0"/>
            </a:spcBef>
            <a:spcAft>
              <a:spcPct val="35000"/>
            </a:spcAft>
            <a:buNone/>
          </a:pPr>
          <a:r>
            <a:rPr lang="en-US" sz="2600" kern="1200" dirty="0">
              <a:solidFill>
                <a:schemeClr val="tx1"/>
              </a:solidFill>
            </a:rPr>
            <a:t>Gabapentin ER</a:t>
          </a:r>
        </a:p>
      </dsp:txBody>
      <dsp:txXfrm>
        <a:off x="4743116" y="0"/>
        <a:ext cx="2513005" cy="849466"/>
      </dsp:txXfrm>
    </dsp:sp>
    <dsp:sp modelId="{75B5203E-058C-4963-8467-9A434F87F69D}">
      <dsp:nvSpPr>
        <dsp:cNvPr id="0" name=""/>
        <dsp:cNvSpPr/>
      </dsp:nvSpPr>
      <dsp:spPr>
        <a:xfrm>
          <a:off x="7433094" y="0"/>
          <a:ext cx="849466" cy="849466"/>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864A58-176C-4BE9-B071-7CAA90271731}">
      <dsp:nvSpPr>
        <dsp:cNvPr id="0" name=""/>
        <dsp:cNvSpPr/>
      </dsp:nvSpPr>
      <dsp:spPr>
        <a:xfrm>
          <a:off x="7518041" y="84946"/>
          <a:ext cx="679573" cy="679573"/>
        </a:xfrm>
        <a:prstGeom prst="chord">
          <a:avLst>
            <a:gd name="adj1" fmla="val 16200000"/>
            <a:gd name="adj2" fmla="val 16200000"/>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9F199D-1443-4E25-9DDD-E163783938FF}">
      <dsp:nvSpPr>
        <dsp:cNvPr id="0" name=""/>
        <dsp:cNvSpPr/>
      </dsp:nvSpPr>
      <dsp:spPr>
        <a:xfrm>
          <a:off x="8459533" y="849466"/>
          <a:ext cx="2513005" cy="3574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933450">
            <a:lnSpc>
              <a:spcPct val="90000"/>
            </a:lnSpc>
            <a:spcBef>
              <a:spcPct val="0"/>
            </a:spcBef>
            <a:spcAft>
              <a:spcPct val="35000"/>
            </a:spcAft>
            <a:buNone/>
          </a:pPr>
          <a:r>
            <a:rPr lang="en-US" sz="2100" kern="1200" dirty="0">
              <a:solidFill>
                <a:schemeClr val="tx1"/>
              </a:solidFill>
            </a:rPr>
            <a:t>165 mg/day initial</a:t>
          </a:r>
        </a:p>
        <a:p>
          <a:pPr marL="0" lvl="0" indent="0" algn="l" defTabSz="933450">
            <a:lnSpc>
              <a:spcPct val="90000"/>
            </a:lnSpc>
            <a:spcBef>
              <a:spcPct val="0"/>
            </a:spcBef>
            <a:spcAft>
              <a:spcPct val="35000"/>
            </a:spcAft>
            <a:buNone/>
          </a:pPr>
          <a:r>
            <a:rPr lang="en-US" sz="2100" kern="1200" dirty="0">
              <a:solidFill>
                <a:schemeClr val="tx1"/>
              </a:solidFill>
            </a:rPr>
            <a:t>Increase to 330 mg/day within 1 week</a:t>
          </a:r>
        </a:p>
        <a:p>
          <a:pPr marL="0" lvl="0" indent="0" algn="l" defTabSz="933450">
            <a:lnSpc>
              <a:spcPct val="90000"/>
            </a:lnSpc>
            <a:spcBef>
              <a:spcPct val="0"/>
            </a:spcBef>
            <a:spcAft>
              <a:spcPct val="35000"/>
            </a:spcAft>
            <a:buNone/>
          </a:pPr>
          <a:r>
            <a:rPr lang="en-US" sz="2100" kern="1200" dirty="0">
              <a:solidFill>
                <a:schemeClr val="tx1"/>
              </a:solidFill>
            </a:rPr>
            <a:t>Max 660 mg/day</a:t>
          </a:r>
        </a:p>
      </dsp:txBody>
      <dsp:txXfrm>
        <a:off x="8459533" y="849466"/>
        <a:ext cx="2513005" cy="3574838"/>
      </dsp:txXfrm>
    </dsp:sp>
    <dsp:sp modelId="{F242E6E0-590A-4F64-866D-C0248ED57688}">
      <dsp:nvSpPr>
        <dsp:cNvPr id="0" name=""/>
        <dsp:cNvSpPr/>
      </dsp:nvSpPr>
      <dsp:spPr>
        <a:xfrm>
          <a:off x="8459533" y="0"/>
          <a:ext cx="2513005" cy="849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040" tIns="66040" rIns="66040" bIns="66040" numCol="1" spcCol="1270" anchor="b" anchorCtr="0">
          <a:noAutofit/>
        </a:bodyPr>
        <a:lstStyle/>
        <a:p>
          <a:pPr marL="0" lvl="0" indent="0" algn="l" defTabSz="1155700">
            <a:lnSpc>
              <a:spcPct val="90000"/>
            </a:lnSpc>
            <a:spcBef>
              <a:spcPct val="0"/>
            </a:spcBef>
            <a:spcAft>
              <a:spcPct val="35000"/>
            </a:spcAft>
            <a:buNone/>
          </a:pPr>
          <a:r>
            <a:rPr lang="en-US" sz="2600" kern="1200" dirty="0">
              <a:solidFill>
                <a:schemeClr val="tx1"/>
              </a:solidFill>
            </a:rPr>
            <a:t>Pregabalin CR</a:t>
          </a:r>
        </a:p>
      </dsp:txBody>
      <dsp:txXfrm>
        <a:off x="8459533" y="0"/>
        <a:ext cx="2513005" cy="8494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60FFD2-01C0-4110-ACD3-4AE9EC2B054B}">
      <dsp:nvSpPr>
        <dsp:cNvPr id="0" name=""/>
        <dsp:cNvSpPr/>
      </dsp:nvSpPr>
      <dsp:spPr>
        <a:xfrm rot="16200000">
          <a:off x="-220617" y="224507"/>
          <a:ext cx="4191000" cy="3741985"/>
        </a:xfrm>
        <a:prstGeom prst="flowChartManualOperati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9090" bIns="0" numCol="1" spcCol="1270" anchor="t" anchorCtr="0">
          <a:noAutofit/>
        </a:bodyPr>
        <a:lstStyle/>
        <a:p>
          <a:pPr marL="0" lvl="0" indent="0" algn="l" defTabSz="1244600">
            <a:lnSpc>
              <a:spcPct val="90000"/>
            </a:lnSpc>
            <a:spcBef>
              <a:spcPct val="0"/>
            </a:spcBef>
            <a:spcAft>
              <a:spcPct val="35000"/>
            </a:spcAft>
            <a:buNone/>
          </a:pPr>
          <a:r>
            <a:rPr lang="en-US" sz="2800" kern="1200" dirty="0">
              <a:solidFill>
                <a:schemeClr val="bg1"/>
              </a:solidFill>
            </a:rPr>
            <a:t>Gabapentin</a:t>
          </a:r>
        </a:p>
        <a:p>
          <a:pPr marL="228600" lvl="1" indent="-228600" algn="l" defTabSz="977900">
            <a:lnSpc>
              <a:spcPct val="90000"/>
            </a:lnSpc>
            <a:spcBef>
              <a:spcPct val="0"/>
            </a:spcBef>
            <a:spcAft>
              <a:spcPct val="15000"/>
            </a:spcAft>
            <a:buChar char="•"/>
          </a:pPr>
          <a:r>
            <a:rPr lang="en-US" sz="2200" kern="1200" dirty="0">
              <a:solidFill>
                <a:schemeClr val="bg1"/>
              </a:solidFill>
            </a:rPr>
            <a:t>F=42-57%</a:t>
          </a:r>
        </a:p>
        <a:p>
          <a:pPr marL="228600" lvl="1" indent="-228600" algn="l" defTabSz="977900">
            <a:lnSpc>
              <a:spcPct val="90000"/>
            </a:lnSpc>
            <a:spcBef>
              <a:spcPct val="0"/>
            </a:spcBef>
            <a:spcAft>
              <a:spcPct val="15000"/>
            </a:spcAft>
            <a:buChar char="•"/>
          </a:pPr>
          <a:r>
            <a:rPr lang="en-US" sz="2200" kern="1200" dirty="0">
              <a:solidFill>
                <a:schemeClr val="bg1"/>
              </a:solidFill>
            </a:rPr>
            <a:t>Nonlinear pharmacokinetics (PK)</a:t>
          </a:r>
        </a:p>
        <a:p>
          <a:pPr marL="228600" lvl="1" indent="-228600" algn="l" defTabSz="977900">
            <a:lnSpc>
              <a:spcPct val="90000"/>
            </a:lnSpc>
            <a:spcBef>
              <a:spcPct val="0"/>
            </a:spcBef>
            <a:spcAft>
              <a:spcPct val="15000"/>
            </a:spcAft>
            <a:buChar char="•"/>
          </a:pPr>
          <a:r>
            <a:rPr lang="en-US" sz="2200" kern="1200" dirty="0">
              <a:solidFill>
                <a:schemeClr val="bg1"/>
              </a:solidFill>
            </a:rPr>
            <a:t>Slower onset</a:t>
          </a:r>
        </a:p>
        <a:p>
          <a:pPr marL="228600" lvl="1" indent="-228600" algn="l" defTabSz="977900">
            <a:lnSpc>
              <a:spcPct val="90000"/>
            </a:lnSpc>
            <a:spcBef>
              <a:spcPct val="0"/>
            </a:spcBef>
            <a:spcAft>
              <a:spcPct val="15000"/>
            </a:spcAft>
            <a:buChar char="•"/>
          </a:pPr>
          <a:r>
            <a:rPr lang="en-US" sz="2200" kern="1200" dirty="0">
              <a:solidFill>
                <a:schemeClr val="bg1"/>
              </a:solidFill>
            </a:rPr>
            <a:t>Lower affinity for receptor</a:t>
          </a:r>
        </a:p>
      </dsp:txBody>
      <dsp:txXfrm rot="5400000">
        <a:off x="3891" y="838199"/>
        <a:ext cx="3741985" cy="2514600"/>
      </dsp:txXfrm>
    </dsp:sp>
    <dsp:sp modelId="{BDDC3568-DEA9-4005-9BDD-C51F64D1F44F}">
      <dsp:nvSpPr>
        <dsp:cNvPr id="0" name=""/>
        <dsp:cNvSpPr/>
      </dsp:nvSpPr>
      <dsp:spPr>
        <a:xfrm rot="16200000">
          <a:off x="3802017" y="224507"/>
          <a:ext cx="4191000" cy="3741985"/>
        </a:xfrm>
        <a:prstGeom prst="flowChartManualOperation">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9090" bIns="0" numCol="1" spcCol="1270" anchor="t" anchorCtr="0">
          <a:noAutofit/>
        </a:bodyPr>
        <a:lstStyle/>
        <a:p>
          <a:pPr marL="0" lvl="0" indent="0" algn="l" defTabSz="1244600">
            <a:lnSpc>
              <a:spcPct val="90000"/>
            </a:lnSpc>
            <a:spcBef>
              <a:spcPct val="0"/>
            </a:spcBef>
            <a:spcAft>
              <a:spcPct val="35000"/>
            </a:spcAft>
            <a:buNone/>
          </a:pPr>
          <a:r>
            <a:rPr lang="en-US" sz="2800" kern="1200" dirty="0">
              <a:solidFill>
                <a:schemeClr val="bg1"/>
              </a:solidFill>
            </a:rPr>
            <a:t>Pregabalin</a:t>
          </a:r>
        </a:p>
        <a:p>
          <a:pPr marL="228600" lvl="1" indent="-228600" algn="l" defTabSz="977900">
            <a:lnSpc>
              <a:spcPct val="90000"/>
            </a:lnSpc>
            <a:spcBef>
              <a:spcPct val="0"/>
            </a:spcBef>
            <a:spcAft>
              <a:spcPct val="15000"/>
            </a:spcAft>
            <a:buChar char="•"/>
          </a:pPr>
          <a:r>
            <a:rPr lang="en-US" sz="2200" kern="1200" dirty="0">
              <a:solidFill>
                <a:schemeClr val="bg1"/>
              </a:solidFill>
            </a:rPr>
            <a:t>F=83.9-97.7%</a:t>
          </a:r>
        </a:p>
        <a:p>
          <a:pPr marL="228600" lvl="1" indent="-228600" algn="l" defTabSz="977900">
            <a:lnSpc>
              <a:spcPct val="90000"/>
            </a:lnSpc>
            <a:spcBef>
              <a:spcPct val="0"/>
            </a:spcBef>
            <a:spcAft>
              <a:spcPct val="15000"/>
            </a:spcAft>
            <a:buChar char="•"/>
          </a:pPr>
          <a:r>
            <a:rPr lang="en-US" sz="2200" kern="1200" dirty="0">
              <a:solidFill>
                <a:schemeClr val="bg1"/>
              </a:solidFill>
            </a:rPr>
            <a:t>Linear PK</a:t>
          </a:r>
        </a:p>
        <a:p>
          <a:pPr marL="228600" lvl="1" indent="-228600" algn="l" defTabSz="977900">
            <a:lnSpc>
              <a:spcPct val="90000"/>
            </a:lnSpc>
            <a:spcBef>
              <a:spcPct val="0"/>
            </a:spcBef>
            <a:spcAft>
              <a:spcPct val="15000"/>
            </a:spcAft>
            <a:buChar char="•"/>
          </a:pPr>
          <a:r>
            <a:rPr lang="en-US" sz="2200" kern="1200" dirty="0">
              <a:solidFill>
                <a:schemeClr val="bg1"/>
              </a:solidFill>
            </a:rPr>
            <a:t>Faster onset</a:t>
          </a:r>
        </a:p>
        <a:p>
          <a:pPr marL="228600" lvl="1" indent="-228600" algn="l" defTabSz="977900">
            <a:lnSpc>
              <a:spcPct val="90000"/>
            </a:lnSpc>
            <a:spcBef>
              <a:spcPct val="0"/>
            </a:spcBef>
            <a:spcAft>
              <a:spcPct val="15000"/>
            </a:spcAft>
            <a:buChar char="•"/>
          </a:pPr>
          <a:r>
            <a:rPr lang="en-US" sz="2200" kern="1200" dirty="0">
              <a:solidFill>
                <a:schemeClr val="bg1"/>
              </a:solidFill>
            </a:rPr>
            <a:t>Higher affinity for receptor</a:t>
          </a:r>
        </a:p>
      </dsp:txBody>
      <dsp:txXfrm rot="5400000">
        <a:off x="4026525" y="838199"/>
        <a:ext cx="3741985" cy="25146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20E103-819D-4C72-BFEA-C9F5CE106DA9}">
      <dsp:nvSpPr>
        <dsp:cNvPr id="0" name=""/>
        <dsp:cNvSpPr/>
      </dsp:nvSpPr>
      <dsp:spPr>
        <a:xfrm>
          <a:off x="4125" y="2138"/>
          <a:ext cx="2480667" cy="211712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1"/>
              </a:solidFill>
            </a:rPr>
            <a:t>Pregabalin ~ 6 x as potent as gabapentin</a:t>
          </a:r>
        </a:p>
      </dsp:txBody>
      <dsp:txXfrm>
        <a:off x="66133" y="64146"/>
        <a:ext cx="2356651" cy="1993109"/>
      </dsp:txXfrm>
    </dsp:sp>
    <dsp:sp modelId="{65D9B79C-AC2E-4010-824B-898A3A800359}">
      <dsp:nvSpPr>
        <dsp:cNvPr id="0" name=""/>
        <dsp:cNvSpPr/>
      </dsp:nvSpPr>
      <dsp:spPr>
        <a:xfrm>
          <a:off x="2901544" y="2138"/>
          <a:ext cx="5169710" cy="211712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1"/>
              </a:solidFill>
            </a:rPr>
            <a:t>Cross-titration method</a:t>
          </a:r>
        </a:p>
      </dsp:txBody>
      <dsp:txXfrm>
        <a:off x="2963552" y="64146"/>
        <a:ext cx="5045694" cy="1993109"/>
      </dsp:txXfrm>
    </dsp:sp>
    <dsp:sp modelId="{DD1DC76E-28DE-4B87-A36A-27E31093E10B}">
      <dsp:nvSpPr>
        <dsp:cNvPr id="0" name=""/>
        <dsp:cNvSpPr/>
      </dsp:nvSpPr>
      <dsp:spPr>
        <a:xfrm>
          <a:off x="2901544" y="2406699"/>
          <a:ext cx="2480667" cy="2117125"/>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solidFill>
                <a:schemeClr val="bg1"/>
              </a:solidFill>
            </a:rPr>
            <a:t>Reduce gabapentin dose by 50% and initiate 50% of equivalent pregabalin dose x 4 days</a:t>
          </a:r>
        </a:p>
      </dsp:txBody>
      <dsp:txXfrm>
        <a:off x="2963552" y="2468707"/>
        <a:ext cx="2356651" cy="1993109"/>
      </dsp:txXfrm>
    </dsp:sp>
    <dsp:sp modelId="{77361E21-4C2A-441F-8D9F-5086B9DFD35E}">
      <dsp:nvSpPr>
        <dsp:cNvPr id="0" name=""/>
        <dsp:cNvSpPr/>
      </dsp:nvSpPr>
      <dsp:spPr>
        <a:xfrm>
          <a:off x="5590588" y="2406699"/>
          <a:ext cx="2480667" cy="2117125"/>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solidFill>
                <a:schemeClr val="bg1"/>
              </a:solidFill>
            </a:rPr>
            <a:t>Discontinue gabapentin and increase pregabalin to full equivalent dose</a:t>
          </a:r>
        </a:p>
      </dsp:txBody>
      <dsp:txXfrm>
        <a:off x="5652596" y="2468707"/>
        <a:ext cx="2356651" cy="1993109"/>
      </dsp:txXfrm>
    </dsp:sp>
    <dsp:sp modelId="{C70D99BF-5A81-48F4-A9DE-B7B4D2F2A260}">
      <dsp:nvSpPr>
        <dsp:cNvPr id="0" name=""/>
        <dsp:cNvSpPr/>
      </dsp:nvSpPr>
      <dsp:spPr>
        <a:xfrm>
          <a:off x="8488007" y="2138"/>
          <a:ext cx="2480667" cy="211712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1"/>
              </a:solidFill>
            </a:rPr>
            <a:t>Stop-start method</a:t>
          </a:r>
        </a:p>
      </dsp:txBody>
      <dsp:txXfrm>
        <a:off x="8550015" y="64146"/>
        <a:ext cx="2356651" cy="1993109"/>
      </dsp:txXfrm>
    </dsp:sp>
    <dsp:sp modelId="{E8198783-657A-4017-AD3B-6ABA26568DF8}">
      <dsp:nvSpPr>
        <dsp:cNvPr id="0" name=""/>
        <dsp:cNvSpPr/>
      </dsp:nvSpPr>
      <dsp:spPr>
        <a:xfrm>
          <a:off x="8488007" y="2406699"/>
          <a:ext cx="2480667" cy="2117125"/>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solidFill>
                <a:schemeClr val="bg1"/>
              </a:solidFill>
            </a:rPr>
            <a:t>Stop gabapentin and start equivalent dose of pregabalin</a:t>
          </a:r>
        </a:p>
      </dsp:txBody>
      <dsp:txXfrm>
        <a:off x="8550015" y="2468707"/>
        <a:ext cx="2356651" cy="199310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73D171-1066-4A26-A202-98ED5224A2D1}">
      <dsp:nvSpPr>
        <dsp:cNvPr id="0" name=""/>
        <dsp:cNvSpPr/>
      </dsp:nvSpPr>
      <dsp:spPr>
        <a:xfrm>
          <a:off x="5357" y="1100181"/>
          <a:ext cx="2740521" cy="376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48260" rIns="135128" bIns="48260" numCol="1" spcCol="1270" anchor="ctr" anchorCtr="0">
          <a:noAutofit/>
        </a:bodyPr>
        <a:lstStyle/>
        <a:p>
          <a:pPr marL="0" lvl="0" indent="0" algn="r" defTabSz="844550">
            <a:lnSpc>
              <a:spcPct val="90000"/>
            </a:lnSpc>
            <a:spcBef>
              <a:spcPct val="0"/>
            </a:spcBef>
            <a:spcAft>
              <a:spcPct val="35000"/>
            </a:spcAft>
            <a:buNone/>
          </a:pPr>
          <a:r>
            <a:rPr lang="en-US" sz="1900" kern="1200" dirty="0">
              <a:solidFill>
                <a:schemeClr val="tx1"/>
              </a:solidFill>
            </a:rPr>
            <a:t>Gabapentin</a:t>
          </a:r>
        </a:p>
      </dsp:txBody>
      <dsp:txXfrm>
        <a:off x="5357" y="1100181"/>
        <a:ext cx="2740521" cy="376200"/>
      </dsp:txXfrm>
    </dsp:sp>
    <dsp:sp modelId="{76693031-8221-4ADA-937C-B057835B7800}">
      <dsp:nvSpPr>
        <dsp:cNvPr id="0" name=""/>
        <dsp:cNvSpPr/>
      </dsp:nvSpPr>
      <dsp:spPr>
        <a:xfrm>
          <a:off x="2745878" y="42118"/>
          <a:ext cx="548104" cy="2492325"/>
        </a:xfrm>
        <a:prstGeom prst="leftBrace">
          <a:avLst>
            <a:gd name="adj1" fmla="val 35000"/>
            <a:gd name="adj2" fmla="val 5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EF8E79-0845-42B8-ACE0-DD11B3762A0A}">
      <dsp:nvSpPr>
        <dsp:cNvPr id="0" name=""/>
        <dsp:cNvSpPr/>
      </dsp:nvSpPr>
      <dsp:spPr>
        <a:xfrm>
          <a:off x="3513224" y="42118"/>
          <a:ext cx="7454217" cy="249232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solidFill>
                <a:schemeClr val="bg1"/>
              </a:solidFill>
            </a:rPr>
            <a:t>Alcohol</a:t>
          </a:r>
        </a:p>
        <a:p>
          <a:pPr marL="171450" lvl="1" indent="-171450" algn="l" defTabSz="844550">
            <a:lnSpc>
              <a:spcPct val="90000"/>
            </a:lnSpc>
            <a:spcBef>
              <a:spcPct val="0"/>
            </a:spcBef>
            <a:spcAft>
              <a:spcPct val="15000"/>
            </a:spcAft>
            <a:buChar char="•"/>
          </a:pPr>
          <a:r>
            <a:rPr lang="en-US" sz="1900" kern="1200" dirty="0">
              <a:solidFill>
                <a:schemeClr val="bg1"/>
              </a:solidFill>
            </a:rPr>
            <a:t>Cannabis</a:t>
          </a:r>
        </a:p>
        <a:p>
          <a:pPr marL="171450" lvl="1" indent="-171450" algn="l" defTabSz="844550">
            <a:lnSpc>
              <a:spcPct val="90000"/>
            </a:lnSpc>
            <a:spcBef>
              <a:spcPct val="0"/>
            </a:spcBef>
            <a:spcAft>
              <a:spcPct val="15000"/>
            </a:spcAft>
            <a:buChar char="•"/>
          </a:pPr>
          <a:r>
            <a:rPr lang="en-US" sz="1900" kern="1200" dirty="0">
              <a:solidFill>
                <a:schemeClr val="bg1"/>
              </a:solidFill>
            </a:rPr>
            <a:t>Selective serotonin reuptake inhibitors</a:t>
          </a:r>
        </a:p>
        <a:p>
          <a:pPr marL="171450" lvl="1" indent="-171450" algn="l" defTabSz="844550">
            <a:lnSpc>
              <a:spcPct val="90000"/>
            </a:lnSpc>
            <a:spcBef>
              <a:spcPct val="0"/>
            </a:spcBef>
            <a:spcAft>
              <a:spcPct val="15000"/>
            </a:spcAft>
            <a:buChar char="•"/>
          </a:pPr>
          <a:r>
            <a:rPr lang="en-US" sz="1900" kern="1200" dirty="0">
              <a:solidFill>
                <a:schemeClr val="bg1"/>
              </a:solidFill>
            </a:rPr>
            <a:t>Lysergic acid diethylamide (LSD)</a:t>
          </a:r>
        </a:p>
        <a:p>
          <a:pPr marL="171450" lvl="1" indent="-171450" algn="l" defTabSz="844550">
            <a:lnSpc>
              <a:spcPct val="90000"/>
            </a:lnSpc>
            <a:spcBef>
              <a:spcPct val="0"/>
            </a:spcBef>
            <a:spcAft>
              <a:spcPct val="15000"/>
            </a:spcAft>
            <a:buChar char="•"/>
          </a:pPr>
          <a:r>
            <a:rPr lang="en-US" sz="1900" kern="1200" dirty="0">
              <a:solidFill>
                <a:schemeClr val="bg1"/>
              </a:solidFill>
            </a:rPr>
            <a:t>Amphetamine</a:t>
          </a:r>
        </a:p>
        <a:p>
          <a:pPr marL="171450" lvl="1" indent="-171450" algn="l" defTabSz="844550">
            <a:lnSpc>
              <a:spcPct val="90000"/>
            </a:lnSpc>
            <a:spcBef>
              <a:spcPct val="0"/>
            </a:spcBef>
            <a:spcAft>
              <a:spcPct val="15000"/>
            </a:spcAft>
            <a:buChar char="•"/>
          </a:pPr>
          <a:r>
            <a:rPr lang="en-US" sz="1900" kern="1200" dirty="0">
              <a:solidFill>
                <a:schemeClr val="bg1"/>
              </a:solidFill>
            </a:rPr>
            <a:t>Gamma-hydroxybutyrate </a:t>
          </a:r>
        </a:p>
        <a:p>
          <a:pPr marL="171450" lvl="1" indent="-171450" algn="l" defTabSz="844550">
            <a:lnSpc>
              <a:spcPct val="90000"/>
            </a:lnSpc>
            <a:spcBef>
              <a:spcPct val="0"/>
            </a:spcBef>
            <a:spcAft>
              <a:spcPct val="15000"/>
            </a:spcAft>
            <a:buChar char="•"/>
          </a:pPr>
          <a:r>
            <a:rPr lang="en-US" sz="1900" kern="1200" dirty="0">
              <a:solidFill>
                <a:schemeClr val="bg1"/>
              </a:solidFill>
            </a:rPr>
            <a:t>Opioids</a:t>
          </a:r>
        </a:p>
        <a:p>
          <a:pPr marL="171450" lvl="1" indent="-171450" algn="l" defTabSz="844550">
            <a:lnSpc>
              <a:spcPct val="90000"/>
            </a:lnSpc>
            <a:spcBef>
              <a:spcPct val="0"/>
            </a:spcBef>
            <a:spcAft>
              <a:spcPct val="15000"/>
            </a:spcAft>
            <a:buChar char="•"/>
          </a:pPr>
          <a:r>
            <a:rPr lang="en-US" sz="1900" kern="1200" dirty="0">
              <a:solidFill>
                <a:schemeClr val="bg1"/>
              </a:solidFill>
            </a:rPr>
            <a:t>Benzodiazepines</a:t>
          </a:r>
        </a:p>
      </dsp:txBody>
      <dsp:txXfrm>
        <a:off x="3513224" y="42118"/>
        <a:ext cx="7454217" cy="2492325"/>
      </dsp:txXfrm>
    </dsp:sp>
    <dsp:sp modelId="{6257FC0A-B996-4FE5-89F7-2CB0BF1FEB6F}">
      <dsp:nvSpPr>
        <dsp:cNvPr id="0" name=""/>
        <dsp:cNvSpPr/>
      </dsp:nvSpPr>
      <dsp:spPr>
        <a:xfrm>
          <a:off x="5357" y="3355244"/>
          <a:ext cx="2740521" cy="376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48260" rIns="135128" bIns="48260" numCol="1" spcCol="1270" anchor="ctr" anchorCtr="0">
          <a:noAutofit/>
        </a:bodyPr>
        <a:lstStyle/>
        <a:p>
          <a:pPr marL="0" lvl="0" indent="0" algn="r" defTabSz="844550">
            <a:lnSpc>
              <a:spcPct val="90000"/>
            </a:lnSpc>
            <a:spcBef>
              <a:spcPct val="0"/>
            </a:spcBef>
            <a:spcAft>
              <a:spcPct val="35000"/>
            </a:spcAft>
            <a:buNone/>
          </a:pPr>
          <a:r>
            <a:rPr lang="en-US" sz="1900" kern="1200" dirty="0">
              <a:solidFill>
                <a:schemeClr val="tx1"/>
              </a:solidFill>
            </a:rPr>
            <a:t>Pregabalin</a:t>
          </a:r>
        </a:p>
      </dsp:txBody>
      <dsp:txXfrm>
        <a:off x="5357" y="3355244"/>
        <a:ext cx="2740521" cy="376200"/>
      </dsp:txXfrm>
    </dsp:sp>
    <dsp:sp modelId="{B9A36C34-9C18-4715-8768-A2C7BC4BCA1A}">
      <dsp:nvSpPr>
        <dsp:cNvPr id="0" name=""/>
        <dsp:cNvSpPr/>
      </dsp:nvSpPr>
      <dsp:spPr>
        <a:xfrm>
          <a:off x="2745878" y="2602844"/>
          <a:ext cx="548104" cy="1881000"/>
        </a:xfrm>
        <a:prstGeom prst="leftBrace">
          <a:avLst>
            <a:gd name="adj1" fmla="val 35000"/>
            <a:gd name="adj2" fmla="val 5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0939BD-E4D8-4576-BE22-3A660C3A2962}">
      <dsp:nvSpPr>
        <dsp:cNvPr id="0" name=""/>
        <dsp:cNvSpPr/>
      </dsp:nvSpPr>
      <dsp:spPr>
        <a:xfrm>
          <a:off x="3513224" y="2602844"/>
          <a:ext cx="7454217" cy="1881000"/>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solidFill>
                <a:schemeClr val="bg1"/>
              </a:solidFill>
            </a:rPr>
            <a:t>Alcohol/gabapentin/benzodiazepines</a:t>
          </a:r>
        </a:p>
        <a:p>
          <a:pPr marL="171450" lvl="1" indent="-171450" algn="l" defTabSz="844550">
            <a:lnSpc>
              <a:spcPct val="90000"/>
            </a:lnSpc>
            <a:spcBef>
              <a:spcPct val="0"/>
            </a:spcBef>
            <a:spcAft>
              <a:spcPct val="15000"/>
            </a:spcAft>
            <a:buChar char="•"/>
          </a:pPr>
          <a:r>
            <a:rPr lang="en-US" sz="1900" kern="1200" dirty="0">
              <a:solidFill>
                <a:schemeClr val="bg1"/>
              </a:solidFill>
            </a:rPr>
            <a:t>Cannabinoids</a:t>
          </a:r>
        </a:p>
        <a:p>
          <a:pPr marL="171450" lvl="1" indent="-171450" algn="l" defTabSz="844550">
            <a:lnSpc>
              <a:spcPct val="90000"/>
            </a:lnSpc>
            <a:spcBef>
              <a:spcPct val="0"/>
            </a:spcBef>
            <a:spcAft>
              <a:spcPct val="15000"/>
            </a:spcAft>
            <a:buChar char="•"/>
          </a:pPr>
          <a:r>
            <a:rPr lang="en-US" sz="1900" kern="1200" dirty="0">
              <a:solidFill>
                <a:schemeClr val="bg1"/>
              </a:solidFill>
            </a:rPr>
            <a:t>LSD</a:t>
          </a:r>
        </a:p>
        <a:p>
          <a:pPr marL="171450" lvl="1" indent="-171450" algn="l" defTabSz="844550">
            <a:lnSpc>
              <a:spcPct val="90000"/>
            </a:lnSpc>
            <a:spcBef>
              <a:spcPct val="0"/>
            </a:spcBef>
            <a:spcAft>
              <a:spcPct val="15000"/>
            </a:spcAft>
            <a:buChar char="•"/>
          </a:pPr>
          <a:r>
            <a:rPr lang="en-US" sz="1900" kern="1200" dirty="0">
              <a:solidFill>
                <a:schemeClr val="bg1"/>
              </a:solidFill>
            </a:rPr>
            <a:t>Salvia</a:t>
          </a:r>
        </a:p>
        <a:p>
          <a:pPr marL="171450" lvl="1" indent="-171450" algn="l" defTabSz="844550">
            <a:lnSpc>
              <a:spcPct val="90000"/>
            </a:lnSpc>
            <a:spcBef>
              <a:spcPct val="0"/>
            </a:spcBef>
            <a:spcAft>
              <a:spcPct val="15000"/>
            </a:spcAft>
            <a:buChar char="•"/>
          </a:pPr>
          <a:r>
            <a:rPr lang="en-US" sz="1900" kern="1200" dirty="0">
              <a:solidFill>
                <a:schemeClr val="bg1"/>
              </a:solidFill>
            </a:rPr>
            <a:t>Heroin/opiates</a:t>
          </a:r>
        </a:p>
        <a:p>
          <a:pPr marL="171450" lvl="1" indent="-171450" algn="l" defTabSz="844550">
            <a:lnSpc>
              <a:spcPct val="90000"/>
            </a:lnSpc>
            <a:spcBef>
              <a:spcPct val="0"/>
            </a:spcBef>
            <a:spcAft>
              <a:spcPct val="15000"/>
            </a:spcAft>
            <a:buChar char="•"/>
          </a:pPr>
          <a:r>
            <a:rPr lang="en-US" sz="1900" kern="1200" dirty="0">
              <a:solidFill>
                <a:schemeClr val="bg1"/>
              </a:solidFill>
            </a:rPr>
            <a:t>Amphetamines/synthetic cathinones</a:t>
          </a:r>
        </a:p>
      </dsp:txBody>
      <dsp:txXfrm>
        <a:off x="3513224" y="2602844"/>
        <a:ext cx="7454217" cy="1881000"/>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9.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48F579-C48D-468A-814C-68E6131C7145}" type="datetimeFigureOut">
              <a:rPr lang="en-US" smtClean="0"/>
              <a:t>9/13/2020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9FCFDB-3933-4D42-8DCB-97570EA3EB0E}" type="slidenum">
              <a:rPr lang="en-US" smtClean="0"/>
              <a:t>‹#›</a:t>
            </a:fld>
            <a:endParaRPr lang="en-US" dirty="0"/>
          </a:p>
        </p:txBody>
      </p:sp>
    </p:spTree>
    <p:extLst>
      <p:ext uri="{BB962C8B-B14F-4D97-AF65-F5344CB8AC3E}">
        <p14:creationId xmlns:p14="http://schemas.microsoft.com/office/powerpoint/2010/main" val="1889910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20-30</a:t>
            </a:r>
            <a:r>
              <a:rPr lang="en-US" baseline="0" dirty="0"/>
              <a:t> min total for presentation</a:t>
            </a:r>
            <a:endParaRPr lang="en-US" dirty="0"/>
          </a:p>
        </p:txBody>
      </p:sp>
      <p:sp>
        <p:nvSpPr>
          <p:cNvPr id="4" name="Slide Number Placeholder 3"/>
          <p:cNvSpPr>
            <a:spLocks noGrp="1"/>
          </p:cNvSpPr>
          <p:nvPr>
            <p:ph type="sldNum" sz="quarter" idx="10"/>
          </p:nvPr>
        </p:nvSpPr>
        <p:spPr/>
        <p:txBody>
          <a:bodyPr/>
          <a:lstStyle/>
          <a:p>
            <a:fld id="{6232E8F5-D7D2-4804-8B34-4E307450D440}" type="slidenum">
              <a:rPr lang="en-US" smtClean="0"/>
              <a:t>1</a:t>
            </a:fld>
            <a:endParaRPr lang="en-US" dirty="0"/>
          </a:p>
        </p:txBody>
      </p:sp>
    </p:spTree>
    <p:extLst>
      <p:ext uri="{BB962C8B-B14F-4D97-AF65-F5344CB8AC3E}">
        <p14:creationId xmlns:p14="http://schemas.microsoft.com/office/powerpoint/2010/main" val="18796760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Ontario residents eligible for public drug coverage Cases excludes suicide or homicide</a:t>
            </a:r>
          </a:p>
        </p:txBody>
      </p:sp>
      <p:sp>
        <p:nvSpPr>
          <p:cNvPr id="4" name="Slide Number Placeholder 3"/>
          <p:cNvSpPr>
            <a:spLocks noGrp="1"/>
          </p:cNvSpPr>
          <p:nvPr>
            <p:ph type="sldNum" sz="quarter" idx="5"/>
          </p:nvPr>
        </p:nvSpPr>
        <p:spPr/>
        <p:txBody>
          <a:bodyPr/>
          <a:lstStyle/>
          <a:p>
            <a:fld id="{979FCFDB-3933-4D42-8DCB-97570EA3EB0E}" type="slidenum">
              <a:rPr lang="en-US" smtClean="0"/>
              <a:t>23</a:t>
            </a:fld>
            <a:endParaRPr lang="en-US" dirty="0"/>
          </a:p>
        </p:txBody>
      </p:sp>
    </p:spTree>
    <p:extLst>
      <p:ext uri="{BB962C8B-B14F-4D97-AF65-F5344CB8AC3E}">
        <p14:creationId xmlns:p14="http://schemas.microsoft.com/office/powerpoint/2010/main" val="3417052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Acamprosate, naltrexone first line</a:t>
            </a:r>
          </a:p>
          <a:p>
            <a:r>
              <a:rPr lang="en-US" dirty="0"/>
              <a:t>Gabapentin, topiramate second line</a:t>
            </a:r>
          </a:p>
        </p:txBody>
      </p:sp>
      <p:sp>
        <p:nvSpPr>
          <p:cNvPr id="4" name="Slide Number Placeholder 3"/>
          <p:cNvSpPr>
            <a:spLocks noGrp="1"/>
          </p:cNvSpPr>
          <p:nvPr>
            <p:ph type="sldNum" sz="quarter" idx="10"/>
          </p:nvPr>
        </p:nvSpPr>
        <p:spPr/>
        <p:txBody>
          <a:bodyPr/>
          <a:lstStyle/>
          <a:p>
            <a:fld id="{979FCFDB-3933-4D42-8DCB-97570EA3EB0E}" type="slidenum">
              <a:rPr lang="en-US" smtClean="0"/>
              <a:t>26</a:t>
            </a:fld>
            <a:endParaRPr lang="en-US" dirty="0"/>
          </a:p>
        </p:txBody>
      </p:sp>
    </p:spTree>
    <p:extLst>
      <p:ext uri="{BB962C8B-B14F-4D97-AF65-F5344CB8AC3E}">
        <p14:creationId xmlns:p14="http://schemas.microsoft.com/office/powerpoint/2010/main" val="35876120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Medications: alprazolam, gabapentin, pregabalin, zolpidem, opioid, cough/cold combo</a:t>
            </a:r>
          </a:p>
          <a:p>
            <a:r>
              <a:rPr lang="en-US" dirty="0"/>
              <a:t>Lorenz curves looks at cumulative percentage of supply consumed as function of utilization frequency at population level, measure of abuse potential</a:t>
            </a:r>
          </a:p>
          <a:p>
            <a:endParaRPr lang="en-US" dirty="0"/>
          </a:p>
          <a:p>
            <a:r>
              <a:rPr lang="en-US" dirty="0"/>
              <a:t>40% of patient concomitantly used opioids</a:t>
            </a:r>
          </a:p>
        </p:txBody>
      </p:sp>
      <p:sp>
        <p:nvSpPr>
          <p:cNvPr id="4" name="Slide Number Placeholder 3"/>
          <p:cNvSpPr>
            <a:spLocks noGrp="1"/>
          </p:cNvSpPr>
          <p:nvPr>
            <p:ph type="sldNum" sz="quarter" idx="5"/>
          </p:nvPr>
        </p:nvSpPr>
        <p:spPr/>
        <p:txBody>
          <a:bodyPr/>
          <a:lstStyle/>
          <a:p>
            <a:fld id="{979FCFDB-3933-4D42-8DCB-97570EA3EB0E}" type="slidenum">
              <a:rPr lang="en-US" smtClean="0"/>
              <a:t>30</a:t>
            </a:fld>
            <a:endParaRPr lang="en-US" dirty="0"/>
          </a:p>
        </p:txBody>
      </p:sp>
    </p:spTree>
    <p:extLst>
      <p:ext uri="{BB962C8B-B14F-4D97-AF65-F5344CB8AC3E}">
        <p14:creationId xmlns:p14="http://schemas.microsoft.com/office/powerpoint/2010/main" val="42577035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2015,2016 most events gabapentin</a:t>
            </a:r>
          </a:p>
          <a:p>
            <a:r>
              <a:rPr lang="en-US" dirty="0"/>
              <a:t>2016 most events pregabalin</a:t>
            </a:r>
          </a:p>
          <a:p>
            <a:r>
              <a:rPr lang="en-US" dirty="0"/>
              <a:t>Gabapentin female 58%, 46.6 years</a:t>
            </a:r>
          </a:p>
          <a:p>
            <a:r>
              <a:rPr lang="en-US" dirty="0" err="1"/>
              <a:t>Pregabailn</a:t>
            </a:r>
            <a:r>
              <a:rPr lang="en-US" dirty="0"/>
              <a:t> 43.1%, age 36.1 </a:t>
            </a:r>
          </a:p>
        </p:txBody>
      </p:sp>
      <p:sp>
        <p:nvSpPr>
          <p:cNvPr id="4" name="Slide Number Placeholder 3"/>
          <p:cNvSpPr>
            <a:spLocks noGrp="1"/>
          </p:cNvSpPr>
          <p:nvPr>
            <p:ph type="sldNum" sz="quarter" idx="5"/>
          </p:nvPr>
        </p:nvSpPr>
        <p:spPr/>
        <p:txBody>
          <a:bodyPr/>
          <a:lstStyle/>
          <a:p>
            <a:fld id="{979FCFDB-3933-4D42-8DCB-97570EA3EB0E}" type="slidenum">
              <a:rPr lang="en-US" smtClean="0"/>
              <a:t>32</a:t>
            </a:fld>
            <a:endParaRPr lang="en-US" dirty="0"/>
          </a:p>
        </p:txBody>
      </p:sp>
    </p:spTree>
    <p:extLst>
      <p:ext uri="{BB962C8B-B14F-4D97-AF65-F5344CB8AC3E}">
        <p14:creationId xmlns:p14="http://schemas.microsoft.com/office/powerpoint/2010/main" val="1640984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Assessed total number of exposures, reason for exposure, co-incident </a:t>
            </a:r>
            <a:r>
              <a:rPr lang="en-US" dirty="0" err="1"/>
              <a:t>expsoures</a:t>
            </a:r>
            <a:endParaRPr lang="en-US" dirty="0"/>
          </a:p>
          <a:p>
            <a:endParaRPr lang="en-US" dirty="0"/>
          </a:p>
          <a:p>
            <a:r>
              <a:rPr lang="en-US" dirty="0"/>
              <a:t>Abuse + misuse increased 31.7%</a:t>
            </a:r>
          </a:p>
        </p:txBody>
      </p:sp>
      <p:sp>
        <p:nvSpPr>
          <p:cNvPr id="4" name="Slide Number Placeholder 3"/>
          <p:cNvSpPr>
            <a:spLocks noGrp="1"/>
          </p:cNvSpPr>
          <p:nvPr>
            <p:ph type="sldNum" sz="quarter" idx="5"/>
          </p:nvPr>
        </p:nvSpPr>
        <p:spPr/>
        <p:txBody>
          <a:bodyPr/>
          <a:lstStyle/>
          <a:p>
            <a:fld id="{979FCFDB-3933-4D42-8DCB-97570EA3EB0E}" type="slidenum">
              <a:rPr lang="en-US" smtClean="0"/>
              <a:t>33</a:t>
            </a:fld>
            <a:endParaRPr lang="en-US" dirty="0"/>
          </a:p>
        </p:txBody>
      </p:sp>
    </p:spTree>
    <p:extLst>
      <p:ext uri="{BB962C8B-B14F-4D97-AF65-F5344CB8AC3E}">
        <p14:creationId xmlns:p14="http://schemas.microsoft.com/office/powerpoint/2010/main" val="36497013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a:t>
            </a:r>
            <a:r>
              <a:rPr lang="en-US" baseline="0" dirty="0"/>
              <a:t> prevalence in general population</a:t>
            </a:r>
            <a:endParaRPr lang="en-US" dirty="0"/>
          </a:p>
        </p:txBody>
      </p:sp>
      <p:sp>
        <p:nvSpPr>
          <p:cNvPr id="4" name="Slide Number Placeholder 3"/>
          <p:cNvSpPr>
            <a:spLocks noGrp="1"/>
          </p:cNvSpPr>
          <p:nvPr>
            <p:ph type="sldNum" sz="quarter" idx="10"/>
          </p:nvPr>
        </p:nvSpPr>
        <p:spPr/>
        <p:txBody>
          <a:bodyPr/>
          <a:lstStyle/>
          <a:p>
            <a:fld id="{6232E8F5-D7D2-4804-8B34-4E307450D440}" type="slidenum">
              <a:rPr lang="en-US" smtClean="0"/>
              <a:t>35</a:t>
            </a:fld>
            <a:endParaRPr lang="en-US" dirty="0"/>
          </a:p>
        </p:txBody>
      </p:sp>
    </p:spTree>
    <p:extLst>
      <p:ext uri="{BB962C8B-B14F-4D97-AF65-F5344CB8AC3E}">
        <p14:creationId xmlns:p14="http://schemas.microsoft.com/office/powerpoint/2010/main" val="3161420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EMA</a:t>
            </a:r>
            <a:r>
              <a:rPr lang="en-US" baseline="0" dirty="0"/>
              <a:t> number of reports for gabapentin ADRs increased consistently year-per-year</a:t>
            </a:r>
            <a:endParaRPr lang="en-US" dirty="0"/>
          </a:p>
        </p:txBody>
      </p:sp>
      <p:sp>
        <p:nvSpPr>
          <p:cNvPr id="4" name="Slide Number Placeholder 3"/>
          <p:cNvSpPr>
            <a:spLocks noGrp="1"/>
          </p:cNvSpPr>
          <p:nvPr>
            <p:ph type="sldNum" sz="quarter" idx="10"/>
          </p:nvPr>
        </p:nvSpPr>
        <p:spPr/>
        <p:txBody>
          <a:bodyPr/>
          <a:lstStyle/>
          <a:p>
            <a:fld id="{6232E8F5-D7D2-4804-8B34-4E307450D440}" type="slidenum">
              <a:rPr lang="en-US" smtClean="0"/>
              <a:t>36</a:t>
            </a:fld>
            <a:endParaRPr lang="en-US" dirty="0"/>
          </a:p>
        </p:txBody>
      </p:sp>
    </p:spTree>
    <p:extLst>
      <p:ext uri="{BB962C8B-B14F-4D97-AF65-F5344CB8AC3E}">
        <p14:creationId xmlns:p14="http://schemas.microsoft.com/office/powerpoint/2010/main" val="1294261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**Both studies took place in Germany</a:t>
            </a:r>
          </a:p>
          <a:p>
            <a:endParaRPr lang="en-US" dirty="0"/>
          </a:p>
          <a:p>
            <a:r>
              <a:rPr lang="en-US" dirty="0"/>
              <a:t>BfArM = medical regulatory</a:t>
            </a:r>
            <a:r>
              <a:rPr lang="en-US" baseline="0" dirty="0"/>
              <a:t> body in Germany and operates under the Federal Ministry of Health </a:t>
            </a:r>
            <a:r>
              <a:rPr lang="en-US" baseline="0" dirty="0">
                <a:sym typeface="Wingdings" panose="05000000000000000000" pitchFamily="2" charset="2"/>
              </a:rPr>
              <a:t> responsible for surveillance of risks due to medical products in Germany, also records spontaneous reports on adverse events of pharmaceuticals</a:t>
            </a:r>
          </a:p>
          <a:p>
            <a:endParaRPr lang="en-US" baseline="0" dirty="0">
              <a:sym typeface="Wingdings" panose="05000000000000000000" pitchFamily="2" charset="2"/>
            </a:endParaRPr>
          </a:p>
          <a:p>
            <a:r>
              <a:rPr lang="en-US" baseline="0" dirty="0">
                <a:sym typeface="Wingdings" panose="05000000000000000000" pitchFamily="2" charset="2"/>
              </a:rPr>
              <a:t>Reports dated April 2008-August 2012 </a:t>
            </a:r>
          </a:p>
          <a:p>
            <a:endParaRPr lang="en-US" baseline="0" dirty="0">
              <a:sym typeface="Wingdings" panose="05000000000000000000" pitchFamily="2" charset="2"/>
            </a:endParaRPr>
          </a:p>
          <a:p>
            <a:r>
              <a:rPr lang="en-US" baseline="0" dirty="0">
                <a:sym typeface="Wingdings" panose="05000000000000000000" pitchFamily="2" charset="2"/>
              </a:rPr>
              <a:t>(note: data missing from some patients when tabulating the data below…)</a:t>
            </a:r>
          </a:p>
          <a:p>
            <a:endParaRPr lang="en-US" baseline="0" dirty="0">
              <a:sym typeface="Wingdings" panose="05000000000000000000" pitchFamily="2" charset="2"/>
            </a:endParaRPr>
          </a:p>
          <a:p>
            <a:r>
              <a:rPr lang="en-US" baseline="0" dirty="0">
                <a:sym typeface="Wingdings" panose="05000000000000000000" pitchFamily="2" charset="2"/>
              </a:rPr>
              <a:t>Pregabalin abuse reported in 20% of reports, pregabalin dependence reported in 80% of reports</a:t>
            </a:r>
          </a:p>
          <a:p>
            <a:endParaRPr lang="en-US" baseline="0" dirty="0">
              <a:sym typeface="Wingdings" panose="05000000000000000000" pitchFamily="2" charset="2"/>
            </a:endParaRPr>
          </a:p>
          <a:p>
            <a:r>
              <a:rPr lang="en-US" baseline="0" dirty="0">
                <a:sym typeface="Wingdings" panose="05000000000000000000" pitchFamily="2" charset="2"/>
              </a:rPr>
              <a:t>Withdrawal syndrome after discontinuation occurred in 32.7% of reports</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6232E8F5-D7D2-4804-8B34-4E307450D440}" type="slidenum">
              <a:rPr lang="en-US" smtClean="0"/>
              <a:t>38</a:t>
            </a:fld>
            <a:endParaRPr lang="en-US" dirty="0"/>
          </a:p>
        </p:txBody>
      </p:sp>
    </p:spTree>
    <p:extLst>
      <p:ext uri="{BB962C8B-B14F-4D97-AF65-F5344CB8AC3E}">
        <p14:creationId xmlns:p14="http://schemas.microsoft.com/office/powerpoint/2010/main" val="18751230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ADR reports in F.</a:t>
            </a:r>
          </a:p>
        </p:txBody>
      </p:sp>
      <p:sp>
        <p:nvSpPr>
          <p:cNvPr id="4" name="Slide Number Placeholder 3"/>
          <p:cNvSpPr>
            <a:spLocks noGrp="1"/>
          </p:cNvSpPr>
          <p:nvPr>
            <p:ph type="sldNum" sz="quarter" idx="10"/>
          </p:nvPr>
        </p:nvSpPr>
        <p:spPr/>
        <p:txBody>
          <a:bodyPr/>
          <a:lstStyle/>
          <a:p>
            <a:fld id="{6232E8F5-D7D2-4804-8B34-4E307450D440}" type="slidenum">
              <a:rPr lang="en-US" smtClean="0"/>
              <a:t>39</a:t>
            </a:fld>
            <a:endParaRPr lang="en-US" dirty="0"/>
          </a:p>
        </p:txBody>
      </p:sp>
    </p:spTree>
    <p:extLst>
      <p:ext uri="{BB962C8B-B14F-4D97-AF65-F5344CB8AC3E}">
        <p14:creationId xmlns:p14="http://schemas.microsoft.com/office/powerpoint/2010/main" val="704324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Inclusion: with at least 12 months of continuous enrollment</a:t>
            </a:r>
          </a:p>
          <a:p>
            <a:endParaRPr lang="en-US" dirty="0"/>
          </a:p>
          <a:p>
            <a:r>
              <a:rPr lang="en-US" sz="1200" kern="1200" dirty="0">
                <a:solidFill>
                  <a:schemeClr val="tx1"/>
                </a:solidFill>
                <a:effectLst/>
                <a:latin typeface="+mn-lt"/>
                <a:ea typeface="+mn-ea"/>
                <a:cs typeface="+mn-cs"/>
              </a:rPr>
              <a:t>Potential abuse was identified by 3 or more claims exceeding the daily dose threshold (dose per dispensed day = total supply dispensed divided by the days’ supply) and 3 or more rolling quarters where the dispensed supply exceeded the threshold. Thresholds were determined to be 3600 mg/day for gabapentin and 600 mg/day for pregabalin.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Overall, the study sample included 838,364 patients with 72,477 patients receiving gabapentin and 11,655 patients receiving pregabalin.</a:t>
            </a:r>
          </a:p>
          <a:p>
            <a:endParaRPr lang="en-US" sz="1200" kern="1200" dirty="0">
              <a:solidFill>
                <a:schemeClr val="tx1"/>
              </a:solidFill>
              <a:effectLst/>
              <a:latin typeface="+mn-lt"/>
              <a:ea typeface="+mn-ea"/>
              <a:cs typeface="+mn-cs"/>
            </a:endParaRPr>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979FCFDB-3933-4D42-8DCB-97570EA3EB0E}" type="slidenum">
              <a:rPr lang="en-US" smtClean="0"/>
              <a:t>41</a:t>
            </a:fld>
            <a:endParaRPr lang="en-US" dirty="0"/>
          </a:p>
        </p:txBody>
      </p:sp>
    </p:spTree>
    <p:extLst>
      <p:ext uri="{BB962C8B-B14F-4D97-AF65-F5344CB8AC3E}">
        <p14:creationId xmlns:p14="http://schemas.microsoft.com/office/powerpoint/2010/main" val="3536437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9FCFDB-3933-4D42-8DCB-97570EA3EB0E}" type="slidenum">
              <a:rPr lang="en-US" smtClean="0"/>
              <a:t>4</a:t>
            </a:fld>
            <a:endParaRPr lang="en-US" dirty="0"/>
          </a:p>
        </p:txBody>
      </p:sp>
    </p:spTree>
    <p:extLst>
      <p:ext uri="{BB962C8B-B14F-4D97-AF65-F5344CB8AC3E}">
        <p14:creationId xmlns:p14="http://schemas.microsoft.com/office/powerpoint/2010/main" val="34157325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1.1% of 1500 people in UK</a:t>
            </a:r>
          </a:p>
          <a:p>
            <a:endParaRPr lang="en-US" dirty="0"/>
          </a:p>
        </p:txBody>
      </p:sp>
      <p:sp>
        <p:nvSpPr>
          <p:cNvPr id="4" name="Slide Number Placeholder 3"/>
          <p:cNvSpPr>
            <a:spLocks noGrp="1"/>
          </p:cNvSpPr>
          <p:nvPr>
            <p:ph type="sldNum" sz="quarter" idx="10"/>
          </p:nvPr>
        </p:nvSpPr>
        <p:spPr/>
        <p:txBody>
          <a:bodyPr/>
          <a:lstStyle/>
          <a:p>
            <a:fld id="{979FCFDB-3933-4D42-8DCB-97570EA3EB0E}" type="slidenum">
              <a:rPr lang="en-US" smtClean="0"/>
              <a:t>42</a:t>
            </a:fld>
            <a:endParaRPr lang="en-US" dirty="0"/>
          </a:p>
        </p:txBody>
      </p:sp>
    </p:spTree>
    <p:extLst>
      <p:ext uri="{BB962C8B-B14F-4D97-AF65-F5344CB8AC3E}">
        <p14:creationId xmlns:p14="http://schemas.microsoft.com/office/powerpoint/2010/main" val="2168541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Voltage-gated</a:t>
            </a:r>
            <a:r>
              <a:rPr lang="en-US" baseline="0" dirty="0"/>
              <a:t> calcium channels are widely present in both the peripheral and central nervous system</a:t>
            </a:r>
            <a:endParaRPr lang="en-US" dirty="0"/>
          </a:p>
          <a:p>
            <a:endParaRPr lang="en-US" dirty="0"/>
          </a:p>
          <a:p>
            <a:r>
              <a:rPr lang="en-US" dirty="0"/>
              <a:t>Schedule V substance = low potential</a:t>
            </a:r>
            <a:r>
              <a:rPr lang="en-US" baseline="0" dirty="0"/>
              <a:t> for abuse relative to drugs in schedule IV, currently accepted medical use, abuse may lead to limited physical dependence or psychosocial dependence relative to the drugs of schedule IV per US Drug Enforcement Agency = DEA</a:t>
            </a:r>
            <a:endParaRPr lang="en-US" dirty="0"/>
          </a:p>
        </p:txBody>
      </p:sp>
      <p:sp>
        <p:nvSpPr>
          <p:cNvPr id="4" name="Slide Number Placeholder 3"/>
          <p:cNvSpPr>
            <a:spLocks noGrp="1"/>
          </p:cNvSpPr>
          <p:nvPr>
            <p:ph type="sldNum" sz="quarter" idx="10"/>
          </p:nvPr>
        </p:nvSpPr>
        <p:spPr/>
        <p:txBody>
          <a:bodyPr/>
          <a:lstStyle/>
          <a:p>
            <a:fld id="{6232E8F5-D7D2-4804-8B34-4E307450D440}" type="slidenum">
              <a:rPr lang="en-US" smtClean="0"/>
              <a:t>43</a:t>
            </a:fld>
            <a:endParaRPr lang="en-US" dirty="0"/>
          </a:p>
        </p:txBody>
      </p:sp>
    </p:spTree>
    <p:extLst>
      <p:ext uri="{BB962C8B-B14F-4D97-AF65-F5344CB8AC3E}">
        <p14:creationId xmlns:p14="http://schemas.microsoft.com/office/powerpoint/2010/main" val="30510766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22% of opioid abuse population had rx for gabapentin, 40% used more than prescribed</a:t>
            </a:r>
          </a:p>
          <a:p>
            <a:r>
              <a:rPr lang="en-US" dirty="0"/>
              <a:t>From some care reports in US/UK, patients without prescriptions for gabapentin used within therapeutic range but didn’t spread doses out</a:t>
            </a:r>
          </a:p>
        </p:txBody>
      </p:sp>
      <p:sp>
        <p:nvSpPr>
          <p:cNvPr id="4" name="Slide Number Placeholder 3"/>
          <p:cNvSpPr>
            <a:spLocks noGrp="1"/>
          </p:cNvSpPr>
          <p:nvPr>
            <p:ph type="sldNum" sz="quarter" idx="10"/>
          </p:nvPr>
        </p:nvSpPr>
        <p:spPr/>
        <p:txBody>
          <a:bodyPr/>
          <a:lstStyle/>
          <a:p>
            <a:fld id="{979FCFDB-3933-4D42-8DCB-97570EA3EB0E}" type="slidenum">
              <a:rPr lang="en-US" smtClean="0"/>
              <a:t>46</a:t>
            </a:fld>
            <a:endParaRPr lang="en-US" dirty="0"/>
          </a:p>
        </p:txBody>
      </p:sp>
    </p:spTree>
    <p:extLst>
      <p:ext uri="{BB962C8B-B14F-4D97-AF65-F5344CB8AC3E}">
        <p14:creationId xmlns:p14="http://schemas.microsoft.com/office/powerpoint/2010/main" val="26146901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common themes: recreational, self-medication, self-harm</a:t>
            </a:r>
          </a:p>
        </p:txBody>
      </p:sp>
      <p:sp>
        <p:nvSpPr>
          <p:cNvPr id="4" name="Slide Number Placeholder 3"/>
          <p:cNvSpPr>
            <a:spLocks noGrp="1"/>
          </p:cNvSpPr>
          <p:nvPr>
            <p:ph type="sldNum" sz="quarter" idx="10"/>
          </p:nvPr>
        </p:nvSpPr>
        <p:spPr/>
        <p:txBody>
          <a:bodyPr/>
          <a:lstStyle/>
          <a:p>
            <a:fld id="{979FCFDB-3933-4D42-8DCB-97570EA3EB0E}" type="slidenum">
              <a:rPr lang="en-US" smtClean="0"/>
              <a:t>52</a:t>
            </a:fld>
            <a:endParaRPr lang="en-US" dirty="0"/>
          </a:p>
        </p:txBody>
      </p:sp>
    </p:spTree>
    <p:extLst>
      <p:ext uri="{BB962C8B-B14F-4D97-AF65-F5344CB8AC3E}">
        <p14:creationId xmlns:p14="http://schemas.microsoft.com/office/powerpoint/2010/main" val="15154106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Parachuting: crush the pill/pills</a:t>
            </a:r>
            <a:r>
              <a:rPr lang="en-US" baseline="0" dirty="0"/>
              <a:t> inside a piece of toilet paper (or rolling paper) or crush the pill and then place  the crushed powder onto a piece of toilet paper. You then fold the excess toilet paper around the crushed pill powder and swallow the toilet paper ball. The toilet paper will dissolve in the stomach and allow the medication to reach the bloodstream more rapidly than swallowing the tablets whole. </a:t>
            </a:r>
            <a:endParaRPr lang="en-US" dirty="0"/>
          </a:p>
          <a:p>
            <a:endParaRPr lang="en-US" dirty="0"/>
          </a:p>
        </p:txBody>
      </p:sp>
      <p:sp>
        <p:nvSpPr>
          <p:cNvPr id="4" name="Slide Number Placeholder 3"/>
          <p:cNvSpPr>
            <a:spLocks noGrp="1"/>
          </p:cNvSpPr>
          <p:nvPr>
            <p:ph type="sldNum" sz="quarter" idx="10"/>
          </p:nvPr>
        </p:nvSpPr>
        <p:spPr/>
        <p:txBody>
          <a:bodyPr/>
          <a:lstStyle/>
          <a:p>
            <a:fld id="{6232E8F5-D7D2-4804-8B34-4E307450D440}" type="slidenum">
              <a:rPr lang="en-US" smtClean="0"/>
              <a:t>53</a:t>
            </a:fld>
            <a:endParaRPr lang="en-US" dirty="0"/>
          </a:p>
        </p:txBody>
      </p:sp>
    </p:spTree>
    <p:extLst>
      <p:ext uri="{BB962C8B-B14F-4D97-AF65-F5344CB8AC3E}">
        <p14:creationId xmlns:p14="http://schemas.microsoft.com/office/powerpoint/2010/main" val="20846120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commonly orally</a:t>
            </a:r>
          </a:p>
          <a:p>
            <a:endParaRPr lang="en-US" dirty="0"/>
          </a:p>
          <a:p>
            <a:r>
              <a:rPr lang="en-US" dirty="0"/>
              <a:t>Snorting gabapentin:</a:t>
            </a:r>
            <a:r>
              <a:rPr lang="en-US" baseline="0" dirty="0"/>
              <a:t> review of bluelight.org finds patient reports that snorting gabapentin is painful and causes rhinorrhea along with eye burning</a:t>
            </a:r>
            <a:endParaRPr lang="en-US" dirty="0"/>
          </a:p>
          <a:p>
            <a:endParaRPr lang="en-US" dirty="0"/>
          </a:p>
          <a:p>
            <a:r>
              <a:rPr lang="en-US" dirty="0"/>
              <a:t>Parachuting: crush the pill/pills</a:t>
            </a:r>
            <a:r>
              <a:rPr lang="en-US" baseline="0" dirty="0"/>
              <a:t> inside a piece of toilet paper (or rolling paper) or crush the pill and then place  the crushed powder onto a piece of toilet paper. You then fold the excess toilet paper around the crushed pill powder and swallow the toilet paper ball. The toilet paper will dissolve in the stomach and allow the medication to reach the bloodstream more rapidly than swallowing the tablets whole. </a:t>
            </a:r>
            <a:endParaRPr lang="en-US" dirty="0"/>
          </a:p>
        </p:txBody>
      </p:sp>
      <p:sp>
        <p:nvSpPr>
          <p:cNvPr id="4" name="Slide Number Placeholder 3"/>
          <p:cNvSpPr>
            <a:spLocks noGrp="1"/>
          </p:cNvSpPr>
          <p:nvPr>
            <p:ph type="sldNum" sz="quarter" idx="10"/>
          </p:nvPr>
        </p:nvSpPr>
        <p:spPr/>
        <p:txBody>
          <a:bodyPr/>
          <a:lstStyle/>
          <a:p>
            <a:fld id="{6232E8F5-D7D2-4804-8B34-4E307450D440}" type="slidenum">
              <a:rPr lang="en-US" smtClean="0"/>
              <a:t>54</a:t>
            </a:fld>
            <a:endParaRPr lang="en-US" dirty="0"/>
          </a:p>
        </p:txBody>
      </p:sp>
    </p:spTree>
    <p:extLst>
      <p:ext uri="{BB962C8B-B14F-4D97-AF65-F5344CB8AC3E}">
        <p14:creationId xmlns:p14="http://schemas.microsoft.com/office/powerpoint/2010/main" val="32283468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CNS greater than at therapeutic doses</a:t>
            </a:r>
          </a:p>
        </p:txBody>
      </p:sp>
      <p:sp>
        <p:nvSpPr>
          <p:cNvPr id="4" name="Slide Number Placeholder 3"/>
          <p:cNvSpPr>
            <a:spLocks noGrp="1"/>
          </p:cNvSpPr>
          <p:nvPr>
            <p:ph type="sldNum" sz="quarter" idx="10"/>
          </p:nvPr>
        </p:nvSpPr>
        <p:spPr/>
        <p:txBody>
          <a:bodyPr/>
          <a:lstStyle/>
          <a:p>
            <a:fld id="{979FCFDB-3933-4D42-8DCB-97570EA3EB0E}" type="slidenum">
              <a:rPr lang="en-US" smtClean="0"/>
              <a:t>57</a:t>
            </a:fld>
            <a:endParaRPr lang="en-US" dirty="0"/>
          </a:p>
        </p:txBody>
      </p:sp>
    </p:spTree>
    <p:extLst>
      <p:ext uri="{BB962C8B-B14F-4D97-AF65-F5344CB8AC3E}">
        <p14:creationId xmlns:p14="http://schemas.microsoft.com/office/powerpoint/2010/main" val="42024227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Multiple case reports show lack of benefit of BZD. No change in symptoms with BZD&gt; </a:t>
            </a:r>
          </a:p>
        </p:txBody>
      </p:sp>
      <p:sp>
        <p:nvSpPr>
          <p:cNvPr id="4" name="Slide Number Placeholder 3"/>
          <p:cNvSpPr>
            <a:spLocks noGrp="1"/>
          </p:cNvSpPr>
          <p:nvPr>
            <p:ph type="sldNum" sz="quarter" idx="10"/>
          </p:nvPr>
        </p:nvSpPr>
        <p:spPr/>
        <p:txBody>
          <a:bodyPr/>
          <a:lstStyle/>
          <a:p>
            <a:fld id="{979FCFDB-3933-4D42-8DCB-97570EA3EB0E}" type="slidenum">
              <a:rPr lang="en-US" smtClean="0"/>
              <a:t>61</a:t>
            </a:fld>
            <a:endParaRPr lang="en-US" dirty="0"/>
          </a:p>
        </p:txBody>
      </p:sp>
    </p:spTree>
    <p:extLst>
      <p:ext uri="{BB962C8B-B14F-4D97-AF65-F5344CB8AC3E}">
        <p14:creationId xmlns:p14="http://schemas.microsoft.com/office/powerpoint/2010/main" val="41890125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States that have ADDED gabapentin prescriptions to database reports include: </a:t>
            </a:r>
          </a:p>
          <a:p>
            <a:pPr lvl="1"/>
            <a:r>
              <a:rPr lang="en-US" dirty="0"/>
              <a:t>Minnesota</a:t>
            </a:r>
          </a:p>
          <a:p>
            <a:pPr lvl="1"/>
            <a:r>
              <a:rPr lang="en-US" dirty="0"/>
              <a:t>Ohio </a:t>
            </a:r>
          </a:p>
          <a:p>
            <a:pPr lvl="1"/>
            <a:r>
              <a:rPr lang="en-US" dirty="0"/>
              <a:t>Kentucky </a:t>
            </a:r>
            <a:r>
              <a:rPr lang="en-US" dirty="0">
                <a:sym typeface="Wingdings" panose="05000000000000000000" pitchFamily="2" charset="2"/>
              </a:rPr>
              <a:t> now C-V status</a:t>
            </a:r>
          </a:p>
          <a:p>
            <a:pPr lvl="1"/>
            <a:r>
              <a:rPr lang="en-US" dirty="0">
                <a:sym typeface="Wingdings" panose="05000000000000000000" pitchFamily="2" charset="2"/>
              </a:rPr>
              <a:t>Massachusetts</a:t>
            </a:r>
          </a:p>
          <a:p>
            <a:pPr lvl="1"/>
            <a:r>
              <a:rPr lang="en-US" dirty="0">
                <a:sym typeface="Wingdings" panose="05000000000000000000" pitchFamily="2" charset="2"/>
              </a:rPr>
              <a:t>North Dakota</a:t>
            </a:r>
          </a:p>
          <a:p>
            <a:pPr lvl="1"/>
            <a:r>
              <a:rPr lang="en-US" dirty="0">
                <a:sym typeface="Wingdings" panose="05000000000000000000" pitchFamily="2" charset="2"/>
              </a:rPr>
              <a:t>Virginia</a:t>
            </a:r>
          </a:p>
          <a:p>
            <a:pPr lvl="1"/>
            <a:r>
              <a:rPr lang="en-US" dirty="0">
                <a:sym typeface="Wingdings" panose="05000000000000000000" pitchFamily="2" charset="2"/>
              </a:rPr>
              <a:t>West Virginia</a:t>
            </a:r>
          </a:p>
          <a:p>
            <a:pPr lvl="1"/>
            <a:r>
              <a:rPr lang="en-US" dirty="0">
                <a:sym typeface="Wingdings" panose="05000000000000000000" pitchFamily="2" charset="2"/>
              </a:rPr>
              <a:t>Wyoming</a:t>
            </a:r>
            <a:endParaRPr lang="en-US" dirty="0"/>
          </a:p>
          <a:p>
            <a:endParaRPr lang="en-US" dirty="0"/>
          </a:p>
        </p:txBody>
      </p:sp>
      <p:sp>
        <p:nvSpPr>
          <p:cNvPr id="4" name="Slide Number Placeholder 3"/>
          <p:cNvSpPr>
            <a:spLocks noGrp="1"/>
          </p:cNvSpPr>
          <p:nvPr>
            <p:ph type="sldNum" sz="quarter" idx="5"/>
          </p:nvPr>
        </p:nvSpPr>
        <p:spPr/>
        <p:txBody>
          <a:bodyPr/>
          <a:lstStyle/>
          <a:p>
            <a:fld id="{979FCFDB-3933-4D42-8DCB-97570EA3EB0E}" type="slidenum">
              <a:rPr lang="en-US" smtClean="0"/>
              <a:t>64</a:t>
            </a:fld>
            <a:endParaRPr lang="en-US" dirty="0"/>
          </a:p>
        </p:txBody>
      </p:sp>
    </p:spTree>
    <p:extLst>
      <p:ext uri="{BB962C8B-B14F-4D97-AF65-F5344CB8AC3E}">
        <p14:creationId xmlns:p14="http://schemas.microsoft.com/office/powerpoint/2010/main" val="41756835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20-30</a:t>
            </a:r>
            <a:r>
              <a:rPr lang="en-US" baseline="0" dirty="0"/>
              <a:t> min total for presentation</a:t>
            </a:r>
            <a:endParaRPr lang="en-US" dirty="0"/>
          </a:p>
        </p:txBody>
      </p:sp>
      <p:sp>
        <p:nvSpPr>
          <p:cNvPr id="4" name="Slide Number Placeholder 3"/>
          <p:cNvSpPr>
            <a:spLocks noGrp="1"/>
          </p:cNvSpPr>
          <p:nvPr>
            <p:ph type="sldNum" sz="quarter" idx="10"/>
          </p:nvPr>
        </p:nvSpPr>
        <p:spPr/>
        <p:txBody>
          <a:bodyPr/>
          <a:lstStyle/>
          <a:p>
            <a:fld id="{6232E8F5-D7D2-4804-8B34-4E307450D440}" type="slidenum">
              <a:rPr lang="en-US" smtClean="0"/>
              <a:t>71</a:t>
            </a:fld>
            <a:endParaRPr lang="en-US" dirty="0"/>
          </a:p>
        </p:txBody>
      </p:sp>
    </p:spTree>
    <p:extLst>
      <p:ext uri="{BB962C8B-B14F-4D97-AF65-F5344CB8AC3E}">
        <p14:creationId xmlns:p14="http://schemas.microsoft.com/office/powerpoint/2010/main" val="3066045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Pregabalin is an alkylated analogue of GABA, structurally related to gabapentin</a:t>
            </a:r>
          </a:p>
          <a:p>
            <a:r>
              <a:rPr lang="en-US" dirty="0"/>
              <a:t>Binding at hyperexcited neurons leads to reduction in the release of excitatory NT. </a:t>
            </a:r>
          </a:p>
          <a:p>
            <a:r>
              <a:rPr lang="en-US" dirty="0"/>
              <a:t>Causes inhibitory effects in CNS, PNS</a:t>
            </a:r>
          </a:p>
        </p:txBody>
      </p:sp>
      <p:sp>
        <p:nvSpPr>
          <p:cNvPr id="4" name="Slide Number Placeholder 3"/>
          <p:cNvSpPr>
            <a:spLocks noGrp="1"/>
          </p:cNvSpPr>
          <p:nvPr>
            <p:ph type="sldNum" sz="quarter" idx="10"/>
          </p:nvPr>
        </p:nvSpPr>
        <p:spPr/>
        <p:txBody>
          <a:bodyPr/>
          <a:lstStyle/>
          <a:p>
            <a:fld id="{979FCFDB-3933-4D42-8DCB-97570EA3EB0E}" type="slidenum">
              <a:rPr lang="en-US" smtClean="0"/>
              <a:t>7</a:t>
            </a:fld>
            <a:endParaRPr lang="en-US" dirty="0"/>
          </a:p>
        </p:txBody>
      </p:sp>
    </p:spTree>
    <p:extLst>
      <p:ext uri="{BB962C8B-B14F-4D97-AF65-F5344CB8AC3E}">
        <p14:creationId xmlns:p14="http://schemas.microsoft.com/office/powerpoint/2010/main" val="32505723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Off-label uses may account for 83-95% of the use of gabapentin</a:t>
            </a:r>
          </a:p>
        </p:txBody>
      </p:sp>
      <p:sp>
        <p:nvSpPr>
          <p:cNvPr id="4" name="Slide Number Placeholder 3"/>
          <p:cNvSpPr>
            <a:spLocks noGrp="1"/>
          </p:cNvSpPr>
          <p:nvPr>
            <p:ph type="sldNum" sz="quarter" idx="10"/>
          </p:nvPr>
        </p:nvSpPr>
        <p:spPr/>
        <p:txBody>
          <a:bodyPr/>
          <a:lstStyle/>
          <a:p>
            <a:fld id="{979FCFDB-3933-4D42-8DCB-97570EA3EB0E}" type="slidenum">
              <a:rPr lang="en-US" smtClean="0"/>
              <a:t>10</a:t>
            </a:fld>
            <a:endParaRPr lang="en-US" dirty="0"/>
          </a:p>
        </p:txBody>
      </p:sp>
    </p:spTree>
    <p:extLst>
      <p:ext uri="{BB962C8B-B14F-4D97-AF65-F5344CB8AC3E}">
        <p14:creationId xmlns:p14="http://schemas.microsoft.com/office/powerpoint/2010/main" val="2214556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7A9681-8A1A-4014-87C4-B3FA42A4D4D5}" type="slidenum">
              <a:rPr lang="en-US" smtClean="0"/>
              <a:t>13</a:t>
            </a:fld>
            <a:endParaRPr lang="en-US" dirty="0"/>
          </a:p>
        </p:txBody>
      </p:sp>
    </p:spTree>
    <p:extLst>
      <p:ext uri="{BB962C8B-B14F-4D97-AF65-F5344CB8AC3E}">
        <p14:creationId xmlns:p14="http://schemas.microsoft.com/office/powerpoint/2010/main" val="12781260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Gabapentin encarbil</a:t>
            </a:r>
          </a:p>
          <a:p>
            <a:pPr marL="628650" lvl="1" indent="-171450">
              <a:buFont typeface="Arial" panose="020B0604020202020204" pitchFamily="34" charset="0"/>
              <a:buChar char="•"/>
            </a:pPr>
            <a:r>
              <a:rPr lang="en-US" dirty="0"/>
              <a:t>≥60 mL/min =600 mg/day x 3 days then 600 BID</a:t>
            </a:r>
          </a:p>
          <a:p>
            <a:pPr marL="628650" lvl="1" indent="-171450">
              <a:buFont typeface="Arial" panose="020B0604020202020204" pitchFamily="34" charset="0"/>
              <a:buChar char="•"/>
            </a:pPr>
            <a:r>
              <a:rPr lang="en-US" dirty="0"/>
              <a:t>30-59=300 mg per day initial then increase up to 600 mg BID</a:t>
            </a:r>
          </a:p>
          <a:p>
            <a:pPr marL="628650" lvl="1" indent="-171450">
              <a:buFont typeface="Arial" panose="020B0604020202020204" pitchFamily="34" charset="0"/>
              <a:buChar char="•"/>
            </a:pPr>
            <a:r>
              <a:rPr lang="en-US" dirty="0"/>
              <a:t>15-39 300 in AM Day 1 and Day 3, 300 mg in AM, increase to 300 mg BID</a:t>
            </a:r>
          </a:p>
          <a:p>
            <a:pPr marL="628650" lvl="1" indent="-171450">
              <a:buFont typeface="Arial" panose="020B0604020202020204" pitchFamily="34" charset="0"/>
              <a:buChar char="•"/>
            </a:pPr>
            <a:r>
              <a:rPr lang="en-US" dirty="0"/>
              <a:t>&lt; 15 300 mg QOD may increase to 300 mg daily</a:t>
            </a:r>
          </a:p>
          <a:p>
            <a:pPr marL="171450" indent="-171450">
              <a:buFont typeface="Arial" panose="020B0604020202020204" pitchFamily="34" charset="0"/>
              <a:buChar char="•"/>
            </a:pPr>
            <a:r>
              <a:rPr lang="en-US" dirty="0"/>
              <a:t>Gabapentin ER </a:t>
            </a:r>
          </a:p>
          <a:p>
            <a:pPr marL="628650" lvl="1" indent="-171450">
              <a:buFont typeface="Arial" panose="020B0604020202020204" pitchFamily="34" charset="0"/>
              <a:buChar char="•"/>
            </a:pPr>
            <a:r>
              <a:rPr lang="en-US" dirty="0"/>
              <a:t>≥60 mL/min 1800 mg</a:t>
            </a:r>
          </a:p>
          <a:p>
            <a:pPr marL="628650" lvl="1" indent="-171450">
              <a:buFont typeface="Arial" panose="020B0604020202020204" pitchFamily="34" charset="0"/>
              <a:buChar char="•"/>
            </a:pPr>
            <a:r>
              <a:rPr lang="en-US" dirty="0"/>
              <a:t>30-60 600-1800 mg</a:t>
            </a:r>
          </a:p>
          <a:p>
            <a:pPr marL="628650" lvl="1" indent="-171450">
              <a:buFont typeface="Arial" panose="020B0604020202020204" pitchFamily="34" charset="0"/>
              <a:buChar char="•"/>
            </a:pPr>
            <a:r>
              <a:rPr lang="en-US" dirty="0"/>
              <a:t>&lt; 30 do not use</a:t>
            </a:r>
          </a:p>
          <a:p>
            <a:pPr marL="628650" lvl="1" indent="-171450">
              <a:buFont typeface="Arial" panose="020B0604020202020204" pitchFamily="34" charset="0"/>
              <a:buChar char="•"/>
            </a:pPr>
            <a:r>
              <a:rPr lang="en-US" dirty="0"/>
              <a:t>HD do not use</a:t>
            </a:r>
          </a:p>
        </p:txBody>
      </p:sp>
      <p:sp>
        <p:nvSpPr>
          <p:cNvPr id="4" name="Slide Number Placeholder 3"/>
          <p:cNvSpPr>
            <a:spLocks noGrp="1"/>
          </p:cNvSpPr>
          <p:nvPr>
            <p:ph type="sldNum" sz="quarter" idx="10"/>
          </p:nvPr>
        </p:nvSpPr>
        <p:spPr/>
        <p:txBody>
          <a:bodyPr/>
          <a:lstStyle/>
          <a:p>
            <a:fld id="{979FCFDB-3933-4D42-8DCB-97570EA3EB0E}" type="slidenum">
              <a:rPr lang="en-US" smtClean="0"/>
              <a:t>15</a:t>
            </a:fld>
            <a:endParaRPr lang="en-US" dirty="0"/>
          </a:p>
        </p:txBody>
      </p:sp>
    </p:spTree>
    <p:extLst>
      <p:ext uri="{BB962C8B-B14F-4D97-AF65-F5344CB8AC3E}">
        <p14:creationId xmlns:p14="http://schemas.microsoft.com/office/powerpoint/2010/main" val="3520555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itchFamily="34" charset="0"/>
              <a:buChar char="•"/>
            </a:pPr>
            <a:r>
              <a:rPr lang="en-US" dirty="0"/>
              <a:t>Same MOA but…</a:t>
            </a:r>
          </a:p>
        </p:txBody>
      </p:sp>
      <p:sp>
        <p:nvSpPr>
          <p:cNvPr id="4" name="Slide Number Placeholder 3"/>
          <p:cNvSpPr>
            <a:spLocks noGrp="1"/>
          </p:cNvSpPr>
          <p:nvPr>
            <p:ph type="sldNum" sz="quarter" idx="10"/>
          </p:nvPr>
        </p:nvSpPr>
        <p:spPr/>
        <p:txBody>
          <a:bodyPr/>
          <a:lstStyle/>
          <a:p>
            <a:fld id="{777A9681-8A1A-4014-87C4-B3FA42A4D4D5}" type="slidenum">
              <a:rPr lang="en-US" smtClean="0"/>
              <a:t>16</a:t>
            </a:fld>
            <a:endParaRPr lang="en-US" dirty="0"/>
          </a:p>
        </p:txBody>
      </p:sp>
    </p:spTree>
    <p:extLst>
      <p:ext uri="{BB962C8B-B14F-4D97-AF65-F5344CB8AC3E}">
        <p14:creationId xmlns:p14="http://schemas.microsoft.com/office/powerpoint/2010/main" val="36518210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Cross-taper: improved pain relief at 6, 12 months; no change in ADE at 1 week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Lots of time I see patients tapered off gabapentin then pregabalin is initiated and titrated up – unnecessary </a:t>
            </a:r>
          </a:p>
          <a:p>
            <a:endParaRPr lang="en-US" dirty="0"/>
          </a:p>
        </p:txBody>
      </p:sp>
      <p:sp>
        <p:nvSpPr>
          <p:cNvPr id="4" name="Slide Number Placeholder 3"/>
          <p:cNvSpPr>
            <a:spLocks noGrp="1"/>
          </p:cNvSpPr>
          <p:nvPr>
            <p:ph type="sldNum" sz="quarter" idx="10"/>
          </p:nvPr>
        </p:nvSpPr>
        <p:spPr/>
        <p:txBody>
          <a:bodyPr/>
          <a:lstStyle/>
          <a:p>
            <a:fld id="{979FCFDB-3933-4D42-8DCB-97570EA3EB0E}" type="slidenum">
              <a:rPr lang="en-US" smtClean="0"/>
              <a:t>18</a:t>
            </a:fld>
            <a:endParaRPr lang="en-US" dirty="0"/>
          </a:p>
        </p:txBody>
      </p:sp>
    </p:spTree>
    <p:extLst>
      <p:ext uri="{BB962C8B-B14F-4D97-AF65-F5344CB8AC3E}">
        <p14:creationId xmlns:p14="http://schemas.microsoft.com/office/powerpoint/2010/main" val="42793308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9FCFDB-3933-4D42-8DCB-97570EA3EB0E}" type="slidenum">
              <a:rPr lang="en-US" smtClean="0"/>
              <a:t>19</a:t>
            </a:fld>
            <a:endParaRPr lang="en-US" dirty="0"/>
          </a:p>
        </p:txBody>
      </p:sp>
    </p:spTree>
    <p:extLst>
      <p:ext uri="{BB962C8B-B14F-4D97-AF65-F5344CB8AC3E}">
        <p14:creationId xmlns:p14="http://schemas.microsoft.com/office/powerpoint/2010/main" val="15192650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263778"/>
            <a:ext cx="103632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828800" y="3733800"/>
            <a:ext cx="8534400" cy="1752600"/>
          </a:xfrm>
        </p:spPr>
        <p:txBody>
          <a:bodyPr/>
          <a:lstStyle>
            <a:lvl1pPr marL="0" indent="0" algn="r">
              <a:buNone/>
              <a:defRPr>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cxnSp>
        <p:nvCxnSpPr>
          <p:cNvPr id="8" name="Straight Connector 7"/>
          <p:cNvCxnSpPr/>
          <p:nvPr/>
        </p:nvCxnSpPr>
        <p:spPr>
          <a:xfrm>
            <a:off x="609600" y="3733800"/>
            <a:ext cx="10972800" cy="0"/>
          </a:xfrm>
          <a:prstGeom prst="line">
            <a:avLst/>
          </a:prstGeom>
        </p:spPr>
        <p:style>
          <a:lnRef idx="1">
            <a:schemeClr val="accent2"/>
          </a:lnRef>
          <a:fillRef idx="0">
            <a:schemeClr val="accent2"/>
          </a:fillRef>
          <a:effectRef idx="0">
            <a:schemeClr val="accent2"/>
          </a:effectRef>
          <a:fontRef idx="minor">
            <a:schemeClr val="tx1"/>
          </a:fontRef>
        </p:style>
      </p:cxn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86100" y="370923"/>
            <a:ext cx="6019800" cy="1157843"/>
          </a:xfrm>
          <a:prstGeom prst="rect">
            <a:avLst/>
          </a:prstGeom>
        </p:spPr>
      </p:pic>
    </p:spTree>
    <p:extLst>
      <p:ext uri="{BB962C8B-B14F-4D97-AF65-F5344CB8AC3E}">
        <p14:creationId xmlns:p14="http://schemas.microsoft.com/office/powerpoint/2010/main" val="2017381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171450" indent="-171450">
              <a:defRPr/>
            </a:lvl1pPr>
            <a:lvl2pPr marL="514350" indent="-171450">
              <a:defRPr/>
            </a:lvl2pPr>
            <a:lvl3pPr marL="816769" indent="-130969">
              <a:defRPr/>
            </a:lvl3pPr>
            <a:lvl4pPr marL="1159669" indent="-130969">
              <a:defRPr/>
            </a:lvl4pPr>
            <a:lvl5pPr marL="1502569" indent="-130969">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58935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cxnSp>
        <p:nvCxnSpPr>
          <p:cNvPr id="8" name="Straight Connector 7"/>
          <p:cNvCxnSpPr/>
          <p:nvPr/>
        </p:nvCxnSpPr>
        <p:spPr>
          <a:xfrm>
            <a:off x="609600" y="4403558"/>
            <a:ext cx="10972800" cy="0"/>
          </a:xfrm>
          <a:prstGeom prst="line">
            <a:avLst/>
          </a:prstGeom>
        </p:spPr>
        <p:style>
          <a:lnRef idx="1">
            <a:schemeClr val="accent2"/>
          </a:lnRef>
          <a:fillRef idx="0">
            <a:schemeClr val="accent2"/>
          </a:fillRef>
          <a:effectRef idx="0">
            <a:schemeClr val="accent2"/>
          </a:effectRef>
          <a:fontRef idx="minor">
            <a:schemeClr val="tx1"/>
          </a:fontRef>
        </p:style>
      </p:cxn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1" y="6324600"/>
            <a:ext cx="1980875" cy="381000"/>
          </a:xfrm>
          <a:prstGeom prst="rect">
            <a:avLst/>
          </a:prstGeom>
        </p:spPr>
      </p:pic>
    </p:spTree>
    <p:extLst>
      <p:ext uri="{BB962C8B-B14F-4D97-AF65-F5344CB8AC3E}">
        <p14:creationId xmlns:p14="http://schemas.microsoft.com/office/powerpoint/2010/main" val="1009404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609600" y="1600203"/>
            <a:ext cx="5384800" cy="4525963"/>
          </a:xfrm>
        </p:spPr>
        <p:txBody>
          <a:bodyPr/>
          <a:lstStyle>
            <a:lvl1pPr marL="171450" indent="-171450">
              <a:defRPr sz="2100"/>
            </a:lvl1pPr>
            <a:lvl2pPr marL="514350" indent="-171450">
              <a:defRPr sz="1800"/>
            </a:lvl2pPr>
            <a:lvl3pPr marL="816769" indent="-130969">
              <a:defRPr sz="1500"/>
            </a:lvl3pPr>
            <a:lvl4pPr marL="1159669" indent="-130969">
              <a:defRPr sz="1350"/>
            </a:lvl4pPr>
            <a:lvl5pPr marL="1502569" indent="-130969">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00203"/>
            <a:ext cx="5384800" cy="4525963"/>
          </a:xfrm>
        </p:spPr>
        <p:txBody>
          <a:bodyPr/>
          <a:lstStyle>
            <a:lvl1pPr marL="171450" indent="-171450">
              <a:defRPr sz="2100"/>
            </a:lvl1pPr>
            <a:lvl2pPr marL="514350" indent="-171450">
              <a:defRPr sz="1800"/>
            </a:lvl2pPr>
            <a:lvl3pPr marL="816769" indent="-130969">
              <a:defRPr sz="1500"/>
            </a:lvl3pPr>
            <a:lvl4pPr marL="1159669" indent="-130969">
              <a:defRPr sz="1350"/>
            </a:lvl4pPr>
            <a:lvl5pPr marL="1502569" indent="-130969">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44562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0">
                <a:latin typeface="Futura BQ Bold Cnd" panose="02000506030000020003" pitchFamily="2"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marL="130969" indent="-130969">
              <a:defRPr sz="1800"/>
            </a:lvl1pPr>
            <a:lvl2pPr marL="473869" indent="-130969">
              <a:defRPr sz="1500"/>
            </a:lvl2pPr>
            <a:lvl3pPr marL="816769" indent="-130969">
              <a:defRPr sz="1350"/>
            </a:lvl3pPr>
            <a:lvl4pPr marL="1159669" indent="-130969">
              <a:defRPr sz="1200"/>
            </a:lvl4pPr>
            <a:lvl5pPr marL="1502569" indent="-130969">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0">
                <a:latin typeface="Futura BQ Bold Cnd" panose="02000506030000020003" pitchFamily="2"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193369" y="2174875"/>
            <a:ext cx="5389033" cy="3951288"/>
          </a:xfrm>
        </p:spPr>
        <p:txBody>
          <a:bodyPr/>
          <a:lstStyle>
            <a:lvl1pPr marL="130969" indent="-130969">
              <a:defRPr sz="1800"/>
            </a:lvl1pPr>
            <a:lvl2pPr marL="473869" indent="-130969">
              <a:defRPr sz="1500"/>
            </a:lvl2pPr>
            <a:lvl3pPr marL="816769" indent="-130969">
              <a:defRPr sz="1350"/>
            </a:lvl3pPr>
            <a:lvl4pPr marL="1159669" indent="-130969">
              <a:defRPr sz="1200"/>
            </a:lvl4pPr>
            <a:lvl5pPr marL="1502569" indent="-130969">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53720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Tree>
    <p:extLst>
      <p:ext uri="{BB962C8B-B14F-4D97-AF65-F5344CB8AC3E}">
        <p14:creationId xmlns:p14="http://schemas.microsoft.com/office/powerpoint/2010/main" val="1881769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1" y="6324600"/>
            <a:ext cx="1980875" cy="381000"/>
          </a:xfrm>
          <a:prstGeom prst="rect">
            <a:avLst/>
          </a:prstGeom>
        </p:spPr>
      </p:pic>
    </p:spTree>
    <p:extLst>
      <p:ext uri="{BB962C8B-B14F-4D97-AF65-F5344CB8AC3E}">
        <p14:creationId xmlns:p14="http://schemas.microsoft.com/office/powerpoint/2010/main" val="3099894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197600" y="1600203"/>
            <a:ext cx="5384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91068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9" name="Straight Connector 8"/>
          <p:cNvCxnSpPr/>
          <p:nvPr/>
        </p:nvCxnSpPr>
        <p:spPr>
          <a:xfrm>
            <a:off x="609600" y="1507958"/>
            <a:ext cx="10972800" cy="0"/>
          </a:xfrm>
          <a:prstGeom prst="line">
            <a:avLst/>
          </a:prstGeom>
        </p:spPr>
        <p:style>
          <a:lnRef idx="1">
            <a:schemeClr val="accent2"/>
          </a:lnRef>
          <a:fillRef idx="0">
            <a:schemeClr val="accent2"/>
          </a:fillRef>
          <a:effectRef idx="0">
            <a:schemeClr val="accent2"/>
          </a:effectRef>
          <a:fontRef idx="minor">
            <a:schemeClr val="tx1"/>
          </a:fontRef>
        </p:style>
      </p:cxnSp>
      <p:pic>
        <p:nvPicPr>
          <p:cNvPr id="5" name="Picture 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52401" y="6324600"/>
            <a:ext cx="1980875" cy="381000"/>
          </a:xfrm>
          <a:prstGeom prst="rect">
            <a:avLst/>
          </a:prstGeom>
        </p:spPr>
      </p:pic>
    </p:spTree>
    <p:extLst>
      <p:ext uri="{BB962C8B-B14F-4D97-AF65-F5344CB8AC3E}">
        <p14:creationId xmlns:p14="http://schemas.microsoft.com/office/powerpoint/2010/main" val="396632498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defTabSz="685800" rtl="0" eaLnBrk="1" latinLnBrk="0" hangingPunct="1">
        <a:spcBef>
          <a:spcPct val="0"/>
        </a:spcBef>
        <a:buNone/>
        <a:defRPr sz="3300" b="1" kern="1200" baseline="0">
          <a:solidFill>
            <a:schemeClr val="tx1">
              <a:lumMod val="40000"/>
              <a:lumOff val="60000"/>
            </a:schemeClr>
          </a:solidFill>
          <a:latin typeface="Helvetica" charset="0"/>
          <a:ea typeface="Helvetica" charset="0"/>
          <a:cs typeface="Helvetica" charset="0"/>
        </a:defRPr>
      </a:lvl1pPr>
    </p:titleStyle>
    <p:bodyStyle>
      <a:lvl1pPr marL="171450" indent="-171450" algn="l" defTabSz="685800" rtl="0" eaLnBrk="1" latinLnBrk="0" hangingPunct="1">
        <a:spcBef>
          <a:spcPct val="20000"/>
        </a:spcBef>
        <a:buClr>
          <a:schemeClr val="accent2">
            <a:lumMod val="60000"/>
            <a:lumOff val="40000"/>
          </a:schemeClr>
        </a:buClr>
        <a:buFont typeface="Wingdings" pitchFamily="2" charset="2"/>
        <a:buChar char="§"/>
        <a:defRPr sz="2400" kern="1200">
          <a:solidFill>
            <a:schemeClr val="tx2"/>
          </a:solidFill>
          <a:latin typeface="Helvetica" charset="0"/>
          <a:ea typeface="Helvetica" charset="0"/>
          <a:cs typeface="Helvetica" charset="0"/>
        </a:defRPr>
      </a:lvl1pPr>
      <a:lvl2pPr marL="514350" indent="-171450" algn="l" defTabSz="685800" rtl="0" eaLnBrk="1" latinLnBrk="0" hangingPunct="1">
        <a:spcBef>
          <a:spcPct val="20000"/>
        </a:spcBef>
        <a:buClr>
          <a:schemeClr val="accent2">
            <a:lumMod val="40000"/>
            <a:lumOff val="60000"/>
          </a:schemeClr>
        </a:buClr>
        <a:buFont typeface="Arial" pitchFamily="34" charset="0"/>
        <a:buChar char="–"/>
        <a:defRPr sz="2100" kern="1200">
          <a:solidFill>
            <a:schemeClr val="tx2"/>
          </a:solidFill>
          <a:latin typeface="Helvetica" charset="0"/>
          <a:ea typeface="Helvetica" charset="0"/>
          <a:cs typeface="Helvetica" charset="0"/>
        </a:defRPr>
      </a:lvl2pPr>
      <a:lvl3pPr marL="816769" indent="-130969" algn="l" defTabSz="685800" rtl="0" eaLnBrk="1" latinLnBrk="0" hangingPunct="1">
        <a:spcBef>
          <a:spcPct val="20000"/>
        </a:spcBef>
        <a:buClr>
          <a:schemeClr val="accent2">
            <a:lumMod val="40000"/>
            <a:lumOff val="60000"/>
          </a:schemeClr>
        </a:buClr>
        <a:buFont typeface="Arial" pitchFamily="34" charset="0"/>
        <a:buChar char="•"/>
        <a:defRPr sz="1800" kern="1200">
          <a:solidFill>
            <a:schemeClr val="tx2"/>
          </a:solidFill>
          <a:latin typeface="Helvetica" charset="0"/>
          <a:ea typeface="Helvetica" charset="0"/>
          <a:cs typeface="Helvetica" charset="0"/>
        </a:defRPr>
      </a:lvl3pPr>
      <a:lvl4pPr marL="1159669" indent="-130969" algn="l" defTabSz="685800" rtl="0" eaLnBrk="1" latinLnBrk="0" hangingPunct="1">
        <a:spcBef>
          <a:spcPct val="20000"/>
        </a:spcBef>
        <a:buClr>
          <a:schemeClr val="accent2">
            <a:lumMod val="40000"/>
            <a:lumOff val="60000"/>
          </a:schemeClr>
        </a:buClr>
        <a:buFont typeface="Arial" pitchFamily="34" charset="0"/>
        <a:buChar char="–"/>
        <a:defRPr sz="1500" kern="1200">
          <a:solidFill>
            <a:schemeClr val="tx2"/>
          </a:solidFill>
          <a:latin typeface="Helvetica" charset="0"/>
          <a:ea typeface="Helvetica" charset="0"/>
          <a:cs typeface="Helvetica" charset="0"/>
        </a:defRPr>
      </a:lvl4pPr>
      <a:lvl5pPr marL="1502569" indent="-130969" algn="l" defTabSz="685800" rtl="0" eaLnBrk="1" latinLnBrk="0" hangingPunct="1">
        <a:spcBef>
          <a:spcPct val="20000"/>
        </a:spcBef>
        <a:buClr>
          <a:schemeClr val="accent2">
            <a:lumMod val="40000"/>
            <a:lumOff val="60000"/>
          </a:schemeClr>
        </a:buClr>
        <a:buFont typeface="Arial" pitchFamily="34" charset="0"/>
        <a:buChar char="»"/>
        <a:defRPr sz="1500" kern="1200">
          <a:solidFill>
            <a:schemeClr val="tx2"/>
          </a:solidFill>
          <a:latin typeface="Helvetica" charset="0"/>
          <a:ea typeface="Helvetica" charset="0"/>
          <a:cs typeface="Helvetica" charset="0"/>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5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8" Type="http://schemas.openxmlformats.org/officeDocument/2006/relationships/diagramColors" Target="../diagrams/colors13.xml"/><Relationship Id="rId3" Type="http://schemas.openxmlformats.org/officeDocument/2006/relationships/image" Target="../media/image6.jpeg"/><Relationship Id="rId7" Type="http://schemas.openxmlformats.org/officeDocument/2006/relationships/diagramQuickStyle" Target="../diagrams/quickStyle13.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Layout" Target="../diagrams/layout13.xml"/><Relationship Id="rId5" Type="http://schemas.openxmlformats.org/officeDocument/2006/relationships/diagramData" Target="../diagrams/data13.xml"/><Relationship Id="rId4" Type="http://schemas.openxmlformats.org/officeDocument/2006/relationships/image" Target="../media/image7.png"/><Relationship Id="rId9" Type="http://schemas.microsoft.com/office/2007/relationships/diagramDrawing" Target="../diagrams/drawing13.xml"/></Relationships>
</file>

<file path=ppt/slides/_rels/slide61.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8" Type="http://schemas.openxmlformats.org/officeDocument/2006/relationships/hyperlink" Target="http://pharmacy.ohio.gov/Documents/Pubs/Special/OARRS/Reporting%20Gabapentin%20Products%20to%20OARRS%20%E2%80%93%20Effective%2012-1-2016.pdf" TargetMode="External"/><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10" Type="http://schemas.openxmlformats.org/officeDocument/2006/relationships/hyperlink" Target="http://www.chfs.ky.gov/os/oig/KASPER.htm" TargetMode="External"/><Relationship Id="rId4" Type="http://schemas.openxmlformats.org/officeDocument/2006/relationships/diagramLayout" Target="../diagrams/layout15.xml"/><Relationship Id="rId9" Type="http://schemas.openxmlformats.org/officeDocument/2006/relationships/hyperlink" Target="http://ncpdp.org/NCPDP/media/pdf/State_PMP_Tracking_Document.xls"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What’s All the “GABA” ‘Bout? Pregabalin and Gabapentin Abuse</a:t>
            </a:r>
          </a:p>
        </p:txBody>
      </p:sp>
      <p:sp>
        <p:nvSpPr>
          <p:cNvPr id="3" name="Subtitle 2"/>
          <p:cNvSpPr>
            <a:spLocks noGrp="1"/>
          </p:cNvSpPr>
          <p:nvPr>
            <p:ph type="subTitle" idx="1"/>
          </p:nvPr>
        </p:nvSpPr>
        <p:spPr/>
        <p:txBody>
          <a:bodyPr/>
          <a:lstStyle/>
          <a:p>
            <a:r>
              <a:rPr lang="en-US" dirty="0"/>
              <a:t>Courtney Kominek, PharmD, BCPS, CPE</a:t>
            </a:r>
          </a:p>
          <a:p>
            <a:endParaRPr lang="en-US" dirty="0"/>
          </a:p>
        </p:txBody>
      </p:sp>
    </p:spTree>
    <p:extLst>
      <p:ext uri="{BB962C8B-B14F-4D97-AF65-F5344CB8AC3E}">
        <p14:creationId xmlns:p14="http://schemas.microsoft.com/office/powerpoint/2010/main" val="2876970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Off-label Uses</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621520808"/>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Footer Placeholder 4"/>
          <p:cNvSpPr>
            <a:spLocks noGrp="1"/>
          </p:cNvSpPr>
          <p:nvPr>
            <p:ph type="ftr" sz="quarter" idx="4294967295"/>
          </p:nvPr>
        </p:nvSpPr>
        <p:spPr>
          <a:xfrm>
            <a:off x="2487561" y="6233242"/>
            <a:ext cx="6518788" cy="433029"/>
          </a:xfrm>
          <a:prstGeom prst="rect">
            <a:avLst/>
          </a:prstGeom>
        </p:spPr>
        <p:txBody>
          <a:bodyPr/>
          <a:lstStyle/>
          <a:p>
            <a:pPr algn="l"/>
            <a:r>
              <a:rPr lang="en-US" dirty="0">
                <a:solidFill>
                  <a:schemeClr val="tx1"/>
                </a:solidFill>
              </a:rPr>
              <a:t>CNS Drugs. 2014;28:491-496. </a:t>
            </a:r>
          </a:p>
          <a:p>
            <a:pPr algn="l"/>
            <a:r>
              <a:rPr lang="en-US" dirty="0">
                <a:solidFill>
                  <a:schemeClr val="tx1"/>
                </a:solidFill>
              </a:rPr>
              <a:t>Addiction. 2016;111:1160-1174. </a:t>
            </a:r>
          </a:p>
        </p:txBody>
      </p:sp>
    </p:spTree>
    <p:extLst>
      <p:ext uri="{BB962C8B-B14F-4D97-AF65-F5344CB8AC3E}">
        <p14:creationId xmlns:p14="http://schemas.microsoft.com/office/powerpoint/2010/main" val="2757971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in Pain</a:t>
            </a:r>
          </a:p>
        </p:txBody>
      </p:sp>
      <p:sp>
        <p:nvSpPr>
          <p:cNvPr id="3" name="Content Placeholder 2"/>
          <p:cNvSpPr>
            <a:spLocks noGrp="1"/>
          </p:cNvSpPr>
          <p:nvPr>
            <p:ph idx="1"/>
          </p:nvPr>
        </p:nvSpPr>
        <p:spPr/>
        <p:txBody>
          <a:bodyPr>
            <a:normAutofit/>
          </a:bodyPr>
          <a:lstStyle/>
          <a:p>
            <a:r>
              <a:rPr lang="en-US" dirty="0"/>
              <a:t>NICE </a:t>
            </a:r>
          </a:p>
          <a:p>
            <a:pPr lvl="1"/>
            <a:r>
              <a:rPr lang="en-US" dirty="0"/>
              <a:t>Gabapentin - 1</a:t>
            </a:r>
            <a:r>
              <a:rPr lang="en-US" baseline="30000" dirty="0"/>
              <a:t>st</a:t>
            </a:r>
            <a:r>
              <a:rPr lang="en-US" dirty="0"/>
              <a:t> line treatment for neuropathic pain </a:t>
            </a:r>
          </a:p>
          <a:p>
            <a:r>
              <a:rPr lang="en-US" dirty="0"/>
              <a:t>ADA Diabetic Peripheral Neuropathy </a:t>
            </a:r>
          </a:p>
          <a:p>
            <a:pPr lvl="1"/>
            <a:r>
              <a:rPr lang="en-US" dirty="0"/>
              <a:t>Consider pregabalin or duloxetine as initial approach</a:t>
            </a:r>
          </a:p>
          <a:p>
            <a:r>
              <a:rPr lang="en-US" dirty="0"/>
              <a:t>AAN Diabetic Peripheral Neuropathy</a:t>
            </a:r>
          </a:p>
          <a:p>
            <a:pPr lvl="1"/>
            <a:r>
              <a:rPr lang="en-US" dirty="0"/>
              <a:t>Offer pregabalin</a:t>
            </a:r>
          </a:p>
          <a:p>
            <a:pPr lvl="1"/>
            <a:r>
              <a:rPr lang="en-US" dirty="0"/>
              <a:t>Consider gabapentin</a:t>
            </a:r>
          </a:p>
          <a:p>
            <a:r>
              <a:rPr lang="en-US" dirty="0"/>
              <a:t>Neuropathic Pain Special Interest Group of International Association for the Study of Pain</a:t>
            </a:r>
          </a:p>
          <a:p>
            <a:pPr lvl="1"/>
            <a:r>
              <a:rPr lang="en-US" dirty="0"/>
              <a:t>Gabapentin, pregabalin first line</a:t>
            </a:r>
          </a:p>
          <a:p>
            <a:endParaRPr lang="en-US" dirty="0"/>
          </a:p>
          <a:p>
            <a:pPr lvl="1"/>
            <a:endParaRPr lang="en-US" dirty="0"/>
          </a:p>
        </p:txBody>
      </p:sp>
      <p:sp>
        <p:nvSpPr>
          <p:cNvPr id="4" name="Footer Placeholder 3"/>
          <p:cNvSpPr>
            <a:spLocks noGrp="1"/>
          </p:cNvSpPr>
          <p:nvPr>
            <p:ph type="ftr" sz="quarter" idx="4294967295"/>
          </p:nvPr>
        </p:nvSpPr>
        <p:spPr>
          <a:xfrm>
            <a:off x="3441289" y="5943603"/>
            <a:ext cx="7885471" cy="365125"/>
          </a:xfrm>
          <a:prstGeom prst="rect">
            <a:avLst/>
          </a:prstGeom>
        </p:spPr>
        <p:txBody>
          <a:bodyPr/>
          <a:lstStyle/>
          <a:p>
            <a:pPr algn="l"/>
            <a:r>
              <a:rPr lang="en-US" sz="1200" b="1" dirty="0"/>
              <a:t>Addiction. 2016;111:1160-1174. </a:t>
            </a:r>
          </a:p>
          <a:p>
            <a:pPr algn="l"/>
            <a:r>
              <a:rPr lang="en-US" sz="1200" b="1" dirty="0"/>
              <a:t>Neurology. 2011;76(20:1758-1765. </a:t>
            </a:r>
          </a:p>
          <a:p>
            <a:pPr algn="l"/>
            <a:r>
              <a:rPr lang="en-US" sz="1200" b="1" dirty="0"/>
              <a:t>Diabetes Care. 2017;40(10:136-1564. </a:t>
            </a:r>
          </a:p>
          <a:p>
            <a:pPr algn="l"/>
            <a:r>
              <a:rPr lang="en-US" sz="1200" b="1" dirty="0"/>
              <a:t>May Clin Proc. 2010;85(3 Suppl):S3-S14. </a:t>
            </a:r>
          </a:p>
        </p:txBody>
      </p:sp>
    </p:spTree>
    <p:extLst>
      <p:ext uri="{BB962C8B-B14F-4D97-AF65-F5344CB8AC3E}">
        <p14:creationId xmlns:p14="http://schemas.microsoft.com/office/powerpoint/2010/main" val="3131836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C37C4-0995-4114-AF4C-0B08CDE93FB7}"/>
              </a:ext>
            </a:extLst>
          </p:cNvPr>
          <p:cNvSpPr>
            <a:spLocks noGrp="1"/>
          </p:cNvSpPr>
          <p:nvPr>
            <p:ph type="title"/>
          </p:nvPr>
        </p:nvSpPr>
        <p:spPr/>
        <p:txBody>
          <a:bodyPr/>
          <a:lstStyle/>
          <a:p>
            <a:r>
              <a:rPr lang="en-US" dirty="0"/>
              <a:t>Role in Pain</a:t>
            </a:r>
          </a:p>
        </p:txBody>
      </p:sp>
      <p:sp>
        <p:nvSpPr>
          <p:cNvPr id="3" name="Content Placeholder 2">
            <a:extLst>
              <a:ext uri="{FF2B5EF4-FFF2-40B4-BE49-F238E27FC236}">
                <a16:creationId xmlns:a16="http://schemas.microsoft.com/office/drawing/2014/main" id="{DD599957-C4C8-4B7F-A20E-B61ECDE82FC9}"/>
              </a:ext>
            </a:extLst>
          </p:cNvPr>
          <p:cNvSpPr>
            <a:spLocks noGrp="1"/>
          </p:cNvSpPr>
          <p:nvPr>
            <p:ph idx="1"/>
          </p:nvPr>
        </p:nvSpPr>
        <p:spPr/>
        <p:txBody>
          <a:bodyPr/>
          <a:lstStyle/>
          <a:p>
            <a:r>
              <a:rPr lang="en-US" dirty="0"/>
              <a:t>Multimodal post-operative pain management</a:t>
            </a:r>
          </a:p>
          <a:p>
            <a:pPr lvl="1"/>
            <a:r>
              <a:rPr lang="en-US" dirty="0"/>
              <a:t>Pain scores</a:t>
            </a:r>
          </a:p>
          <a:p>
            <a:pPr lvl="1"/>
            <a:r>
              <a:rPr lang="en-US" dirty="0"/>
              <a:t>Opioid doses</a:t>
            </a:r>
          </a:p>
          <a:p>
            <a:pPr lvl="1"/>
            <a:r>
              <a:rPr lang="en-US" dirty="0"/>
              <a:t>Opioid side effects</a:t>
            </a:r>
          </a:p>
          <a:p>
            <a:pPr lvl="1"/>
            <a:r>
              <a:rPr lang="en-US" dirty="0"/>
              <a:t>Controversy around dosing and timing</a:t>
            </a:r>
          </a:p>
          <a:p>
            <a:r>
              <a:rPr lang="en-US" dirty="0"/>
              <a:t>Acute or chronic sciatica</a:t>
            </a:r>
          </a:p>
          <a:p>
            <a:pPr lvl="1"/>
            <a:r>
              <a:rPr lang="en-US" dirty="0"/>
              <a:t>No benefit for pregabalin</a:t>
            </a:r>
          </a:p>
          <a:p>
            <a:r>
              <a:rPr lang="en-US" dirty="0"/>
              <a:t>Nonspecific low back pain</a:t>
            </a:r>
          </a:p>
          <a:p>
            <a:pPr lvl="1"/>
            <a:r>
              <a:rPr lang="en-US" dirty="0"/>
              <a:t>Ineffective</a:t>
            </a:r>
          </a:p>
          <a:p>
            <a:pPr lvl="1"/>
            <a:r>
              <a:rPr lang="en-US" dirty="0"/>
              <a:t>Contribute to ADE</a:t>
            </a:r>
          </a:p>
          <a:p>
            <a:endParaRPr lang="en-US" dirty="0"/>
          </a:p>
        </p:txBody>
      </p:sp>
      <p:sp>
        <p:nvSpPr>
          <p:cNvPr id="4" name="Footer Placeholder 5">
            <a:extLst>
              <a:ext uri="{FF2B5EF4-FFF2-40B4-BE49-F238E27FC236}">
                <a16:creationId xmlns:a16="http://schemas.microsoft.com/office/drawing/2014/main" id="{5F9C8CE1-7C06-442D-9042-1AAD33235D37}"/>
              </a:ext>
            </a:extLst>
          </p:cNvPr>
          <p:cNvSpPr txBox="1">
            <a:spLocks/>
          </p:cNvSpPr>
          <p:nvPr/>
        </p:nvSpPr>
        <p:spPr>
          <a:xfrm>
            <a:off x="3097161" y="5257797"/>
            <a:ext cx="8001000" cy="1397413"/>
          </a:xfrm>
          <a:prstGeom prst="rect">
            <a:avLst/>
          </a:prstGeom>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lgn="r"/>
            <a:r>
              <a:rPr lang="en-US" sz="1400" dirty="0"/>
              <a:t>Pain. 2007. 132;237-251.</a:t>
            </a:r>
          </a:p>
          <a:p>
            <a:pPr algn="r"/>
            <a:r>
              <a:rPr lang="en-US" sz="1400" dirty="0"/>
              <a:t>PLoS Med. 2017;14(8):</a:t>
            </a:r>
            <a:r>
              <a:rPr lang="en-US" sz="1600" dirty="0"/>
              <a:t>e1002369.</a:t>
            </a:r>
          </a:p>
          <a:p>
            <a:pPr algn="r"/>
            <a:r>
              <a:rPr lang="en-US" sz="1400" dirty="0"/>
              <a:t>Medicine. 2017;96(21)e6982.</a:t>
            </a:r>
          </a:p>
          <a:p>
            <a:pPr algn="r"/>
            <a:r>
              <a:rPr lang="en-US" sz="1400" dirty="0"/>
              <a:t>Spine. 2013;38(22):1947-1952.</a:t>
            </a:r>
          </a:p>
          <a:p>
            <a:pPr algn="r"/>
            <a:r>
              <a:rPr lang="en-US" sz="1400" dirty="0"/>
              <a:t>NEJM. 2017;376(12):1111-1120.</a:t>
            </a:r>
          </a:p>
          <a:p>
            <a:pPr algn="r"/>
            <a:r>
              <a:rPr lang="en-US" sz="1400" dirty="0"/>
              <a:t>Br J Anaesth. 2011;106(4):454-462.</a:t>
            </a:r>
          </a:p>
          <a:p>
            <a:pPr algn="r"/>
            <a:r>
              <a:rPr lang="en-US" sz="1400" dirty="0"/>
              <a:t>JAMA Surg. 2017;epub.</a:t>
            </a:r>
          </a:p>
        </p:txBody>
      </p:sp>
    </p:spTree>
    <p:extLst>
      <p:ext uri="{BB962C8B-B14F-4D97-AF65-F5344CB8AC3E}">
        <p14:creationId xmlns:p14="http://schemas.microsoft.com/office/powerpoint/2010/main" val="955618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Dosing </a:t>
            </a:r>
          </a:p>
        </p:txBody>
      </p:sp>
      <p:sp>
        <p:nvSpPr>
          <p:cNvPr id="4" name="Footer Placeholder 5"/>
          <p:cNvSpPr>
            <a:spLocks noGrp="1"/>
          </p:cNvSpPr>
          <p:nvPr>
            <p:ph type="ftr" sz="quarter" idx="4294967295"/>
          </p:nvPr>
        </p:nvSpPr>
        <p:spPr>
          <a:xfrm>
            <a:off x="3008670" y="6190456"/>
            <a:ext cx="8001000" cy="304800"/>
          </a:xfrm>
          <a:prstGeom prst="rect">
            <a:avLst/>
          </a:prstGeom>
        </p:spPr>
        <p:txBody>
          <a:bodyPr/>
          <a:lstStyle/>
          <a:p>
            <a:pPr algn="l"/>
            <a:r>
              <a:rPr lang="en-US" sz="1100" dirty="0">
                <a:solidFill>
                  <a:schemeClr val="tx1"/>
                </a:solidFill>
              </a:rPr>
              <a:t>Dworkin RH et al. Pain. 2007. 132;237-251.</a:t>
            </a:r>
          </a:p>
          <a:p>
            <a:pPr algn="l"/>
            <a:r>
              <a:rPr lang="en-US" sz="1100" dirty="0">
                <a:solidFill>
                  <a:schemeClr val="tx1"/>
                </a:solidFill>
              </a:rPr>
              <a:t>Drugdex® System. Micromedex®2.0. Greenwood Village, Colorado Accessed 8 Aug 2013</a:t>
            </a:r>
          </a:p>
        </p:txBody>
      </p:sp>
      <p:graphicFrame>
        <p:nvGraphicFramePr>
          <p:cNvPr id="5" name="Diagram 4"/>
          <p:cNvGraphicFramePr/>
          <p:nvPr>
            <p:extLst>
              <p:ext uri="{D42A27DB-BD31-4B8C-83A1-F6EECF244321}">
                <p14:modId xmlns:p14="http://schemas.microsoft.com/office/powerpoint/2010/main" val="692508159"/>
              </p:ext>
            </p:extLst>
          </p:nvPr>
        </p:nvGraphicFramePr>
        <p:xfrm>
          <a:off x="2160270" y="1466056"/>
          <a:ext cx="69342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69722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Dosing</a:t>
            </a:r>
          </a:p>
        </p:txBody>
      </p:sp>
      <p:sp>
        <p:nvSpPr>
          <p:cNvPr id="7" name="Footer Placeholder 5"/>
          <p:cNvSpPr>
            <a:spLocks noGrp="1"/>
          </p:cNvSpPr>
          <p:nvPr>
            <p:ph type="ftr" sz="quarter" idx="4294967295"/>
          </p:nvPr>
        </p:nvSpPr>
        <p:spPr>
          <a:xfrm>
            <a:off x="3097161" y="6350410"/>
            <a:ext cx="8001000" cy="304800"/>
          </a:xfrm>
          <a:prstGeom prst="rect">
            <a:avLst/>
          </a:prstGeom>
        </p:spPr>
        <p:txBody>
          <a:bodyPr/>
          <a:lstStyle/>
          <a:p>
            <a:pPr algn="l"/>
            <a:r>
              <a:rPr lang="en-US" sz="1100" dirty="0">
                <a:solidFill>
                  <a:schemeClr val="tx1"/>
                </a:solidFill>
              </a:rPr>
              <a:t>Dworkin RH et al. Pain. 2007. 132;237-251.</a:t>
            </a:r>
          </a:p>
          <a:p>
            <a:pPr algn="l"/>
            <a:r>
              <a:rPr lang="en-US" sz="1100" dirty="0">
                <a:solidFill>
                  <a:schemeClr val="tx1"/>
                </a:solidFill>
              </a:rPr>
              <a:t>Drugdex® System. Micromedex®2.0. Greenwood Village, Colorado Accessed 8 Aug 2013</a:t>
            </a:r>
          </a:p>
        </p:txBody>
      </p:sp>
      <p:graphicFrame>
        <p:nvGraphicFramePr>
          <p:cNvPr id="4" name="Diagram 3"/>
          <p:cNvGraphicFramePr/>
          <p:nvPr>
            <p:extLst>
              <p:ext uri="{D42A27DB-BD31-4B8C-83A1-F6EECF244321}">
                <p14:modId xmlns:p14="http://schemas.microsoft.com/office/powerpoint/2010/main" val="2368865418"/>
              </p:ext>
            </p:extLst>
          </p:nvPr>
        </p:nvGraphicFramePr>
        <p:xfrm>
          <a:off x="2123440" y="1416368"/>
          <a:ext cx="8128000" cy="44476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9160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AFE29-C724-448D-A771-814D89532E40}"/>
              </a:ext>
            </a:extLst>
          </p:cNvPr>
          <p:cNvSpPr>
            <a:spLocks noGrp="1"/>
          </p:cNvSpPr>
          <p:nvPr>
            <p:ph type="title"/>
          </p:nvPr>
        </p:nvSpPr>
        <p:spPr/>
        <p:txBody>
          <a:bodyPr/>
          <a:lstStyle/>
          <a:p>
            <a:r>
              <a:rPr lang="en-US" dirty="0"/>
              <a:t>Dosing</a:t>
            </a:r>
          </a:p>
        </p:txBody>
      </p:sp>
      <p:graphicFrame>
        <p:nvGraphicFramePr>
          <p:cNvPr id="5" name="Content Placeholder 4">
            <a:extLst>
              <a:ext uri="{FF2B5EF4-FFF2-40B4-BE49-F238E27FC236}">
                <a16:creationId xmlns:a16="http://schemas.microsoft.com/office/drawing/2014/main" id="{3174F762-5DFD-41E0-A71F-122226438129}"/>
              </a:ext>
            </a:extLst>
          </p:cNvPr>
          <p:cNvGraphicFramePr>
            <a:graphicFrameLocks noGrp="1"/>
          </p:cNvGraphicFramePr>
          <p:nvPr>
            <p:ph idx="1"/>
            <p:extLst>
              <p:ext uri="{D42A27DB-BD31-4B8C-83A1-F6EECF244321}">
                <p14:modId xmlns:p14="http://schemas.microsoft.com/office/powerpoint/2010/main" val="2825807498"/>
              </p:ext>
            </p:extLst>
          </p:nvPr>
        </p:nvGraphicFramePr>
        <p:xfrm>
          <a:off x="609600" y="1600203"/>
          <a:ext cx="10972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4">
            <a:extLst>
              <a:ext uri="{FF2B5EF4-FFF2-40B4-BE49-F238E27FC236}">
                <a16:creationId xmlns:a16="http://schemas.microsoft.com/office/drawing/2014/main" id="{56D53E70-C480-45A8-B0CC-D92CFCB96824}"/>
              </a:ext>
            </a:extLst>
          </p:cNvPr>
          <p:cNvSpPr txBox="1">
            <a:spLocks/>
          </p:cNvSpPr>
          <p:nvPr/>
        </p:nvSpPr>
        <p:spPr>
          <a:xfrm>
            <a:off x="2662821" y="5959136"/>
            <a:ext cx="8919579" cy="1248451"/>
          </a:xfrm>
          <a:prstGeom prst="rect">
            <a:avLst/>
          </a:prstGeom>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r>
              <a:rPr lang="en-US" dirty="0"/>
              <a:t>Horizant package insert. Arbor Pharmaceuticals, Atlanta, GA: LLC: October 2016.</a:t>
            </a:r>
          </a:p>
          <a:p>
            <a:r>
              <a:rPr lang="en-US" dirty="0"/>
              <a:t>Lyrica CR package insert. New York, NY; Pfizer: October 2017.</a:t>
            </a:r>
          </a:p>
          <a:p>
            <a:r>
              <a:rPr lang="en-US" dirty="0"/>
              <a:t>Gralise package insert. Newark, CA; Depomed, Inc: Dec 2012.</a:t>
            </a:r>
          </a:p>
        </p:txBody>
      </p:sp>
    </p:spTree>
    <p:extLst>
      <p:ext uri="{BB962C8B-B14F-4D97-AF65-F5344CB8AC3E}">
        <p14:creationId xmlns:p14="http://schemas.microsoft.com/office/powerpoint/2010/main" val="3650838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Pharmacokinetics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19029459"/>
              </p:ext>
            </p:extLst>
          </p:nvPr>
        </p:nvGraphicFramePr>
        <p:xfrm>
          <a:off x="2209800" y="1600200"/>
          <a:ext cx="7772400" cy="419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Footer Placeholder 4"/>
          <p:cNvSpPr>
            <a:spLocks noGrp="1"/>
          </p:cNvSpPr>
          <p:nvPr>
            <p:ph type="ftr" sz="quarter" idx="4294967295"/>
          </p:nvPr>
        </p:nvSpPr>
        <p:spPr>
          <a:xfrm>
            <a:off x="2389239" y="5973762"/>
            <a:ext cx="9360310" cy="365125"/>
          </a:xfrm>
          <a:prstGeom prst="rect">
            <a:avLst/>
          </a:prstGeom>
        </p:spPr>
        <p:txBody>
          <a:bodyPr/>
          <a:lstStyle/>
          <a:p>
            <a:pPr algn="l"/>
            <a:r>
              <a:rPr lang="da-DK" sz="1100" dirty="0">
                <a:solidFill>
                  <a:schemeClr val="tx1"/>
                </a:solidFill>
              </a:rPr>
              <a:t>Ifuku M et al. Pain Med. 2011;12:1112-1116.</a:t>
            </a:r>
          </a:p>
          <a:p>
            <a:pPr algn="l"/>
            <a:r>
              <a:rPr lang="da-DK" sz="1100" dirty="0">
                <a:solidFill>
                  <a:schemeClr val="tx1"/>
                </a:solidFill>
              </a:rPr>
              <a:t>O’Connor AB ET AL. AM J Med. 2009;112(10A):S22-S32.</a:t>
            </a:r>
          </a:p>
          <a:p>
            <a:pPr algn="l"/>
            <a:r>
              <a:rPr lang="en-US" sz="1100" dirty="0">
                <a:solidFill>
                  <a:schemeClr val="tx1"/>
                </a:solidFill>
              </a:rPr>
              <a:t>Moulin DE et al. Pain Res manage. 2007;12(1):13-21.</a:t>
            </a:r>
          </a:p>
          <a:p>
            <a:pPr algn="l"/>
            <a:r>
              <a:rPr lang="en-US" sz="1100" dirty="0">
                <a:solidFill>
                  <a:schemeClr val="tx1"/>
                </a:solidFill>
              </a:rPr>
              <a:t>Neurontin® package insert. New York, NY; Pfizer;2013 June.</a:t>
            </a:r>
          </a:p>
          <a:p>
            <a:pPr algn="l"/>
            <a:r>
              <a:rPr lang="en-US" sz="1100" dirty="0">
                <a:solidFill>
                  <a:schemeClr val="tx1"/>
                </a:solidFill>
              </a:rPr>
              <a:t>Lyrica®  package insert. New York, NY; Pfizer;2012 July</a:t>
            </a:r>
          </a:p>
        </p:txBody>
      </p:sp>
    </p:spTree>
    <p:extLst>
      <p:ext uri="{BB962C8B-B14F-4D97-AF65-F5344CB8AC3E}">
        <p14:creationId xmlns:p14="http://schemas.microsoft.com/office/powerpoint/2010/main" val="5061818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Converting Case</a:t>
            </a:r>
          </a:p>
        </p:txBody>
      </p:sp>
      <p:sp>
        <p:nvSpPr>
          <p:cNvPr id="3" name="Content Placeholder 2"/>
          <p:cNvSpPr>
            <a:spLocks noGrp="1"/>
          </p:cNvSpPr>
          <p:nvPr>
            <p:ph idx="1"/>
          </p:nvPr>
        </p:nvSpPr>
        <p:spPr/>
        <p:txBody>
          <a:bodyPr/>
          <a:lstStyle/>
          <a:p>
            <a:r>
              <a:rPr lang="en-US" dirty="0"/>
              <a:t>BT is a 57 yo male with diabetic peripheral neuropathy on gabapentin 600 mg PO TID. He continues to complain of symptoms and says he heard about pregabalin on TV. How would you convert this patient from gabapentin to pregabalin?</a:t>
            </a:r>
          </a:p>
        </p:txBody>
      </p:sp>
    </p:spTree>
    <p:extLst>
      <p:ext uri="{BB962C8B-B14F-4D97-AF65-F5344CB8AC3E}">
        <p14:creationId xmlns:p14="http://schemas.microsoft.com/office/powerpoint/2010/main" val="23994508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Converting</a:t>
            </a:r>
          </a:p>
        </p:txBody>
      </p:sp>
      <p:graphicFrame>
        <p:nvGraphicFramePr>
          <p:cNvPr id="5" name="Content Placeholder 4"/>
          <p:cNvGraphicFramePr>
            <a:graphicFrameLocks noGrp="1"/>
          </p:cNvGraphicFramePr>
          <p:nvPr>
            <p:ph idx="1"/>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4294967295"/>
          </p:nvPr>
        </p:nvSpPr>
        <p:spPr>
          <a:xfrm>
            <a:off x="2251587" y="6308725"/>
            <a:ext cx="4935794" cy="365125"/>
          </a:xfrm>
          <a:prstGeom prst="rect">
            <a:avLst/>
          </a:prstGeom>
        </p:spPr>
        <p:txBody>
          <a:bodyPr/>
          <a:lstStyle/>
          <a:p>
            <a:pPr algn="l"/>
            <a:r>
              <a:rPr lang="en-US" sz="1100" dirty="0">
                <a:solidFill>
                  <a:schemeClr val="tx1"/>
                </a:solidFill>
              </a:rPr>
              <a:t>Ifuku M et al. Pain Medicine. 2011;12:1112-1116. </a:t>
            </a:r>
          </a:p>
          <a:p>
            <a:pPr algn="l"/>
            <a:r>
              <a:rPr lang="en-US" sz="1100" dirty="0">
                <a:solidFill>
                  <a:schemeClr val="tx1"/>
                </a:solidFill>
              </a:rPr>
              <a:t>Bockbader HN et al. American J Therapeutics. 2012: 0(0): 1-10. </a:t>
            </a:r>
          </a:p>
        </p:txBody>
      </p:sp>
    </p:spTree>
    <p:extLst>
      <p:ext uri="{BB962C8B-B14F-4D97-AF65-F5344CB8AC3E}">
        <p14:creationId xmlns:p14="http://schemas.microsoft.com/office/powerpoint/2010/main" val="2591000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Converting Case</a:t>
            </a:r>
          </a:p>
        </p:txBody>
      </p:sp>
      <p:sp>
        <p:nvSpPr>
          <p:cNvPr id="3" name="Content Placeholder 2"/>
          <p:cNvSpPr>
            <a:spLocks noGrp="1"/>
          </p:cNvSpPr>
          <p:nvPr>
            <p:ph idx="1"/>
          </p:nvPr>
        </p:nvSpPr>
        <p:spPr/>
        <p:txBody>
          <a:bodyPr/>
          <a:lstStyle/>
          <a:p>
            <a:r>
              <a:rPr lang="en-US" dirty="0"/>
              <a:t>Cross-titration</a:t>
            </a:r>
          </a:p>
          <a:p>
            <a:pPr lvl="1"/>
            <a:r>
              <a:rPr lang="en-US" dirty="0"/>
              <a:t>Decrease gabapentin to 300 mg PO TID + initiate pregabalin at 75 mg PO BID x 4 days</a:t>
            </a:r>
          </a:p>
          <a:p>
            <a:pPr lvl="1"/>
            <a:r>
              <a:rPr lang="en-US" dirty="0"/>
              <a:t>Discontinue gabapentin + increase pregabalin to 150 mg PO BID</a:t>
            </a:r>
          </a:p>
          <a:p>
            <a:r>
              <a:rPr lang="en-US" dirty="0"/>
              <a:t>Stop-Start</a:t>
            </a:r>
          </a:p>
          <a:p>
            <a:pPr lvl="1"/>
            <a:r>
              <a:rPr lang="en-US" dirty="0"/>
              <a:t>Discontinue gabapentin</a:t>
            </a:r>
          </a:p>
          <a:p>
            <a:pPr lvl="1"/>
            <a:r>
              <a:rPr lang="en-US" dirty="0"/>
              <a:t>Initiate pregabalin 150mg PO BID</a:t>
            </a:r>
          </a:p>
        </p:txBody>
      </p:sp>
    </p:spTree>
    <p:extLst>
      <p:ext uri="{BB962C8B-B14F-4D97-AF65-F5344CB8AC3E}">
        <p14:creationId xmlns:p14="http://schemas.microsoft.com/office/powerpoint/2010/main" val="3248897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dirty="0"/>
              <a:t>This presentation was not a part of the presenter’s official duties at the VA and does not represent the opinion of the VA</a:t>
            </a:r>
          </a:p>
          <a:p>
            <a:r>
              <a:rPr lang="en-US" altLang="en-US" dirty="0"/>
              <a:t>The presentation will include “off-label” uses of some medications, for example gabapentin and tricyclic antidepressants (TCAs) </a:t>
            </a:r>
            <a:endParaRPr lang="en-US" dirty="0"/>
          </a:p>
          <a:p>
            <a:pPr lvl="1"/>
            <a:endParaRPr lang="en-US" dirty="0"/>
          </a:p>
        </p:txBody>
      </p:sp>
    </p:spTree>
    <p:extLst>
      <p:ext uri="{BB962C8B-B14F-4D97-AF65-F5344CB8AC3E}">
        <p14:creationId xmlns:p14="http://schemas.microsoft.com/office/powerpoint/2010/main" val="7580334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Tapering</a:t>
            </a:r>
          </a:p>
        </p:txBody>
      </p:sp>
      <p:sp>
        <p:nvSpPr>
          <p:cNvPr id="3" name="Content Placeholder 2"/>
          <p:cNvSpPr>
            <a:spLocks noGrp="1"/>
          </p:cNvSpPr>
          <p:nvPr>
            <p:ph idx="1"/>
          </p:nvPr>
        </p:nvSpPr>
        <p:spPr/>
        <p:txBody>
          <a:bodyPr/>
          <a:lstStyle/>
          <a:p>
            <a:r>
              <a:rPr lang="en-US" dirty="0"/>
              <a:t>Avoid abrupt discontinuation to limit withdrawal symptoms</a:t>
            </a:r>
          </a:p>
          <a:p>
            <a:r>
              <a:rPr lang="en-US" dirty="0"/>
              <a:t>Taper over at least 1 week</a:t>
            </a:r>
          </a:p>
        </p:txBody>
      </p:sp>
      <p:sp>
        <p:nvSpPr>
          <p:cNvPr id="4" name="Footer Placeholder 3"/>
          <p:cNvSpPr>
            <a:spLocks noGrp="1"/>
          </p:cNvSpPr>
          <p:nvPr>
            <p:ph type="ftr" sz="quarter" idx="4294967295"/>
          </p:nvPr>
        </p:nvSpPr>
        <p:spPr>
          <a:xfrm>
            <a:off x="2743199" y="6308731"/>
            <a:ext cx="7502013" cy="365125"/>
          </a:xfrm>
          <a:prstGeom prst="rect">
            <a:avLst/>
          </a:prstGeom>
        </p:spPr>
        <p:txBody>
          <a:bodyPr/>
          <a:lstStyle/>
          <a:p>
            <a:pPr algn="l"/>
            <a:r>
              <a:rPr lang="en-US" sz="1100" dirty="0">
                <a:solidFill>
                  <a:schemeClr val="tx1"/>
                </a:solidFill>
              </a:rPr>
              <a:t>Lyrica package insert. New York: Parke-Davis; Dec 2016.</a:t>
            </a:r>
          </a:p>
          <a:p>
            <a:pPr algn="l"/>
            <a:r>
              <a:rPr lang="en-US" sz="1100" dirty="0">
                <a:solidFill>
                  <a:schemeClr val="tx1"/>
                </a:solidFill>
              </a:rPr>
              <a:t>Neurontin package insert. New York: Parke-Davis; Sept 2015. </a:t>
            </a:r>
          </a:p>
        </p:txBody>
      </p:sp>
    </p:spTree>
    <p:extLst>
      <p:ext uri="{BB962C8B-B14F-4D97-AF65-F5344CB8AC3E}">
        <p14:creationId xmlns:p14="http://schemas.microsoft.com/office/powerpoint/2010/main" val="14744872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Focus on Suicidal Ideation </a:t>
            </a:r>
          </a:p>
        </p:txBody>
      </p:sp>
      <p:sp>
        <p:nvSpPr>
          <p:cNvPr id="3" name="Content Placeholder 2"/>
          <p:cNvSpPr>
            <a:spLocks noGrp="1"/>
          </p:cNvSpPr>
          <p:nvPr>
            <p:ph idx="1"/>
          </p:nvPr>
        </p:nvSpPr>
        <p:spPr/>
        <p:txBody>
          <a:bodyPr>
            <a:normAutofit lnSpcReduction="10000"/>
          </a:bodyPr>
          <a:lstStyle/>
          <a:p>
            <a:r>
              <a:rPr lang="en-US" dirty="0"/>
              <a:t>Pooled analysis of 199 placebo-controlled trials of 11 different antiepileptic drugs (AED)</a:t>
            </a:r>
          </a:p>
          <a:p>
            <a:pPr lvl="1"/>
            <a:r>
              <a:rPr lang="en-US" dirty="0"/>
              <a:t>AED treated n=27,863 patients, Placebo n=16,029 patients</a:t>
            </a:r>
          </a:p>
          <a:p>
            <a:pPr lvl="1"/>
            <a:r>
              <a:rPr lang="en-US" dirty="0"/>
              <a:t>OVERALL: 0.43% AED treated patients vs. 0.24% of placebo patients</a:t>
            </a:r>
          </a:p>
          <a:p>
            <a:pPr lvl="2"/>
            <a:r>
              <a:rPr lang="en-US" dirty="0"/>
              <a:t>Relative risk 1.8, 95% CI: 1.2,2.7</a:t>
            </a:r>
          </a:p>
          <a:p>
            <a:pPr lvl="1"/>
            <a:r>
              <a:rPr lang="en-US" dirty="0"/>
              <a:t>Nonpsychiatric/epilepsy indications: 0.18% AED patients vs 0.1% placebo</a:t>
            </a:r>
          </a:p>
          <a:p>
            <a:pPr lvl="2"/>
            <a:r>
              <a:rPr lang="en-US" dirty="0"/>
              <a:t>Relative risk 1.9</a:t>
            </a:r>
          </a:p>
          <a:p>
            <a:r>
              <a:rPr lang="en-US" dirty="0"/>
              <a:t>Presents as early as 1 week</a:t>
            </a:r>
          </a:p>
          <a:p>
            <a:r>
              <a:rPr lang="en-US" dirty="0"/>
              <a:t>Persists for duration of treatment</a:t>
            </a:r>
          </a:p>
          <a:p>
            <a:r>
              <a:rPr lang="en-US" dirty="0"/>
              <a:t>Did not vary by age</a:t>
            </a:r>
          </a:p>
          <a:p>
            <a:r>
              <a:rPr lang="en-US" dirty="0"/>
              <a:t>Chronic pain associated with suicide</a:t>
            </a:r>
          </a:p>
          <a:p>
            <a:r>
              <a:rPr lang="en-US" dirty="0"/>
              <a:t>Counsel patients</a:t>
            </a:r>
          </a:p>
          <a:p>
            <a:endParaRPr lang="en-US" dirty="0"/>
          </a:p>
          <a:p>
            <a:endParaRPr lang="en-US" dirty="0"/>
          </a:p>
        </p:txBody>
      </p:sp>
      <p:sp>
        <p:nvSpPr>
          <p:cNvPr id="4" name="Footer Placeholder 3"/>
          <p:cNvSpPr>
            <a:spLocks noGrp="1"/>
          </p:cNvSpPr>
          <p:nvPr>
            <p:ph type="ftr" sz="quarter" idx="4294967295"/>
          </p:nvPr>
        </p:nvSpPr>
        <p:spPr>
          <a:xfrm>
            <a:off x="3657600" y="5869449"/>
            <a:ext cx="4980038" cy="439282"/>
          </a:xfrm>
          <a:prstGeom prst="rect">
            <a:avLst/>
          </a:prstGeom>
        </p:spPr>
        <p:txBody>
          <a:bodyPr/>
          <a:lstStyle/>
          <a:p>
            <a:endParaRPr lang="en-US" dirty="0"/>
          </a:p>
          <a:p>
            <a:pPr algn="l"/>
            <a:r>
              <a:rPr lang="en-US" sz="1100" dirty="0">
                <a:solidFill>
                  <a:schemeClr val="tx1"/>
                </a:solidFill>
              </a:rPr>
              <a:t>Lyrica package insert. New York: Parke-Davis; Dec 2016.</a:t>
            </a:r>
          </a:p>
          <a:p>
            <a:pPr algn="l"/>
            <a:r>
              <a:rPr lang="en-US" sz="1100" dirty="0">
                <a:solidFill>
                  <a:schemeClr val="tx1"/>
                </a:solidFill>
              </a:rPr>
              <a:t>Neurontin package insert. New York: Parke-Davis; Sept 2015. </a:t>
            </a:r>
          </a:p>
          <a:p>
            <a:endParaRPr lang="en-US" dirty="0"/>
          </a:p>
        </p:txBody>
      </p:sp>
    </p:spTree>
    <p:extLst>
      <p:ext uri="{BB962C8B-B14F-4D97-AF65-F5344CB8AC3E}">
        <p14:creationId xmlns:p14="http://schemas.microsoft.com/office/powerpoint/2010/main" val="3312409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657BA-888E-4B2F-9138-9292499D7A10}"/>
              </a:ext>
            </a:extLst>
          </p:cNvPr>
          <p:cNvSpPr>
            <a:spLocks noGrp="1"/>
          </p:cNvSpPr>
          <p:nvPr>
            <p:ph type="title"/>
          </p:nvPr>
        </p:nvSpPr>
        <p:spPr/>
        <p:txBody>
          <a:bodyPr/>
          <a:lstStyle/>
          <a:p>
            <a:r>
              <a:rPr lang="en-US" dirty="0"/>
              <a:t>Gabapentin Increases Overdose Odds</a:t>
            </a:r>
          </a:p>
        </p:txBody>
      </p:sp>
      <p:sp>
        <p:nvSpPr>
          <p:cNvPr id="3" name="Content Placeholder 2">
            <a:extLst>
              <a:ext uri="{FF2B5EF4-FFF2-40B4-BE49-F238E27FC236}">
                <a16:creationId xmlns:a16="http://schemas.microsoft.com/office/drawing/2014/main" id="{6D9E0CEF-5BBE-4AB5-BC03-13E2CCFB7AFA}"/>
              </a:ext>
            </a:extLst>
          </p:cNvPr>
          <p:cNvSpPr>
            <a:spLocks noGrp="1"/>
          </p:cNvSpPr>
          <p:nvPr>
            <p:ph idx="1"/>
          </p:nvPr>
        </p:nvSpPr>
        <p:spPr/>
        <p:txBody>
          <a:bodyPr numCol="1"/>
          <a:lstStyle/>
          <a:p>
            <a:r>
              <a:rPr lang="en-US" dirty="0"/>
              <a:t>Population-based nested case-control study</a:t>
            </a:r>
          </a:p>
          <a:p>
            <a:r>
              <a:rPr lang="en-US" dirty="0"/>
              <a:t>Cases (1,256 cases) were opioid users who died of an opioid-related cause matched with up to 4 controls (4,619 controls)</a:t>
            </a:r>
          </a:p>
          <a:p>
            <a:r>
              <a:rPr lang="en-US" dirty="0"/>
              <a:t>Primary exposure was gabapentin use 120 days preceding index date</a:t>
            </a:r>
          </a:p>
          <a:p>
            <a:r>
              <a:rPr lang="en-US" dirty="0"/>
              <a:t>12.3% of cases and 6.8% of control were prescribed gabapentin</a:t>
            </a:r>
          </a:p>
          <a:p>
            <a:r>
              <a:rPr lang="en-US" dirty="0"/>
              <a:t>Odds increased 49% if prescribed gabapentin + opioid</a:t>
            </a:r>
          </a:p>
          <a:p>
            <a:r>
              <a:rPr lang="en-US" dirty="0"/>
              <a:t>High dose gabapentin (1800 mg/day) about 60% increased odds compared to moderate dose</a:t>
            </a:r>
          </a:p>
          <a:p>
            <a:r>
              <a:rPr lang="en-US" dirty="0"/>
              <a:t>Very high dose (2,200 mg/day) associated with 2-fold increased odds</a:t>
            </a:r>
          </a:p>
        </p:txBody>
      </p:sp>
      <p:sp>
        <p:nvSpPr>
          <p:cNvPr id="4" name="Footer Placeholder 5">
            <a:extLst>
              <a:ext uri="{FF2B5EF4-FFF2-40B4-BE49-F238E27FC236}">
                <a16:creationId xmlns:a16="http://schemas.microsoft.com/office/drawing/2014/main" id="{F196F673-1162-4EDB-9A68-31F2211D7934}"/>
              </a:ext>
            </a:extLst>
          </p:cNvPr>
          <p:cNvSpPr txBox="1">
            <a:spLocks/>
          </p:cNvSpPr>
          <p:nvPr/>
        </p:nvSpPr>
        <p:spPr>
          <a:xfrm>
            <a:off x="2894370" y="6034726"/>
            <a:ext cx="8001000" cy="1237459"/>
          </a:xfrm>
          <a:prstGeom prst="rect">
            <a:avLst/>
          </a:prstGeom>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r>
              <a:rPr lang="en-US" dirty="0"/>
              <a:t>.</a:t>
            </a:r>
            <a:endParaRPr lang="en-US" sz="1600" dirty="0"/>
          </a:p>
        </p:txBody>
      </p:sp>
      <p:sp>
        <p:nvSpPr>
          <p:cNvPr id="5" name="Footer Placeholder 5">
            <a:extLst>
              <a:ext uri="{FF2B5EF4-FFF2-40B4-BE49-F238E27FC236}">
                <a16:creationId xmlns:a16="http://schemas.microsoft.com/office/drawing/2014/main" id="{8A52106E-1D59-4B9E-9DC8-45A8B5FBDA0C}"/>
              </a:ext>
            </a:extLst>
          </p:cNvPr>
          <p:cNvSpPr txBox="1">
            <a:spLocks/>
          </p:cNvSpPr>
          <p:nvPr/>
        </p:nvSpPr>
        <p:spPr>
          <a:xfrm>
            <a:off x="3077250" y="5943287"/>
            <a:ext cx="8001000" cy="640076"/>
          </a:xfrm>
          <a:prstGeom prst="rect">
            <a:avLst/>
          </a:prstGeom>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r>
              <a:rPr lang="en-US" sz="1600" dirty="0"/>
              <a:t>PLoS Med. 2017;14(10):e1002396.</a:t>
            </a:r>
          </a:p>
        </p:txBody>
      </p:sp>
    </p:spTree>
    <p:extLst>
      <p:ext uri="{BB962C8B-B14F-4D97-AF65-F5344CB8AC3E}">
        <p14:creationId xmlns:p14="http://schemas.microsoft.com/office/powerpoint/2010/main" val="2087266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68FE5-83B2-46AC-9CEF-04B5E7C9F250}"/>
              </a:ext>
            </a:extLst>
          </p:cNvPr>
          <p:cNvSpPr>
            <a:spLocks noGrp="1"/>
          </p:cNvSpPr>
          <p:nvPr>
            <p:ph type="title"/>
          </p:nvPr>
        </p:nvSpPr>
        <p:spPr/>
        <p:txBody>
          <a:bodyPr/>
          <a:lstStyle/>
          <a:p>
            <a:r>
              <a:rPr lang="en-US" dirty="0"/>
              <a:t>Pregabalin Increases Overdose Odds</a:t>
            </a:r>
          </a:p>
        </p:txBody>
      </p:sp>
      <p:sp>
        <p:nvSpPr>
          <p:cNvPr id="3" name="Content Placeholder 2">
            <a:extLst>
              <a:ext uri="{FF2B5EF4-FFF2-40B4-BE49-F238E27FC236}">
                <a16:creationId xmlns:a16="http://schemas.microsoft.com/office/drawing/2014/main" id="{8077F35E-EEF7-40CB-90BF-B1384D46CC44}"/>
              </a:ext>
            </a:extLst>
          </p:cNvPr>
          <p:cNvSpPr>
            <a:spLocks noGrp="1"/>
          </p:cNvSpPr>
          <p:nvPr>
            <p:ph idx="1"/>
          </p:nvPr>
        </p:nvSpPr>
        <p:spPr/>
        <p:txBody>
          <a:bodyPr/>
          <a:lstStyle/>
          <a:p>
            <a:r>
              <a:rPr lang="en-US" dirty="0"/>
              <a:t>Population-based, nested, case-control study</a:t>
            </a:r>
          </a:p>
          <a:p>
            <a:r>
              <a:rPr lang="en-US" dirty="0"/>
              <a:t>Cases (1,417 cases) were opioid users who died of an opioid-related cause matched with up to 4 controls (5097 controls)</a:t>
            </a:r>
          </a:p>
          <a:p>
            <a:r>
              <a:rPr lang="en-US" dirty="0"/>
              <a:t>Primary exposure was pregabalin use 120 days preceding index date</a:t>
            </a:r>
          </a:p>
          <a:p>
            <a:r>
              <a:rPr lang="en-US" dirty="0"/>
              <a:t>Significantly increased odds of opioid-related death OR 1.68</a:t>
            </a:r>
          </a:p>
          <a:p>
            <a:r>
              <a:rPr lang="en-US" dirty="0"/>
              <a:t>High doses was associated with increased odds aOR 2.51</a:t>
            </a:r>
          </a:p>
          <a:p>
            <a:r>
              <a:rPr lang="en-US" dirty="0"/>
              <a:t>Low or moderate dose associated with increased odds aOR 1.52</a:t>
            </a:r>
          </a:p>
        </p:txBody>
      </p:sp>
      <p:sp>
        <p:nvSpPr>
          <p:cNvPr id="4" name="TextBox 3">
            <a:extLst>
              <a:ext uri="{FF2B5EF4-FFF2-40B4-BE49-F238E27FC236}">
                <a16:creationId xmlns:a16="http://schemas.microsoft.com/office/drawing/2014/main" id="{C8E94B99-22F0-4E9F-BF34-AC3B6E764AEB}"/>
              </a:ext>
            </a:extLst>
          </p:cNvPr>
          <p:cNvSpPr txBox="1"/>
          <p:nvPr/>
        </p:nvSpPr>
        <p:spPr>
          <a:xfrm>
            <a:off x="3810000" y="6242957"/>
            <a:ext cx="6045200" cy="369332"/>
          </a:xfrm>
          <a:prstGeom prst="rect">
            <a:avLst/>
          </a:prstGeom>
          <a:noFill/>
        </p:spPr>
        <p:txBody>
          <a:bodyPr wrap="square" rtlCol="0">
            <a:spAutoFit/>
          </a:bodyPr>
          <a:lstStyle/>
          <a:p>
            <a:r>
              <a:rPr lang="en-US" dirty="0"/>
              <a:t>Ann Intern Med. 2018;169(10):732-734.</a:t>
            </a:r>
          </a:p>
        </p:txBody>
      </p:sp>
    </p:spTree>
    <p:extLst>
      <p:ext uri="{BB962C8B-B14F-4D97-AF65-F5344CB8AC3E}">
        <p14:creationId xmlns:p14="http://schemas.microsoft.com/office/powerpoint/2010/main" val="8804403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CA46D-7574-4328-A497-BC14041D79E2}"/>
              </a:ext>
            </a:extLst>
          </p:cNvPr>
          <p:cNvSpPr>
            <a:spLocks noGrp="1"/>
          </p:cNvSpPr>
          <p:nvPr>
            <p:ph type="title"/>
          </p:nvPr>
        </p:nvSpPr>
        <p:spPr/>
        <p:txBody>
          <a:bodyPr/>
          <a:lstStyle/>
          <a:p>
            <a:r>
              <a:rPr lang="en-US" dirty="0"/>
              <a:t>FDA Drug Safety Communication 12-19-2019</a:t>
            </a:r>
          </a:p>
        </p:txBody>
      </p:sp>
      <p:sp>
        <p:nvSpPr>
          <p:cNvPr id="3" name="Content Placeholder 2">
            <a:extLst>
              <a:ext uri="{FF2B5EF4-FFF2-40B4-BE49-F238E27FC236}">
                <a16:creationId xmlns:a16="http://schemas.microsoft.com/office/drawing/2014/main" id="{07568CCC-8EB2-4636-8498-84530CCA7E5A}"/>
              </a:ext>
            </a:extLst>
          </p:cNvPr>
          <p:cNvSpPr>
            <a:spLocks noGrp="1"/>
          </p:cNvSpPr>
          <p:nvPr>
            <p:ph idx="1"/>
          </p:nvPr>
        </p:nvSpPr>
        <p:spPr/>
        <p:txBody>
          <a:bodyPr>
            <a:normAutofit lnSpcReduction="10000"/>
          </a:bodyPr>
          <a:lstStyle/>
          <a:p>
            <a:r>
              <a:rPr lang="en-US" dirty="0"/>
              <a:t>49 cases from 2012-2017</a:t>
            </a:r>
          </a:p>
          <a:p>
            <a:pPr lvl="1"/>
            <a:r>
              <a:rPr lang="en-US" dirty="0"/>
              <a:t>12 people died with gabapentinoids </a:t>
            </a:r>
          </a:p>
          <a:p>
            <a:r>
              <a:rPr lang="en-US" dirty="0"/>
              <a:t>Serious breathing problems with gabapentinoids with respiratory risk factors</a:t>
            </a:r>
          </a:p>
          <a:p>
            <a:pPr lvl="1"/>
            <a:r>
              <a:rPr lang="en-US" dirty="0"/>
              <a:t>Concomitant medications</a:t>
            </a:r>
          </a:p>
          <a:p>
            <a:pPr lvl="2"/>
            <a:r>
              <a:rPr lang="en-US" dirty="0"/>
              <a:t>Opioids</a:t>
            </a:r>
          </a:p>
          <a:p>
            <a:pPr lvl="2"/>
            <a:r>
              <a:rPr lang="en-US" dirty="0"/>
              <a:t>Anti-anxiety medications</a:t>
            </a:r>
          </a:p>
          <a:p>
            <a:pPr lvl="2"/>
            <a:r>
              <a:rPr lang="en-US" dirty="0"/>
              <a:t>Antidepressants</a:t>
            </a:r>
          </a:p>
          <a:p>
            <a:pPr lvl="2"/>
            <a:r>
              <a:rPr lang="en-US" dirty="0"/>
              <a:t>Antihistamines</a:t>
            </a:r>
          </a:p>
          <a:p>
            <a:pPr lvl="1"/>
            <a:r>
              <a:rPr lang="en-US" dirty="0"/>
              <a:t>COPD</a:t>
            </a:r>
          </a:p>
          <a:p>
            <a:pPr lvl="1"/>
            <a:r>
              <a:rPr lang="en-US" dirty="0"/>
              <a:t>Elderly</a:t>
            </a:r>
          </a:p>
          <a:p>
            <a:r>
              <a:rPr lang="en-US" dirty="0"/>
              <a:t>Less evidence of respiratory issues with gabapentinoids used alone in healthy patients</a:t>
            </a:r>
          </a:p>
        </p:txBody>
      </p:sp>
      <p:sp>
        <p:nvSpPr>
          <p:cNvPr id="4" name="TextBox 3">
            <a:extLst>
              <a:ext uri="{FF2B5EF4-FFF2-40B4-BE49-F238E27FC236}">
                <a16:creationId xmlns:a16="http://schemas.microsoft.com/office/drawing/2014/main" id="{D45EC588-A2FE-43B2-8885-F8CF707DF387}"/>
              </a:ext>
            </a:extLst>
          </p:cNvPr>
          <p:cNvSpPr txBox="1"/>
          <p:nvPr/>
        </p:nvSpPr>
        <p:spPr>
          <a:xfrm>
            <a:off x="2568271" y="5985565"/>
            <a:ext cx="8730532" cy="646331"/>
          </a:xfrm>
          <a:prstGeom prst="rect">
            <a:avLst/>
          </a:prstGeom>
          <a:noFill/>
        </p:spPr>
        <p:txBody>
          <a:bodyPr wrap="square" rtlCol="0">
            <a:spAutoFit/>
          </a:bodyPr>
          <a:lstStyle/>
          <a:p>
            <a:r>
              <a:rPr lang="en-US" dirty="0"/>
              <a:t>https://www.fda.gov/drugs/drug-safety-and-availability/fda-warns-about-serious-breathing-problems-seizure-and-nerve-pain-medicines-gabapentin-neurontin</a:t>
            </a:r>
          </a:p>
        </p:txBody>
      </p:sp>
    </p:spTree>
    <p:extLst>
      <p:ext uri="{BB962C8B-B14F-4D97-AF65-F5344CB8AC3E}">
        <p14:creationId xmlns:p14="http://schemas.microsoft.com/office/powerpoint/2010/main" val="5803753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65180-5103-4B8B-B8BB-F4A0D3A54A90}"/>
              </a:ext>
            </a:extLst>
          </p:cNvPr>
          <p:cNvSpPr>
            <a:spLocks noGrp="1"/>
          </p:cNvSpPr>
          <p:nvPr>
            <p:ph type="title"/>
          </p:nvPr>
        </p:nvSpPr>
        <p:spPr/>
        <p:txBody>
          <a:bodyPr/>
          <a:lstStyle/>
          <a:p>
            <a:r>
              <a:rPr lang="en-US" dirty="0"/>
              <a:t>FDA Drug Safety Communication 12-19-2019</a:t>
            </a:r>
          </a:p>
        </p:txBody>
      </p:sp>
      <p:sp>
        <p:nvSpPr>
          <p:cNvPr id="3" name="Content Placeholder 2">
            <a:extLst>
              <a:ext uri="{FF2B5EF4-FFF2-40B4-BE49-F238E27FC236}">
                <a16:creationId xmlns:a16="http://schemas.microsoft.com/office/drawing/2014/main" id="{C84403D0-9654-4AF2-9232-EE624C753DD2}"/>
              </a:ext>
            </a:extLst>
          </p:cNvPr>
          <p:cNvSpPr>
            <a:spLocks noGrp="1"/>
          </p:cNvSpPr>
          <p:nvPr>
            <p:ph idx="1"/>
          </p:nvPr>
        </p:nvSpPr>
        <p:spPr/>
        <p:txBody>
          <a:bodyPr/>
          <a:lstStyle/>
          <a:p>
            <a:r>
              <a:rPr lang="en-US" dirty="0"/>
              <a:t>Educate patients and caregivers about potential risks and to seek immediate medical attention</a:t>
            </a:r>
          </a:p>
          <a:p>
            <a:r>
              <a:rPr lang="en-US" dirty="0"/>
              <a:t>Start at lowest dose and monitor for respiratory depression and sedation</a:t>
            </a:r>
          </a:p>
          <a:p>
            <a:r>
              <a:rPr lang="en-US" dirty="0"/>
              <a:t>Adjust gabapentinoid for renal dysfunction</a:t>
            </a:r>
          </a:p>
          <a:p>
            <a:r>
              <a:rPr lang="en-US" dirty="0"/>
              <a:t>Be cognizant of additive effects of sedating or CNS-depressing medications</a:t>
            </a:r>
          </a:p>
          <a:p>
            <a:r>
              <a:rPr lang="en-US" dirty="0"/>
              <a:t>Management of respiratory depression</a:t>
            </a:r>
          </a:p>
          <a:p>
            <a:pPr lvl="1"/>
            <a:r>
              <a:rPr lang="en-US" dirty="0"/>
              <a:t>Observation</a:t>
            </a:r>
          </a:p>
          <a:p>
            <a:pPr lvl="1"/>
            <a:r>
              <a:rPr lang="en-US" dirty="0"/>
              <a:t>Supportive measures</a:t>
            </a:r>
          </a:p>
          <a:p>
            <a:pPr lvl="1"/>
            <a:r>
              <a:rPr lang="en-US" dirty="0"/>
              <a:t>Reduction or withdrawal of CNS depressants</a:t>
            </a:r>
          </a:p>
        </p:txBody>
      </p:sp>
      <p:sp>
        <p:nvSpPr>
          <p:cNvPr id="4" name="TextBox 3">
            <a:extLst>
              <a:ext uri="{FF2B5EF4-FFF2-40B4-BE49-F238E27FC236}">
                <a16:creationId xmlns:a16="http://schemas.microsoft.com/office/drawing/2014/main" id="{81DEABDA-7C18-4AA0-B1FD-5BC470531844}"/>
              </a:ext>
            </a:extLst>
          </p:cNvPr>
          <p:cNvSpPr txBox="1"/>
          <p:nvPr/>
        </p:nvSpPr>
        <p:spPr>
          <a:xfrm>
            <a:off x="2568271" y="5985565"/>
            <a:ext cx="8730532" cy="646331"/>
          </a:xfrm>
          <a:prstGeom prst="rect">
            <a:avLst/>
          </a:prstGeom>
          <a:noFill/>
        </p:spPr>
        <p:txBody>
          <a:bodyPr wrap="square" rtlCol="0">
            <a:spAutoFit/>
          </a:bodyPr>
          <a:lstStyle/>
          <a:p>
            <a:r>
              <a:rPr lang="en-US" dirty="0"/>
              <a:t>https://www.fda.gov/drugs/drug-safety-and-availability/fda-warns-about-serious-breathing-problems-seizure-and-nerve-pain-medicines-gabapentin-neurontin</a:t>
            </a:r>
          </a:p>
        </p:txBody>
      </p:sp>
    </p:spTree>
    <p:extLst>
      <p:ext uri="{BB962C8B-B14F-4D97-AF65-F5344CB8AC3E}">
        <p14:creationId xmlns:p14="http://schemas.microsoft.com/office/powerpoint/2010/main" val="32507090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in Addiction Treatment</a:t>
            </a:r>
          </a:p>
        </p:txBody>
      </p:sp>
      <p:sp>
        <p:nvSpPr>
          <p:cNvPr id="3" name="Content Placeholder 2"/>
          <p:cNvSpPr>
            <a:spLocks noGrp="1"/>
          </p:cNvSpPr>
          <p:nvPr>
            <p:ph idx="1"/>
          </p:nvPr>
        </p:nvSpPr>
        <p:spPr/>
        <p:txBody>
          <a:bodyPr/>
          <a:lstStyle/>
          <a:p>
            <a:r>
              <a:rPr lang="en-US" dirty="0"/>
              <a:t>Pregabalin</a:t>
            </a:r>
          </a:p>
          <a:p>
            <a:pPr lvl="1"/>
            <a:r>
              <a:rPr lang="en-US" dirty="0"/>
              <a:t>Alcohol withdrawal</a:t>
            </a:r>
          </a:p>
          <a:p>
            <a:pPr lvl="1"/>
            <a:r>
              <a:rPr lang="en-US" dirty="0"/>
              <a:t>Alcohol relapse prevention (abstinence similar to naltrexone)</a:t>
            </a:r>
          </a:p>
          <a:p>
            <a:pPr lvl="1"/>
            <a:r>
              <a:rPr lang="en-US" dirty="0"/>
              <a:t>Benzodiazepine/opioid withdrawal</a:t>
            </a:r>
          </a:p>
          <a:p>
            <a:pPr lvl="1"/>
            <a:r>
              <a:rPr lang="en-US" dirty="0"/>
              <a:t>Some evidence to prevent cocaine relapse</a:t>
            </a:r>
          </a:p>
          <a:p>
            <a:r>
              <a:rPr lang="en-US" dirty="0"/>
              <a:t>Gabapentin</a:t>
            </a:r>
          </a:p>
          <a:p>
            <a:pPr lvl="1"/>
            <a:r>
              <a:rPr lang="en-US" dirty="0"/>
              <a:t>Evidence in opioid, THC, alcohol addictions</a:t>
            </a:r>
          </a:p>
          <a:p>
            <a:pPr lvl="1"/>
            <a:r>
              <a:rPr lang="en-US" dirty="0"/>
              <a:t>Gabapentin </a:t>
            </a:r>
            <a:r>
              <a:rPr lang="en-US" i="1" dirty="0"/>
              <a:t>suggested</a:t>
            </a:r>
            <a:r>
              <a:rPr lang="en-US" dirty="0"/>
              <a:t> in APA AUD Guidelines </a:t>
            </a:r>
          </a:p>
          <a:p>
            <a:pPr lvl="2"/>
            <a:r>
              <a:rPr lang="en-US" dirty="0"/>
              <a:t>Goal of reducing or abstaining from alcohol</a:t>
            </a:r>
          </a:p>
          <a:p>
            <a:pPr lvl="2"/>
            <a:r>
              <a:rPr lang="en-US" dirty="0"/>
              <a:t>Prefer topiramate or gabapentin or intolerant or did not respond to naltrexone or acomprosate</a:t>
            </a:r>
          </a:p>
          <a:p>
            <a:pPr lvl="2"/>
            <a:r>
              <a:rPr lang="en-US" dirty="0"/>
              <a:t>No contraindications</a:t>
            </a:r>
          </a:p>
          <a:p>
            <a:pPr lvl="1"/>
            <a:endParaRPr lang="en-US" dirty="0"/>
          </a:p>
          <a:p>
            <a:pPr lvl="1"/>
            <a:endParaRPr lang="en-US" dirty="0"/>
          </a:p>
        </p:txBody>
      </p:sp>
      <p:sp>
        <p:nvSpPr>
          <p:cNvPr id="4" name="Footer Placeholder 3"/>
          <p:cNvSpPr>
            <a:spLocks noGrp="1"/>
          </p:cNvSpPr>
          <p:nvPr>
            <p:ph type="ftr" sz="quarter" idx="4294967295"/>
          </p:nvPr>
        </p:nvSpPr>
        <p:spPr>
          <a:xfrm>
            <a:off x="2566218" y="5852161"/>
            <a:ext cx="8086542" cy="821696"/>
          </a:xfrm>
          <a:prstGeom prst="rect">
            <a:avLst/>
          </a:prstGeom>
        </p:spPr>
        <p:txBody>
          <a:bodyPr/>
          <a:lstStyle/>
          <a:p>
            <a:pPr algn="l"/>
            <a:r>
              <a:rPr lang="en-US" sz="1100" dirty="0">
                <a:solidFill>
                  <a:schemeClr val="tx1"/>
                </a:solidFill>
              </a:rPr>
              <a:t>CNS Drugs. 2014;28:491-496.</a:t>
            </a:r>
          </a:p>
          <a:p>
            <a:r>
              <a:rPr lang="en-US" sz="1100" dirty="0">
                <a:solidFill>
                  <a:schemeClr val="tx1"/>
                </a:solidFill>
              </a:rPr>
              <a:t>Practice Guideline for the Pharmacological Treatment of Patients with Alcohol Use Disorder. </a:t>
            </a:r>
            <a:r>
              <a:rPr lang="en-US" sz="1100" dirty="0"/>
              <a:t>APA. https://psychiatryonline.org/doi/pdf/10.1176/appi.books.9781615371969</a:t>
            </a:r>
            <a:endParaRPr lang="en-US" sz="1100" dirty="0">
              <a:solidFill>
                <a:schemeClr val="tx1"/>
              </a:solidFill>
            </a:endParaRPr>
          </a:p>
          <a:p>
            <a:pPr algn="l"/>
            <a:endParaRPr lang="en-US" sz="1100" dirty="0">
              <a:solidFill>
                <a:schemeClr val="tx1"/>
              </a:solidFill>
            </a:endParaRPr>
          </a:p>
        </p:txBody>
      </p:sp>
    </p:spTree>
    <p:extLst>
      <p:ext uri="{BB962C8B-B14F-4D97-AF65-F5344CB8AC3E}">
        <p14:creationId xmlns:p14="http://schemas.microsoft.com/office/powerpoint/2010/main" val="17067979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Gabapentin and Pregabalin Abuse</a:t>
            </a:r>
          </a:p>
        </p:txBody>
      </p:sp>
      <p:sp>
        <p:nvSpPr>
          <p:cNvPr id="8" name="Text Placeholder 7"/>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200150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Case</a:t>
            </a:r>
          </a:p>
        </p:txBody>
      </p:sp>
      <p:sp>
        <p:nvSpPr>
          <p:cNvPr id="5" name="Content Placeholder 4"/>
          <p:cNvSpPr>
            <a:spLocks noGrp="1"/>
          </p:cNvSpPr>
          <p:nvPr>
            <p:ph idx="1"/>
          </p:nvPr>
        </p:nvSpPr>
        <p:spPr/>
        <p:txBody>
          <a:bodyPr>
            <a:normAutofit/>
          </a:bodyPr>
          <a:lstStyle/>
          <a:p>
            <a:r>
              <a:rPr lang="en-US" dirty="0"/>
              <a:t>Ms. Smith is a 67 yo woman with PMH significant for mood disorder, alcohol abuse, and polyneuritis</a:t>
            </a:r>
          </a:p>
          <a:p>
            <a:r>
              <a:rPr lang="en-US" u="sng" dirty="0"/>
              <a:t>Medications:</a:t>
            </a:r>
            <a:r>
              <a:rPr lang="en-US" dirty="0"/>
              <a:t> naproxen 550mg PO daily, amitriptyline 100mg PO daily, and gabapentin titrated up to 4800mg PO daily</a:t>
            </a:r>
          </a:p>
          <a:p>
            <a:r>
              <a:rPr lang="en-US" dirty="0"/>
              <a:t>Began to exhibit fraudulent behavior:</a:t>
            </a:r>
          </a:p>
          <a:p>
            <a:pPr lvl="1"/>
            <a:r>
              <a:rPr lang="en-US" dirty="0"/>
              <a:t>Requesting medication without a prescription</a:t>
            </a:r>
          </a:p>
          <a:p>
            <a:pPr lvl="1"/>
            <a:r>
              <a:rPr lang="en-US" dirty="0"/>
              <a:t>Exaggerated symptoms</a:t>
            </a:r>
          </a:p>
          <a:p>
            <a:pPr lvl="1"/>
            <a:r>
              <a:rPr lang="en-US" dirty="0"/>
              <a:t>Physician consulted and then changed when demands not met</a:t>
            </a:r>
          </a:p>
          <a:p>
            <a:r>
              <a:rPr lang="en-US" dirty="0"/>
              <a:t>Ran out of medication and could not obtain refill</a:t>
            </a:r>
          </a:p>
        </p:txBody>
      </p:sp>
      <p:sp>
        <p:nvSpPr>
          <p:cNvPr id="6" name="TextBox 5"/>
          <p:cNvSpPr txBox="1"/>
          <p:nvPr/>
        </p:nvSpPr>
        <p:spPr>
          <a:xfrm>
            <a:off x="3335594" y="6269020"/>
            <a:ext cx="8689848" cy="276999"/>
          </a:xfrm>
          <a:prstGeom prst="rect">
            <a:avLst/>
          </a:prstGeom>
          <a:noFill/>
        </p:spPr>
        <p:txBody>
          <a:bodyPr wrap="square" rtlCol="0">
            <a:spAutoFit/>
          </a:bodyPr>
          <a:lstStyle/>
          <a:p>
            <a:r>
              <a:rPr lang="en-US" sz="1200" dirty="0"/>
              <a:t>Pharmacopsychiatry. 2007 Jan;40(1):43-4.</a:t>
            </a:r>
          </a:p>
        </p:txBody>
      </p:sp>
    </p:spTree>
    <p:extLst>
      <p:ext uri="{BB962C8B-B14F-4D97-AF65-F5344CB8AC3E}">
        <p14:creationId xmlns:p14="http://schemas.microsoft.com/office/powerpoint/2010/main" val="31570565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97394-6E4F-4063-AF1E-FB1DDE4B244D}"/>
              </a:ext>
            </a:extLst>
          </p:cNvPr>
          <p:cNvSpPr>
            <a:spLocks noGrp="1"/>
          </p:cNvSpPr>
          <p:nvPr>
            <p:ph type="title"/>
          </p:nvPr>
        </p:nvSpPr>
        <p:spPr/>
        <p:txBody>
          <a:bodyPr/>
          <a:lstStyle/>
          <a:p>
            <a:r>
              <a:rPr lang="en-US" dirty="0"/>
              <a:t>Gabapentinoid Use in U.S. 2002-2015</a:t>
            </a:r>
          </a:p>
        </p:txBody>
      </p:sp>
      <p:sp>
        <p:nvSpPr>
          <p:cNvPr id="3" name="Content Placeholder 2">
            <a:extLst>
              <a:ext uri="{FF2B5EF4-FFF2-40B4-BE49-F238E27FC236}">
                <a16:creationId xmlns:a16="http://schemas.microsoft.com/office/drawing/2014/main" id="{58EC360E-1E9A-41D0-A594-A80F99766022}"/>
              </a:ext>
            </a:extLst>
          </p:cNvPr>
          <p:cNvSpPr>
            <a:spLocks noGrp="1"/>
          </p:cNvSpPr>
          <p:nvPr>
            <p:ph idx="1"/>
          </p:nvPr>
        </p:nvSpPr>
        <p:spPr/>
        <p:txBody>
          <a:bodyPr/>
          <a:lstStyle/>
          <a:p>
            <a:r>
              <a:rPr lang="en-US" dirty="0"/>
              <a:t>346,177 adults prescribed gabapentin or pregabalin from Medical Expenditure Panel Survey</a:t>
            </a:r>
          </a:p>
          <a:p>
            <a:r>
              <a:rPr lang="en-US" dirty="0"/>
              <a:t>82.6% of patients prescribed gabapentin</a:t>
            </a:r>
          </a:p>
          <a:p>
            <a:r>
              <a:rPr lang="en-US" dirty="0"/>
              <a:t>Significant increase in gabapentinoid prescribing during study</a:t>
            </a:r>
          </a:p>
          <a:p>
            <a:pPr lvl="1"/>
            <a:r>
              <a:rPr lang="en-US" dirty="0"/>
              <a:t>2002 1.2% prescribed gabapentin or pregabalin</a:t>
            </a:r>
          </a:p>
          <a:p>
            <a:pPr lvl="1"/>
            <a:r>
              <a:rPr lang="en-US" dirty="0"/>
              <a:t>2015 3.9% prescribed gabapentin or pregabalin</a:t>
            </a:r>
          </a:p>
          <a:p>
            <a:r>
              <a:rPr lang="en-US" dirty="0"/>
              <a:t>Changes in 2008</a:t>
            </a:r>
          </a:p>
          <a:p>
            <a:pPr lvl="1"/>
            <a:r>
              <a:rPr lang="en-US" dirty="0"/>
              <a:t>No increase in gabapentin until 2008</a:t>
            </a:r>
          </a:p>
          <a:p>
            <a:pPr lvl="1"/>
            <a:r>
              <a:rPr lang="en-US" dirty="0"/>
              <a:t>Pregabalin use plateaued and no increase following</a:t>
            </a:r>
          </a:p>
        </p:txBody>
      </p:sp>
      <p:sp>
        <p:nvSpPr>
          <p:cNvPr id="5" name="Footer Placeholder 5">
            <a:extLst>
              <a:ext uri="{FF2B5EF4-FFF2-40B4-BE49-F238E27FC236}">
                <a16:creationId xmlns:a16="http://schemas.microsoft.com/office/drawing/2014/main" id="{0E2D29E7-BA01-4C76-A675-5FC49BFC1D54}"/>
              </a:ext>
            </a:extLst>
          </p:cNvPr>
          <p:cNvSpPr txBox="1">
            <a:spLocks/>
          </p:cNvSpPr>
          <p:nvPr/>
        </p:nvSpPr>
        <p:spPr>
          <a:xfrm>
            <a:off x="3008670" y="5690001"/>
            <a:ext cx="8001000" cy="1237459"/>
          </a:xfrm>
          <a:prstGeom prst="rect">
            <a:avLst/>
          </a:prstGeom>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r>
              <a:rPr lang="en-US" sz="1600" dirty="0"/>
              <a:t>JAMA Intern Med. 2018;epub</a:t>
            </a:r>
            <a:r>
              <a:rPr lang="en-US" dirty="0"/>
              <a:t>2018/01/04.</a:t>
            </a:r>
            <a:endParaRPr lang="en-US" sz="1600" dirty="0"/>
          </a:p>
        </p:txBody>
      </p:sp>
    </p:spTree>
    <p:extLst>
      <p:ext uri="{BB962C8B-B14F-4D97-AF65-F5344CB8AC3E}">
        <p14:creationId xmlns:p14="http://schemas.microsoft.com/office/powerpoint/2010/main" val="164452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Learning Objectives</a:t>
            </a:r>
          </a:p>
        </p:txBody>
      </p:sp>
      <p:sp>
        <p:nvSpPr>
          <p:cNvPr id="2" name="Content Placeholder 1"/>
          <p:cNvSpPr>
            <a:spLocks noGrp="1"/>
          </p:cNvSpPr>
          <p:nvPr>
            <p:ph idx="1"/>
          </p:nvPr>
        </p:nvSpPr>
        <p:spPr/>
        <p:txBody>
          <a:bodyPr>
            <a:normAutofit/>
          </a:bodyPr>
          <a:lstStyle/>
          <a:p>
            <a:r>
              <a:rPr lang="en-US" dirty="0"/>
              <a:t>Review the proposed mechanisms of action (MOA) for gabapentin and pregabalin.</a:t>
            </a:r>
          </a:p>
          <a:p>
            <a:r>
              <a:rPr lang="en-US" dirty="0"/>
              <a:t>Explain the proposed rationale as to why gabapentin and pregabalin have become drugs of abuse. </a:t>
            </a:r>
          </a:p>
          <a:p>
            <a:r>
              <a:rPr lang="en-US" dirty="0"/>
              <a:t>Identify signs and symptoms of withdrawal that an addicted or tolerant patient may experience upon abrupt discontinuation of gabapentin or pregabalin. </a:t>
            </a:r>
          </a:p>
          <a:p>
            <a:r>
              <a:rPr lang="en-US" dirty="0"/>
              <a:t>Discuss updates on changes in pain management given the increase in gabapentin and pregabalin abuse.</a:t>
            </a:r>
          </a:p>
          <a:p>
            <a:endParaRPr lang="en-US" dirty="0"/>
          </a:p>
        </p:txBody>
      </p:sp>
    </p:spTree>
    <p:extLst>
      <p:ext uri="{BB962C8B-B14F-4D97-AF65-F5344CB8AC3E}">
        <p14:creationId xmlns:p14="http://schemas.microsoft.com/office/powerpoint/2010/main" val="23137476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6BCC1-308F-482D-9D86-DFB72C92EC03}"/>
              </a:ext>
            </a:extLst>
          </p:cNvPr>
          <p:cNvSpPr>
            <a:spLocks noGrp="1"/>
          </p:cNvSpPr>
          <p:nvPr>
            <p:ph type="title"/>
          </p:nvPr>
        </p:nvSpPr>
        <p:spPr/>
        <p:txBody>
          <a:bodyPr/>
          <a:lstStyle/>
          <a:p>
            <a:r>
              <a:rPr lang="en-US" dirty="0"/>
              <a:t>Abuse Potential in U.S. Commercially Insured</a:t>
            </a:r>
          </a:p>
        </p:txBody>
      </p:sp>
      <p:sp>
        <p:nvSpPr>
          <p:cNvPr id="3" name="Content Placeholder 2">
            <a:extLst>
              <a:ext uri="{FF2B5EF4-FFF2-40B4-BE49-F238E27FC236}">
                <a16:creationId xmlns:a16="http://schemas.microsoft.com/office/drawing/2014/main" id="{DC68DEBB-EC54-4D74-83B8-37C9939E4C97}"/>
              </a:ext>
            </a:extLst>
          </p:cNvPr>
          <p:cNvSpPr>
            <a:spLocks noGrp="1"/>
          </p:cNvSpPr>
          <p:nvPr>
            <p:ph idx="1"/>
          </p:nvPr>
        </p:nvSpPr>
        <p:spPr/>
        <p:txBody>
          <a:bodyPr>
            <a:normAutofit/>
          </a:bodyPr>
          <a:lstStyle/>
          <a:p>
            <a:r>
              <a:rPr lang="en-US" dirty="0"/>
              <a:t>Retrospective cohort analysis from Truven Health </a:t>
            </a:r>
            <a:r>
              <a:rPr lang="en-US" dirty="0" err="1"/>
              <a:t>MarketScan</a:t>
            </a:r>
            <a:r>
              <a:rPr lang="en-US" dirty="0">
                <a:latin typeface="Times New Roman" panose="02020603050405020304" pitchFamily="18" charset="0"/>
                <a:cs typeface="Times New Roman" panose="02020603050405020304" pitchFamily="18" charset="0"/>
              </a:rPr>
              <a:t>®</a:t>
            </a:r>
            <a:r>
              <a:rPr lang="en-US" dirty="0"/>
              <a:t> Commercial Claims and Encounters database </a:t>
            </a:r>
          </a:p>
          <a:p>
            <a:r>
              <a:rPr lang="en-US" dirty="0"/>
              <a:t>11,247,216 unique patients aged 16-64 years with 2 or more claims for commonly abusable medications for ≥ 120 days</a:t>
            </a:r>
          </a:p>
          <a:p>
            <a:r>
              <a:rPr lang="en-US" dirty="0"/>
              <a:t>Lorenz-1 curves calculated: percentage of total drug supply consumed by top 1% of users over 12 month period</a:t>
            </a:r>
          </a:p>
          <a:p>
            <a:pPr lvl="1"/>
            <a:r>
              <a:rPr lang="en-US" dirty="0"/>
              <a:t>Lorenz-1 curve ≥ 15% = high potential for abuse</a:t>
            </a:r>
          </a:p>
        </p:txBody>
      </p:sp>
      <p:sp>
        <p:nvSpPr>
          <p:cNvPr id="4" name="TextBox 3">
            <a:extLst>
              <a:ext uri="{FF2B5EF4-FFF2-40B4-BE49-F238E27FC236}">
                <a16:creationId xmlns:a16="http://schemas.microsoft.com/office/drawing/2014/main" id="{765B4F25-E2DD-4C57-81EC-F2FC30028087}"/>
              </a:ext>
            </a:extLst>
          </p:cNvPr>
          <p:cNvSpPr txBox="1"/>
          <p:nvPr/>
        </p:nvSpPr>
        <p:spPr>
          <a:xfrm>
            <a:off x="3729162" y="6308731"/>
            <a:ext cx="5462546" cy="369332"/>
          </a:xfrm>
          <a:prstGeom prst="rect">
            <a:avLst/>
          </a:prstGeom>
          <a:noFill/>
        </p:spPr>
        <p:txBody>
          <a:bodyPr wrap="square" rtlCol="0">
            <a:spAutoFit/>
          </a:bodyPr>
          <a:lstStyle/>
          <a:p>
            <a:r>
              <a:rPr lang="en-US" dirty="0"/>
              <a:t>Clin Drug </a:t>
            </a:r>
            <a:r>
              <a:rPr lang="en-US" dirty="0" err="1"/>
              <a:t>Investig</a:t>
            </a:r>
            <a:r>
              <a:rPr lang="en-US" dirty="0"/>
              <a:t>. 2017;37:763-773, </a:t>
            </a:r>
          </a:p>
        </p:txBody>
      </p:sp>
    </p:spTree>
    <p:extLst>
      <p:ext uri="{BB962C8B-B14F-4D97-AF65-F5344CB8AC3E}">
        <p14:creationId xmlns:p14="http://schemas.microsoft.com/office/powerpoint/2010/main" val="2791140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A44EE-17A4-48A1-AB90-3569E7E5D805}"/>
              </a:ext>
            </a:extLst>
          </p:cNvPr>
          <p:cNvSpPr>
            <a:spLocks noGrp="1"/>
          </p:cNvSpPr>
          <p:nvPr>
            <p:ph type="title"/>
          </p:nvPr>
        </p:nvSpPr>
        <p:spPr/>
        <p:txBody>
          <a:bodyPr/>
          <a:lstStyle/>
          <a:p>
            <a:r>
              <a:rPr lang="en-US" dirty="0"/>
              <a:t>Abuse Potential in U.S. Commercially Insured</a:t>
            </a:r>
          </a:p>
        </p:txBody>
      </p:sp>
      <p:sp>
        <p:nvSpPr>
          <p:cNvPr id="3" name="Content Placeholder 2">
            <a:extLst>
              <a:ext uri="{FF2B5EF4-FFF2-40B4-BE49-F238E27FC236}">
                <a16:creationId xmlns:a16="http://schemas.microsoft.com/office/drawing/2014/main" id="{CAEB36AB-475F-4DDE-94AE-728875569C45}"/>
              </a:ext>
            </a:extLst>
          </p:cNvPr>
          <p:cNvSpPr>
            <a:spLocks noGrp="1"/>
          </p:cNvSpPr>
          <p:nvPr>
            <p:ph idx="1"/>
          </p:nvPr>
        </p:nvSpPr>
        <p:spPr/>
        <p:txBody>
          <a:bodyPr/>
          <a:lstStyle/>
          <a:p>
            <a:r>
              <a:rPr lang="en-US" dirty="0"/>
              <a:t>Lorenz-1 curves</a:t>
            </a:r>
          </a:p>
          <a:p>
            <a:pPr lvl="1"/>
            <a:r>
              <a:rPr lang="en-US" dirty="0"/>
              <a:t>Opioid 37%</a:t>
            </a:r>
          </a:p>
          <a:p>
            <a:pPr lvl="1"/>
            <a:r>
              <a:rPr lang="en-US" dirty="0"/>
              <a:t>Gabapentin 19% </a:t>
            </a:r>
          </a:p>
          <a:p>
            <a:pPr lvl="1"/>
            <a:r>
              <a:rPr lang="en-US" dirty="0"/>
              <a:t>Pregabalin 15%</a:t>
            </a:r>
          </a:p>
          <a:p>
            <a:pPr lvl="1"/>
            <a:r>
              <a:rPr lang="en-US" dirty="0"/>
              <a:t>Alprazolam 14%</a:t>
            </a:r>
          </a:p>
          <a:p>
            <a:pPr lvl="1"/>
            <a:r>
              <a:rPr lang="en-US" dirty="0"/>
              <a:t>Zolpidem 13%</a:t>
            </a:r>
          </a:p>
          <a:p>
            <a:r>
              <a:rPr lang="en-US" dirty="0"/>
              <a:t>Supply per day for top 1%</a:t>
            </a:r>
          </a:p>
          <a:p>
            <a:pPr lvl="1"/>
            <a:r>
              <a:rPr lang="en-US" dirty="0"/>
              <a:t>Gabapentin</a:t>
            </a:r>
          </a:p>
          <a:p>
            <a:pPr lvl="2"/>
            <a:r>
              <a:rPr lang="en-US" dirty="0"/>
              <a:t>Mean 11,274 mg/day, median 9,534 mg</a:t>
            </a:r>
          </a:p>
          <a:p>
            <a:pPr lvl="1"/>
            <a:r>
              <a:rPr lang="en-US" dirty="0"/>
              <a:t>Pregabalin</a:t>
            </a:r>
          </a:p>
          <a:p>
            <a:pPr lvl="2"/>
            <a:r>
              <a:rPr lang="en-US" dirty="0"/>
              <a:t>Mean 2,474 mg/day, median 2,219 mg/day</a:t>
            </a:r>
          </a:p>
          <a:p>
            <a:pPr lvl="1"/>
            <a:endParaRPr lang="en-US" dirty="0"/>
          </a:p>
        </p:txBody>
      </p:sp>
      <p:sp>
        <p:nvSpPr>
          <p:cNvPr id="4" name="TextBox 3">
            <a:extLst>
              <a:ext uri="{FF2B5EF4-FFF2-40B4-BE49-F238E27FC236}">
                <a16:creationId xmlns:a16="http://schemas.microsoft.com/office/drawing/2014/main" id="{85395875-8A46-49C4-B0AB-5DAE4E70CA8C}"/>
              </a:ext>
            </a:extLst>
          </p:cNvPr>
          <p:cNvSpPr txBox="1"/>
          <p:nvPr/>
        </p:nvSpPr>
        <p:spPr>
          <a:xfrm>
            <a:off x="3729162" y="6308731"/>
            <a:ext cx="5462546" cy="369332"/>
          </a:xfrm>
          <a:prstGeom prst="rect">
            <a:avLst/>
          </a:prstGeom>
          <a:noFill/>
        </p:spPr>
        <p:txBody>
          <a:bodyPr wrap="square" rtlCol="0">
            <a:spAutoFit/>
          </a:bodyPr>
          <a:lstStyle/>
          <a:p>
            <a:r>
              <a:rPr lang="en-US" dirty="0"/>
              <a:t>Clin Drug </a:t>
            </a:r>
            <a:r>
              <a:rPr lang="en-US" dirty="0" err="1"/>
              <a:t>Investig</a:t>
            </a:r>
            <a:r>
              <a:rPr lang="en-US" dirty="0"/>
              <a:t>. 2017;37:763-773, </a:t>
            </a:r>
          </a:p>
        </p:txBody>
      </p:sp>
    </p:spTree>
    <p:extLst>
      <p:ext uri="{BB962C8B-B14F-4D97-AF65-F5344CB8AC3E}">
        <p14:creationId xmlns:p14="http://schemas.microsoft.com/office/powerpoint/2010/main" val="31480010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7D928-9484-46CF-B30F-F55A55E2A620}"/>
              </a:ext>
            </a:extLst>
          </p:cNvPr>
          <p:cNvSpPr>
            <a:spLocks noGrp="1"/>
          </p:cNvSpPr>
          <p:nvPr>
            <p:ph type="title"/>
          </p:nvPr>
        </p:nvSpPr>
        <p:spPr/>
        <p:txBody>
          <a:bodyPr/>
          <a:lstStyle/>
          <a:p>
            <a:r>
              <a:rPr lang="en-US" dirty="0"/>
              <a:t>FDA Adverse Events Reporting System (FAERS)</a:t>
            </a:r>
          </a:p>
        </p:txBody>
      </p:sp>
      <p:sp>
        <p:nvSpPr>
          <p:cNvPr id="3" name="Content Placeholder 2">
            <a:extLst>
              <a:ext uri="{FF2B5EF4-FFF2-40B4-BE49-F238E27FC236}">
                <a16:creationId xmlns:a16="http://schemas.microsoft.com/office/drawing/2014/main" id="{1BA333B8-DE84-4139-875E-CB82991A76BF}"/>
              </a:ext>
            </a:extLst>
          </p:cNvPr>
          <p:cNvSpPr>
            <a:spLocks noGrp="1"/>
          </p:cNvSpPr>
          <p:nvPr>
            <p:ph idx="1"/>
          </p:nvPr>
        </p:nvSpPr>
        <p:spPr/>
        <p:txBody>
          <a:bodyPr/>
          <a:lstStyle/>
          <a:p>
            <a:r>
              <a:rPr lang="en-US" dirty="0"/>
              <a:t>Post-marketing surveillance</a:t>
            </a:r>
          </a:p>
          <a:p>
            <a:r>
              <a:rPr lang="en-US" dirty="0"/>
              <a:t>October 2012 – December 2016 total 4,935,048 events for 294,652 unique medications</a:t>
            </a:r>
          </a:p>
          <a:p>
            <a:r>
              <a:rPr lang="en-US" dirty="0"/>
              <a:t>*</a:t>
            </a:r>
            <a:r>
              <a:rPr lang="en-US" dirty="0" err="1"/>
              <a:t>Coingestants</a:t>
            </a:r>
            <a:r>
              <a:rPr lang="en-US" dirty="0"/>
              <a:t> not known</a:t>
            </a:r>
          </a:p>
          <a:p>
            <a:endParaRPr lang="en-US" dirty="0"/>
          </a:p>
        </p:txBody>
      </p:sp>
      <p:graphicFrame>
        <p:nvGraphicFramePr>
          <p:cNvPr id="4" name="Table 4">
            <a:extLst>
              <a:ext uri="{FF2B5EF4-FFF2-40B4-BE49-F238E27FC236}">
                <a16:creationId xmlns:a16="http://schemas.microsoft.com/office/drawing/2014/main" id="{EDAA8578-2364-4CC2-BC48-E68AF00F35C6}"/>
              </a:ext>
            </a:extLst>
          </p:cNvPr>
          <p:cNvGraphicFramePr>
            <a:graphicFrameLocks noGrp="1"/>
          </p:cNvGraphicFramePr>
          <p:nvPr>
            <p:extLst>
              <p:ext uri="{D42A27DB-BD31-4B8C-83A1-F6EECF244321}">
                <p14:modId xmlns:p14="http://schemas.microsoft.com/office/powerpoint/2010/main" val="2524127918"/>
              </p:ext>
            </p:extLst>
          </p:nvPr>
        </p:nvGraphicFramePr>
        <p:xfrm>
          <a:off x="2032000" y="3708655"/>
          <a:ext cx="8127999" cy="219456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385176513"/>
                    </a:ext>
                  </a:extLst>
                </a:gridCol>
                <a:gridCol w="2709333">
                  <a:extLst>
                    <a:ext uri="{9D8B030D-6E8A-4147-A177-3AD203B41FA5}">
                      <a16:colId xmlns:a16="http://schemas.microsoft.com/office/drawing/2014/main" val="1332688938"/>
                    </a:ext>
                  </a:extLst>
                </a:gridCol>
                <a:gridCol w="2709333">
                  <a:extLst>
                    <a:ext uri="{9D8B030D-6E8A-4147-A177-3AD203B41FA5}">
                      <a16:colId xmlns:a16="http://schemas.microsoft.com/office/drawing/2014/main" val="1047565949"/>
                    </a:ext>
                  </a:extLst>
                </a:gridCol>
              </a:tblGrid>
              <a:tr h="271446">
                <a:tc>
                  <a:txBody>
                    <a:bodyPr/>
                    <a:lstStyle/>
                    <a:p>
                      <a:r>
                        <a:rPr lang="en-US" sz="2400" dirty="0"/>
                        <a:t>Event</a:t>
                      </a:r>
                    </a:p>
                  </a:txBody>
                  <a:tcPr/>
                </a:tc>
                <a:tc>
                  <a:txBody>
                    <a:bodyPr/>
                    <a:lstStyle/>
                    <a:p>
                      <a:r>
                        <a:rPr lang="en-US" sz="2400" dirty="0"/>
                        <a:t>Gabapentin</a:t>
                      </a:r>
                    </a:p>
                  </a:txBody>
                  <a:tcPr/>
                </a:tc>
                <a:tc>
                  <a:txBody>
                    <a:bodyPr/>
                    <a:lstStyle/>
                    <a:p>
                      <a:r>
                        <a:rPr lang="en-US" sz="2400" dirty="0"/>
                        <a:t>Pregabalin</a:t>
                      </a:r>
                    </a:p>
                  </a:txBody>
                  <a:tcPr/>
                </a:tc>
                <a:extLst>
                  <a:ext uri="{0D108BD9-81ED-4DB2-BD59-A6C34878D82A}">
                    <a16:rowId xmlns:a16="http://schemas.microsoft.com/office/drawing/2014/main" val="3945835520"/>
                  </a:ext>
                </a:extLst>
              </a:tr>
              <a:tr h="370840">
                <a:tc>
                  <a:txBody>
                    <a:bodyPr/>
                    <a:lstStyle/>
                    <a:p>
                      <a:r>
                        <a:rPr lang="en-US" sz="2400" dirty="0"/>
                        <a:t>Total ADE</a:t>
                      </a:r>
                    </a:p>
                  </a:txBody>
                  <a:tcPr/>
                </a:tc>
                <a:tc>
                  <a:txBody>
                    <a:bodyPr/>
                    <a:lstStyle/>
                    <a:p>
                      <a:r>
                        <a:rPr lang="en-US" sz="2400" dirty="0"/>
                        <a:t>10,038</a:t>
                      </a:r>
                    </a:p>
                  </a:txBody>
                  <a:tcPr/>
                </a:tc>
                <a:tc>
                  <a:txBody>
                    <a:bodyPr/>
                    <a:lstStyle/>
                    <a:p>
                      <a:r>
                        <a:rPr lang="en-US" sz="2400" dirty="0"/>
                        <a:t>571</a:t>
                      </a:r>
                    </a:p>
                  </a:txBody>
                  <a:tcPr/>
                </a:tc>
                <a:extLst>
                  <a:ext uri="{0D108BD9-81ED-4DB2-BD59-A6C34878D82A}">
                    <a16:rowId xmlns:a16="http://schemas.microsoft.com/office/drawing/2014/main" val="881676002"/>
                  </a:ext>
                </a:extLst>
              </a:tr>
              <a:tr h="370840">
                <a:tc>
                  <a:txBody>
                    <a:bodyPr/>
                    <a:lstStyle/>
                    <a:p>
                      <a:r>
                        <a:rPr lang="en-US" sz="2400" dirty="0"/>
                        <a:t>Abuse-related</a:t>
                      </a:r>
                    </a:p>
                  </a:txBody>
                  <a:tcPr/>
                </a:tc>
                <a:tc>
                  <a:txBody>
                    <a:bodyPr/>
                    <a:lstStyle/>
                    <a:p>
                      <a:r>
                        <a:rPr lang="en-US" sz="2400" dirty="0"/>
                        <a:t>576</a:t>
                      </a:r>
                    </a:p>
                  </a:txBody>
                  <a:tcPr/>
                </a:tc>
                <a:tc>
                  <a:txBody>
                    <a:bodyPr/>
                    <a:lstStyle/>
                    <a:p>
                      <a:r>
                        <a:rPr lang="en-US" sz="2400" dirty="0"/>
                        <a:t>58</a:t>
                      </a:r>
                    </a:p>
                  </a:txBody>
                  <a:tcPr/>
                </a:tc>
                <a:extLst>
                  <a:ext uri="{0D108BD9-81ED-4DB2-BD59-A6C34878D82A}">
                    <a16:rowId xmlns:a16="http://schemas.microsoft.com/office/drawing/2014/main" val="1297896762"/>
                  </a:ext>
                </a:extLst>
              </a:tr>
              <a:tr h="370840">
                <a:tc>
                  <a:txBody>
                    <a:bodyPr/>
                    <a:lstStyle/>
                    <a:p>
                      <a:r>
                        <a:rPr lang="en-US" sz="2400" dirty="0"/>
                        <a:t>Abuse-related fatalities*</a:t>
                      </a:r>
                    </a:p>
                  </a:txBody>
                  <a:tcPr/>
                </a:tc>
                <a:tc>
                  <a:txBody>
                    <a:bodyPr/>
                    <a:lstStyle/>
                    <a:p>
                      <a:r>
                        <a:rPr lang="en-US" sz="2400" dirty="0"/>
                        <a:t>106</a:t>
                      </a:r>
                    </a:p>
                  </a:txBody>
                  <a:tcPr/>
                </a:tc>
                <a:tc>
                  <a:txBody>
                    <a:bodyPr/>
                    <a:lstStyle/>
                    <a:p>
                      <a:r>
                        <a:rPr lang="en-US" sz="2400" dirty="0"/>
                        <a:t>24</a:t>
                      </a:r>
                    </a:p>
                  </a:txBody>
                  <a:tcPr/>
                </a:tc>
                <a:extLst>
                  <a:ext uri="{0D108BD9-81ED-4DB2-BD59-A6C34878D82A}">
                    <a16:rowId xmlns:a16="http://schemas.microsoft.com/office/drawing/2014/main" val="1315191275"/>
                  </a:ext>
                </a:extLst>
              </a:tr>
            </a:tbl>
          </a:graphicData>
        </a:graphic>
      </p:graphicFrame>
      <p:sp>
        <p:nvSpPr>
          <p:cNvPr id="6" name="TextBox 5">
            <a:extLst>
              <a:ext uri="{FF2B5EF4-FFF2-40B4-BE49-F238E27FC236}">
                <a16:creationId xmlns:a16="http://schemas.microsoft.com/office/drawing/2014/main" id="{53160AC5-57F1-4828-A5AC-264D17956F65}"/>
              </a:ext>
            </a:extLst>
          </p:cNvPr>
          <p:cNvSpPr txBox="1"/>
          <p:nvPr/>
        </p:nvSpPr>
        <p:spPr>
          <a:xfrm>
            <a:off x="2565520" y="6340130"/>
            <a:ext cx="4775682" cy="276999"/>
          </a:xfrm>
          <a:prstGeom prst="rect">
            <a:avLst/>
          </a:prstGeom>
          <a:noFill/>
        </p:spPr>
        <p:txBody>
          <a:bodyPr wrap="square" rtlCol="0">
            <a:spAutoFit/>
          </a:bodyPr>
          <a:lstStyle/>
          <a:p>
            <a:pPr algn="ctr"/>
            <a:r>
              <a:rPr lang="en-US" sz="1200" dirty="0"/>
              <a:t>Res Soc Adm Pharm. 2019;15:953-958.</a:t>
            </a:r>
          </a:p>
        </p:txBody>
      </p:sp>
    </p:spTree>
    <p:extLst>
      <p:ext uri="{BB962C8B-B14F-4D97-AF65-F5344CB8AC3E}">
        <p14:creationId xmlns:p14="http://schemas.microsoft.com/office/powerpoint/2010/main" val="35039648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331B6-70F1-48EB-B748-44FE20397680}"/>
              </a:ext>
            </a:extLst>
          </p:cNvPr>
          <p:cNvSpPr>
            <a:spLocks noGrp="1"/>
          </p:cNvSpPr>
          <p:nvPr>
            <p:ph type="title"/>
          </p:nvPr>
        </p:nvSpPr>
        <p:spPr/>
        <p:txBody>
          <a:bodyPr/>
          <a:lstStyle/>
          <a:p>
            <a:r>
              <a:rPr lang="en-US" dirty="0"/>
              <a:t>U.S. Poison Control Center Data</a:t>
            </a:r>
          </a:p>
        </p:txBody>
      </p:sp>
      <p:sp>
        <p:nvSpPr>
          <p:cNvPr id="3" name="Content Placeholder 2">
            <a:extLst>
              <a:ext uri="{FF2B5EF4-FFF2-40B4-BE49-F238E27FC236}">
                <a16:creationId xmlns:a16="http://schemas.microsoft.com/office/drawing/2014/main" id="{050288D0-8A2D-4562-A937-82FBF2F6FD9A}"/>
              </a:ext>
            </a:extLst>
          </p:cNvPr>
          <p:cNvSpPr>
            <a:spLocks noGrp="1"/>
          </p:cNvSpPr>
          <p:nvPr>
            <p:ph idx="1"/>
          </p:nvPr>
        </p:nvSpPr>
        <p:spPr/>
        <p:txBody>
          <a:bodyPr>
            <a:normAutofit fontScale="92500" lnSpcReduction="10000"/>
          </a:bodyPr>
          <a:lstStyle/>
          <a:p>
            <a:r>
              <a:rPr lang="en-US" dirty="0"/>
              <a:t>National Poison Data System 2013-2017, 74,175 gabapentin exposures, increased 72.3%</a:t>
            </a:r>
          </a:p>
          <a:p>
            <a:r>
              <a:rPr lang="en-US" dirty="0"/>
              <a:t>Demographics (all exposures)</a:t>
            </a:r>
          </a:p>
          <a:p>
            <a:pPr lvl="1"/>
            <a:r>
              <a:rPr lang="en-US" dirty="0"/>
              <a:t>Mean age: 44.6 years</a:t>
            </a:r>
          </a:p>
          <a:p>
            <a:pPr lvl="1"/>
            <a:r>
              <a:rPr lang="en-US" dirty="0"/>
              <a:t>Male 40.2%</a:t>
            </a:r>
          </a:p>
          <a:p>
            <a:pPr lvl="1"/>
            <a:r>
              <a:rPr lang="en-US" dirty="0"/>
              <a:t>Female 59.2%</a:t>
            </a:r>
          </a:p>
          <a:p>
            <a:r>
              <a:rPr lang="en-US" dirty="0"/>
              <a:t>Intentional cases: 51,932 cases</a:t>
            </a:r>
          </a:p>
          <a:p>
            <a:pPr lvl="1"/>
            <a:r>
              <a:rPr lang="en-US" dirty="0"/>
              <a:t>41,948 attempted suicide</a:t>
            </a:r>
          </a:p>
          <a:p>
            <a:pPr lvl="1"/>
            <a:r>
              <a:rPr lang="en-US" dirty="0"/>
              <a:t>3537 abuse exposures</a:t>
            </a:r>
          </a:p>
          <a:p>
            <a:r>
              <a:rPr lang="en-US" dirty="0"/>
              <a:t>Isolated exposures: 22,737 (31%), increased 35%</a:t>
            </a:r>
          </a:p>
          <a:p>
            <a:pPr lvl="1"/>
            <a:r>
              <a:rPr lang="en-US" dirty="0"/>
              <a:t>1014 (4.5%) intentional abuse </a:t>
            </a:r>
          </a:p>
          <a:p>
            <a:pPr lvl="1"/>
            <a:r>
              <a:rPr lang="en-US" dirty="0"/>
              <a:t>1709 (7.5%) intentional misuse</a:t>
            </a:r>
          </a:p>
          <a:p>
            <a:pPr lvl="1"/>
            <a:r>
              <a:rPr lang="en-US" dirty="0"/>
              <a:t>9387 (41%) suicide attempts</a:t>
            </a:r>
          </a:p>
        </p:txBody>
      </p:sp>
      <p:sp>
        <p:nvSpPr>
          <p:cNvPr id="4" name="TextBox 3">
            <a:extLst>
              <a:ext uri="{FF2B5EF4-FFF2-40B4-BE49-F238E27FC236}">
                <a16:creationId xmlns:a16="http://schemas.microsoft.com/office/drawing/2014/main" id="{107E8B3F-B2D3-41E1-9DEE-53018E5875DE}"/>
              </a:ext>
            </a:extLst>
          </p:cNvPr>
          <p:cNvSpPr txBox="1"/>
          <p:nvPr/>
        </p:nvSpPr>
        <p:spPr>
          <a:xfrm>
            <a:off x="4094922" y="6297433"/>
            <a:ext cx="3307742" cy="369332"/>
          </a:xfrm>
          <a:prstGeom prst="rect">
            <a:avLst/>
          </a:prstGeom>
          <a:noFill/>
        </p:spPr>
        <p:txBody>
          <a:bodyPr wrap="square" rtlCol="0">
            <a:spAutoFit/>
          </a:bodyPr>
          <a:lstStyle/>
          <a:p>
            <a:r>
              <a:rPr lang="en-US" dirty="0"/>
              <a:t>Clinical Toxicology. 2019.</a:t>
            </a:r>
          </a:p>
        </p:txBody>
      </p:sp>
    </p:spTree>
    <p:extLst>
      <p:ext uri="{BB962C8B-B14F-4D97-AF65-F5344CB8AC3E}">
        <p14:creationId xmlns:p14="http://schemas.microsoft.com/office/powerpoint/2010/main" val="3970152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2ADD9-1CE5-48F6-8998-126506E407F0}"/>
              </a:ext>
            </a:extLst>
          </p:cNvPr>
          <p:cNvSpPr>
            <a:spLocks noGrp="1"/>
          </p:cNvSpPr>
          <p:nvPr>
            <p:ph type="title"/>
          </p:nvPr>
        </p:nvSpPr>
        <p:spPr/>
        <p:txBody>
          <a:bodyPr/>
          <a:lstStyle/>
          <a:p>
            <a:r>
              <a:rPr lang="en-US" dirty="0"/>
              <a:t>U.S. Poison Control Center Data		</a:t>
            </a:r>
          </a:p>
        </p:txBody>
      </p:sp>
      <p:sp>
        <p:nvSpPr>
          <p:cNvPr id="3" name="Content Placeholder 2">
            <a:extLst>
              <a:ext uri="{FF2B5EF4-FFF2-40B4-BE49-F238E27FC236}">
                <a16:creationId xmlns:a16="http://schemas.microsoft.com/office/drawing/2014/main" id="{C5CA34D2-4B91-4AD2-B82B-44A7C8967904}"/>
              </a:ext>
            </a:extLst>
          </p:cNvPr>
          <p:cNvSpPr>
            <a:spLocks noGrp="1"/>
          </p:cNvSpPr>
          <p:nvPr>
            <p:ph idx="1"/>
          </p:nvPr>
        </p:nvSpPr>
        <p:spPr/>
        <p:txBody>
          <a:bodyPr>
            <a:normAutofit lnSpcReduction="10000"/>
          </a:bodyPr>
          <a:lstStyle/>
          <a:p>
            <a:r>
              <a:rPr lang="en-US" dirty="0"/>
              <a:t>Co-ingested substances</a:t>
            </a:r>
          </a:p>
          <a:p>
            <a:pPr lvl="1"/>
            <a:r>
              <a:rPr lang="en-US" dirty="0"/>
              <a:t>Sedative-hypnotic 23%</a:t>
            </a:r>
          </a:p>
          <a:p>
            <a:pPr lvl="1"/>
            <a:r>
              <a:rPr lang="en-US" dirty="0"/>
              <a:t>Other 19.3%</a:t>
            </a:r>
          </a:p>
          <a:p>
            <a:pPr lvl="1"/>
            <a:r>
              <a:rPr lang="en-US" dirty="0"/>
              <a:t>Antidepressant 13%</a:t>
            </a:r>
          </a:p>
          <a:p>
            <a:pPr lvl="1"/>
            <a:r>
              <a:rPr lang="en-US" dirty="0"/>
              <a:t>Antihypertensive 10%</a:t>
            </a:r>
          </a:p>
          <a:p>
            <a:pPr lvl="1"/>
            <a:r>
              <a:rPr lang="en-US" b="1" dirty="0"/>
              <a:t>Opioid 9%</a:t>
            </a:r>
          </a:p>
          <a:p>
            <a:r>
              <a:rPr lang="en-US" dirty="0"/>
              <a:t>Geographic findings</a:t>
            </a:r>
          </a:p>
          <a:p>
            <a:pPr lvl="1"/>
            <a:r>
              <a:rPr lang="en-US" dirty="0"/>
              <a:t>WV and KY worst</a:t>
            </a:r>
          </a:p>
          <a:p>
            <a:r>
              <a:rPr lang="en-US" dirty="0"/>
              <a:t>Outcomes from isolated exposures</a:t>
            </a:r>
          </a:p>
          <a:p>
            <a:pPr lvl="1"/>
            <a:r>
              <a:rPr lang="en-US" dirty="0"/>
              <a:t>Admission 16.7%</a:t>
            </a:r>
          </a:p>
          <a:p>
            <a:pPr lvl="2"/>
            <a:r>
              <a:rPr lang="en-US" dirty="0"/>
              <a:t>Critical care unit 53.9%</a:t>
            </a:r>
          </a:p>
          <a:p>
            <a:pPr lvl="2"/>
            <a:r>
              <a:rPr lang="en-US" dirty="0"/>
              <a:t>Non critical care unit 46.1%</a:t>
            </a:r>
          </a:p>
        </p:txBody>
      </p:sp>
      <p:sp>
        <p:nvSpPr>
          <p:cNvPr id="4" name="TextBox 3">
            <a:extLst>
              <a:ext uri="{FF2B5EF4-FFF2-40B4-BE49-F238E27FC236}">
                <a16:creationId xmlns:a16="http://schemas.microsoft.com/office/drawing/2014/main" id="{851AD78D-E827-4D6F-8443-C0F0E8354980}"/>
              </a:ext>
            </a:extLst>
          </p:cNvPr>
          <p:cNvSpPr txBox="1"/>
          <p:nvPr/>
        </p:nvSpPr>
        <p:spPr>
          <a:xfrm>
            <a:off x="4094922" y="6297433"/>
            <a:ext cx="3307742" cy="369332"/>
          </a:xfrm>
          <a:prstGeom prst="rect">
            <a:avLst/>
          </a:prstGeom>
          <a:noFill/>
        </p:spPr>
        <p:txBody>
          <a:bodyPr wrap="square" rtlCol="0">
            <a:spAutoFit/>
          </a:bodyPr>
          <a:lstStyle/>
          <a:p>
            <a:r>
              <a:rPr lang="en-US" dirty="0"/>
              <a:t>Clinical Toxicology. 2019.</a:t>
            </a:r>
          </a:p>
        </p:txBody>
      </p:sp>
    </p:spTree>
    <p:extLst>
      <p:ext uri="{BB962C8B-B14F-4D97-AF65-F5344CB8AC3E}">
        <p14:creationId xmlns:p14="http://schemas.microsoft.com/office/powerpoint/2010/main" val="40300803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Startling Statistics</a:t>
            </a:r>
          </a:p>
        </p:txBody>
      </p:sp>
      <p:sp>
        <p:nvSpPr>
          <p:cNvPr id="3" name="Content Placeholder 2"/>
          <p:cNvSpPr>
            <a:spLocks noGrp="1"/>
          </p:cNvSpPr>
          <p:nvPr>
            <p:ph idx="1"/>
          </p:nvPr>
        </p:nvSpPr>
        <p:spPr/>
        <p:txBody>
          <a:bodyPr>
            <a:normAutofit/>
          </a:bodyPr>
          <a:lstStyle/>
          <a:p>
            <a:r>
              <a:rPr lang="en-US" dirty="0"/>
              <a:t>As of 2013 over a 5 year period in the UK</a:t>
            </a:r>
          </a:p>
          <a:p>
            <a:pPr lvl="1"/>
            <a:r>
              <a:rPr lang="en-US" dirty="0"/>
              <a:t>Pregabalin prescribing had increased by </a:t>
            </a:r>
            <a:r>
              <a:rPr lang="en-US" b="1" dirty="0"/>
              <a:t>350%</a:t>
            </a:r>
            <a:r>
              <a:rPr lang="en-US" dirty="0"/>
              <a:t> to 2.7 million</a:t>
            </a:r>
          </a:p>
          <a:p>
            <a:pPr lvl="1"/>
            <a:r>
              <a:rPr lang="en-US" dirty="0"/>
              <a:t>Gabapentin prescribing had increased by </a:t>
            </a:r>
            <a:r>
              <a:rPr lang="en-US" b="1" dirty="0"/>
              <a:t>150%</a:t>
            </a:r>
            <a:r>
              <a:rPr lang="en-US" dirty="0"/>
              <a:t> to 3.5 million prescriptions</a:t>
            </a:r>
          </a:p>
          <a:p>
            <a:r>
              <a:rPr lang="en-US" dirty="0"/>
              <a:t>Approximately 1% prevalence rate in general population in UK</a:t>
            </a:r>
          </a:p>
          <a:p>
            <a:endParaRPr lang="en-US" dirty="0"/>
          </a:p>
        </p:txBody>
      </p:sp>
      <p:sp>
        <p:nvSpPr>
          <p:cNvPr id="4" name="TextBox 3"/>
          <p:cNvSpPr txBox="1"/>
          <p:nvPr/>
        </p:nvSpPr>
        <p:spPr>
          <a:xfrm>
            <a:off x="2313038" y="6126166"/>
            <a:ext cx="8839200" cy="600164"/>
          </a:xfrm>
          <a:prstGeom prst="rect">
            <a:avLst/>
          </a:prstGeom>
          <a:noFill/>
        </p:spPr>
        <p:txBody>
          <a:bodyPr wrap="square" rtlCol="0">
            <a:spAutoFit/>
          </a:bodyPr>
          <a:lstStyle/>
          <a:p>
            <a:r>
              <a:rPr lang="en-US" sz="1100" dirty="0"/>
              <a:t>BMJ. 2013 Nov 8;347:f6747.</a:t>
            </a:r>
          </a:p>
          <a:p>
            <a:r>
              <a:rPr lang="nl-NL" sz="1100" dirty="0"/>
              <a:t>Br J Gen Pract. 2012 Aug;62(601):406-7.</a:t>
            </a:r>
          </a:p>
          <a:p>
            <a:r>
              <a:rPr lang="nl-NL" sz="1100" dirty="0"/>
              <a:t>Annals Pharmacother. 2016;50(3):229-233.</a:t>
            </a:r>
            <a:endParaRPr lang="en-US" sz="1100" dirty="0"/>
          </a:p>
        </p:txBody>
      </p:sp>
    </p:spTree>
    <p:extLst>
      <p:ext uri="{BB962C8B-B14F-4D97-AF65-F5344CB8AC3E}">
        <p14:creationId xmlns:p14="http://schemas.microsoft.com/office/powerpoint/2010/main" val="38925897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Startling Statistics</a:t>
            </a:r>
          </a:p>
        </p:txBody>
      </p:sp>
      <p:sp>
        <p:nvSpPr>
          <p:cNvPr id="3" name="Content Placeholder 2"/>
          <p:cNvSpPr>
            <a:spLocks noGrp="1"/>
          </p:cNvSpPr>
          <p:nvPr>
            <p:ph idx="1"/>
          </p:nvPr>
        </p:nvSpPr>
        <p:spPr/>
        <p:txBody>
          <a:bodyPr>
            <a:normAutofit/>
          </a:bodyPr>
          <a:lstStyle/>
          <a:p>
            <a:r>
              <a:rPr lang="en-US" dirty="0"/>
              <a:t>The European Medicines Agency (EMA) trended the number of pregabalin ADRs reported from 3/2006-7/2015</a:t>
            </a:r>
          </a:p>
          <a:p>
            <a:pPr lvl="1"/>
            <a:r>
              <a:rPr lang="en-US" dirty="0"/>
              <a:t>Reports peaked in 2013 (2154 total), decreased in 2014 (1593 total), and totaled 1387 reports as of 7/15/2015</a:t>
            </a:r>
          </a:p>
          <a:p>
            <a:r>
              <a:rPr lang="en-US" dirty="0"/>
              <a:t>The EMA received a total of 4301 ADR reports related to gabapentin abuse/dependence issues between 3/2004-7/2015</a:t>
            </a:r>
          </a:p>
          <a:p>
            <a:r>
              <a:rPr lang="en-US" dirty="0"/>
              <a:t>Users of gabapentin are more likely to abuse oxycodone, buprenorphine, and benzodiazepines compared with nonusers</a:t>
            </a:r>
          </a:p>
        </p:txBody>
      </p:sp>
      <p:sp>
        <p:nvSpPr>
          <p:cNvPr id="4" name="TextBox 3"/>
          <p:cNvSpPr txBox="1"/>
          <p:nvPr/>
        </p:nvSpPr>
        <p:spPr>
          <a:xfrm>
            <a:off x="3256936" y="6126166"/>
            <a:ext cx="7467600" cy="646331"/>
          </a:xfrm>
          <a:prstGeom prst="rect">
            <a:avLst/>
          </a:prstGeom>
          <a:noFill/>
        </p:spPr>
        <p:txBody>
          <a:bodyPr wrap="square" rtlCol="0">
            <a:spAutoFit/>
          </a:bodyPr>
          <a:lstStyle/>
          <a:p>
            <a:r>
              <a:rPr lang="en-US" sz="1200" dirty="0"/>
              <a:t>CNS Drugs. 2016 Jul;30(7):647-54.</a:t>
            </a:r>
          </a:p>
          <a:p>
            <a:r>
              <a:rPr lang="en-US" sz="1200" dirty="0"/>
              <a:t>Ann Pharmacother. 2016 Mar;50(3):229-33.</a:t>
            </a:r>
          </a:p>
          <a:p>
            <a:r>
              <a:rPr lang="pl-PL" sz="1200" dirty="0"/>
              <a:t>Am J Psychiatry. 2015 May;172(5):487-8.</a:t>
            </a:r>
            <a:endParaRPr lang="en-US" sz="1200" dirty="0"/>
          </a:p>
        </p:txBody>
      </p:sp>
    </p:spTree>
    <p:extLst>
      <p:ext uri="{BB962C8B-B14F-4D97-AF65-F5344CB8AC3E}">
        <p14:creationId xmlns:p14="http://schemas.microsoft.com/office/powerpoint/2010/main" val="26497085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Demographics</a:t>
            </a:r>
          </a:p>
        </p:txBody>
      </p:sp>
      <p:sp>
        <p:nvSpPr>
          <p:cNvPr id="3" name="Content Placeholder 2"/>
          <p:cNvSpPr>
            <a:spLocks noGrp="1"/>
          </p:cNvSpPr>
          <p:nvPr>
            <p:ph idx="1"/>
          </p:nvPr>
        </p:nvSpPr>
        <p:spPr/>
        <p:txBody>
          <a:bodyPr>
            <a:normAutofit lnSpcReduction="10000"/>
          </a:bodyPr>
          <a:lstStyle/>
          <a:p>
            <a:r>
              <a:rPr lang="en-US" dirty="0"/>
              <a:t>Females &gt; males or females = males</a:t>
            </a:r>
          </a:p>
          <a:p>
            <a:r>
              <a:rPr lang="en-US" dirty="0"/>
              <a:t>Average age</a:t>
            </a:r>
          </a:p>
          <a:p>
            <a:pPr lvl="1"/>
            <a:r>
              <a:rPr lang="en-US" dirty="0"/>
              <a:t>Samples 21-43 years</a:t>
            </a:r>
          </a:p>
          <a:p>
            <a:pPr lvl="1"/>
            <a:r>
              <a:rPr lang="en-US" dirty="0"/>
              <a:t>Case reports 41 years</a:t>
            </a:r>
          </a:p>
          <a:p>
            <a:r>
              <a:rPr lang="en-US" dirty="0"/>
              <a:t>Reports from </a:t>
            </a:r>
          </a:p>
          <a:p>
            <a:pPr lvl="1"/>
            <a:r>
              <a:rPr lang="en-US" dirty="0"/>
              <a:t>US (n=22)</a:t>
            </a:r>
          </a:p>
          <a:p>
            <a:pPr lvl="1"/>
            <a:r>
              <a:rPr lang="en-US" dirty="0"/>
              <a:t>UK (n=4)</a:t>
            </a:r>
          </a:p>
          <a:p>
            <a:pPr lvl="1"/>
            <a:r>
              <a:rPr lang="en-US" dirty="0"/>
              <a:t>Germany (n=1)</a:t>
            </a:r>
          </a:p>
          <a:p>
            <a:pPr lvl="1"/>
            <a:r>
              <a:rPr lang="en-US" dirty="0"/>
              <a:t>Poland (n=1)</a:t>
            </a:r>
          </a:p>
          <a:p>
            <a:pPr lvl="1"/>
            <a:r>
              <a:rPr lang="en-US" dirty="0"/>
              <a:t>India (n=1) </a:t>
            </a:r>
          </a:p>
          <a:p>
            <a:pPr lvl="1"/>
            <a:r>
              <a:rPr lang="en-US" dirty="0"/>
              <a:t>South Africa (n=1)</a:t>
            </a:r>
          </a:p>
          <a:p>
            <a:pPr lvl="1"/>
            <a:r>
              <a:rPr lang="en-US" dirty="0"/>
              <a:t>France (n=1)</a:t>
            </a:r>
          </a:p>
          <a:p>
            <a:endParaRPr lang="en-US" dirty="0"/>
          </a:p>
        </p:txBody>
      </p:sp>
      <p:sp>
        <p:nvSpPr>
          <p:cNvPr id="4" name="Footer Placeholder 3"/>
          <p:cNvSpPr>
            <a:spLocks noGrp="1"/>
          </p:cNvSpPr>
          <p:nvPr>
            <p:ph type="ftr" sz="quarter" idx="4294967295"/>
          </p:nvPr>
        </p:nvSpPr>
        <p:spPr>
          <a:xfrm>
            <a:off x="2297926" y="6308731"/>
            <a:ext cx="4114800" cy="365125"/>
          </a:xfrm>
          <a:prstGeom prst="rect">
            <a:avLst/>
          </a:prstGeom>
        </p:spPr>
        <p:txBody>
          <a:bodyPr/>
          <a:lstStyle/>
          <a:p>
            <a:pPr algn="l"/>
            <a:r>
              <a:rPr lang="en-US" dirty="0">
                <a:solidFill>
                  <a:schemeClr val="tx1"/>
                </a:solidFill>
              </a:rPr>
              <a:t>Addiction. 2016;111:1160-1174.</a:t>
            </a:r>
          </a:p>
        </p:txBody>
      </p:sp>
    </p:spTree>
    <p:extLst>
      <p:ext uri="{BB962C8B-B14F-4D97-AF65-F5344CB8AC3E}">
        <p14:creationId xmlns:p14="http://schemas.microsoft.com/office/powerpoint/2010/main" val="26324035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Demographics – 2013</a:t>
            </a:r>
          </a:p>
        </p:txBody>
      </p:sp>
      <p:sp>
        <p:nvSpPr>
          <p:cNvPr id="3" name="Content Placeholder 2"/>
          <p:cNvSpPr>
            <a:spLocks noGrp="1"/>
          </p:cNvSpPr>
          <p:nvPr>
            <p:ph idx="1"/>
          </p:nvPr>
        </p:nvSpPr>
        <p:spPr/>
        <p:txBody>
          <a:bodyPr>
            <a:normAutofit/>
          </a:bodyPr>
          <a:lstStyle/>
          <a:p>
            <a:r>
              <a:rPr lang="en-US" dirty="0"/>
              <a:t>A study of random UDS samples (N=124) in patients being treated for opioid dependence with agonist therapy (methadone or buprenorphine) significant for:</a:t>
            </a:r>
          </a:p>
          <a:p>
            <a:pPr lvl="1"/>
            <a:r>
              <a:rPr lang="en-US" dirty="0"/>
              <a:t>12.1% of urine samples positive for pregabalin (n=15)</a:t>
            </a:r>
          </a:p>
          <a:p>
            <a:pPr lvl="1"/>
            <a:r>
              <a:rPr lang="en-US" dirty="0"/>
              <a:t>11/15 patients admitted to buying pregabalin from heroin addicts or drug dealers </a:t>
            </a:r>
          </a:p>
          <a:p>
            <a:r>
              <a:rPr lang="en-US" dirty="0"/>
              <a:t>Query of the German Federal Institute for Drugs and Medical Devices regarding pregabalin abuse/dependence significant for:</a:t>
            </a:r>
          </a:p>
          <a:p>
            <a:pPr lvl="1"/>
            <a:r>
              <a:rPr lang="en-US" dirty="0"/>
              <a:t>55 total reports of pregabalin abuse and dependence</a:t>
            </a:r>
          </a:p>
          <a:p>
            <a:pPr lvl="1"/>
            <a:r>
              <a:rPr lang="en-US" dirty="0"/>
              <a:t>Mean daily dose: 1424mg</a:t>
            </a:r>
          </a:p>
          <a:p>
            <a:pPr lvl="1"/>
            <a:r>
              <a:rPr lang="en-US" dirty="0"/>
              <a:t>Mean age: 36 yo</a:t>
            </a:r>
          </a:p>
          <a:p>
            <a:pPr lvl="1"/>
            <a:r>
              <a:rPr lang="en-US" dirty="0"/>
              <a:t>63.6% of reports were male patients</a:t>
            </a:r>
          </a:p>
          <a:p>
            <a:endParaRPr lang="en-US" dirty="0"/>
          </a:p>
          <a:p>
            <a:pPr lvl="1"/>
            <a:endParaRPr lang="en-US" dirty="0"/>
          </a:p>
        </p:txBody>
      </p:sp>
      <p:sp>
        <p:nvSpPr>
          <p:cNvPr id="4" name="TextBox 3"/>
          <p:cNvSpPr txBox="1"/>
          <p:nvPr/>
        </p:nvSpPr>
        <p:spPr>
          <a:xfrm>
            <a:off x="2743200" y="6299568"/>
            <a:ext cx="8839200" cy="461665"/>
          </a:xfrm>
          <a:prstGeom prst="rect">
            <a:avLst/>
          </a:prstGeom>
          <a:noFill/>
        </p:spPr>
        <p:txBody>
          <a:bodyPr wrap="square" rtlCol="0">
            <a:spAutoFit/>
          </a:bodyPr>
          <a:lstStyle/>
          <a:p>
            <a:r>
              <a:rPr lang="fr-FR" sz="1200" dirty="0"/>
              <a:t>Eur J Clin Pharmacol. 2013 Dec;69(12):2021-5.</a:t>
            </a:r>
          </a:p>
          <a:p>
            <a:r>
              <a:rPr lang="fr-FR" sz="1200" dirty="0"/>
              <a:t>Eur J Clin Pharmacol. 2013 Jun;69(6):1335-42.</a:t>
            </a:r>
          </a:p>
        </p:txBody>
      </p:sp>
    </p:spTree>
    <p:extLst>
      <p:ext uri="{BB962C8B-B14F-4D97-AF65-F5344CB8AC3E}">
        <p14:creationId xmlns:p14="http://schemas.microsoft.com/office/powerpoint/2010/main" val="37489264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Demographics – 2015/2016</a:t>
            </a:r>
          </a:p>
        </p:txBody>
      </p:sp>
      <p:sp>
        <p:nvSpPr>
          <p:cNvPr id="3" name="Content Placeholder 2"/>
          <p:cNvSpPr>
            <a:spLocks noGrp="1"/>
          </p:cNvSpPr>
          <p:nvPr>
            <p:ph idx="1"/>
          </p:nvPr>
        </p:nvSpPr>
        <p:spPr/>
        <p:txBody>
          <a:bodyPr>
            <a:normAutofit/>
          </a:bodyPr>
          <a:lstStyle/>
          <a:p>
            <a:r>
              <a:rPr lang="en-US" dirty="0"/>
              <a:t>From 3/2004-7/2015 4301 ADR reports related to gabapentin</a:t>
            </a:r>
          </a:p>
          <a:p>
            <a:pPr lvl="1"/>
            <a:r>
              <a:rPr lang="en-US" dirty="0"/>
              <a:t>1.27:1 female to male ratio</a:t>
            </a:r>
          </a:p>
          <a:p>
            <a:r>
              <a:rPr lang="en-US" dirty="0"/>
              <a:t>From 3/2006-7/2015 7639 ADR reports related to pregabalin</a:t>
            </a:r>
          </a:p>
          <a:p>
            <a:pPr lvl="1"/>
            <a:r>
              <a:rPr lang="en-US" dirty="0"/>
              <a:t>1.13:1 female to male ratio</a:t>
            </a:r>
          </a:p>
          <a:p>
            <a:r>
              <a:rPr lang="en-US" dirty="0"/>
              <a:t>Common to have history of substance use disorder</a:t>
            </a:r>
          </a:p>
        </p:txBody>
      </p:sp>
      <p:sp>
        <p:nvSpPr>
          <p:cNvPr id="4" name="Footer Placeholder 3"/>
          <p:cNvSpPr>
            <a:spLocks noGrp="1"/>
          </p:cNvSpPr>
          <p:nvPr>
            <p:ph type="ftr" sz="quarter" idx="4294967295"/>
          </p:nvPr>
        </p:nvSpPr>
        <p:spPr>
          <a:xfrm>
            <a:off x="3018504" y="5851531"/>
            <a:ext cx="3581400" cy="457200"/>
          </a:xfrm>
          <a:prstGeom prst="rect">
            <a:avLst/>
          </a:prstGeom>
        </p:spPr>
        <p:txBody>
          <a:bodyPr/>
          <a:lstStyle/>
          <a:p>
            <a:pPr algn="l"/>
            <a:r>
              <a:rPr lang="en-US" sz="1100" dirty="0">
                <a:solidFill>
                  <a:schemeClr val="tx1"/>
                </a:solidFill>
              </a:rPr>
              <a:t>Annals Pharmacother. 2016;50(3):229-233.</a:t>
            </a:r>
          </a:p>
          <a:p>
            <a:pPr algn="l"/>
            <a:r>
              <a:rPr lang="en-US" sz="1100" dirty="0">
                <a:solidFill>
                  <a:schemeClr val="tx1"/>
                </a:solidFill>
              </a:rPr>
              <a:t>CNS Drugs. 2016;30:647-654.</a:t>
            </a:r>
          </a:p>
        </p:txBody>
      </p:sp>
    </p:spTree>
    <p:extLst>
      <p:ext uri="{BB962C8B-B14F-4D97-AF65-F5344CB8AC3E}">
        <p14:creationId xmlns:p14="http://schemas.microsoft.com/office/powerpoint/2010/main" val="4111165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9BE48-A85B-4180-AE6C-90567C3F2543}"/>
              </a:ext>
            </a:extLst>
          </p:cNvPr>
          <p:cNvSpPr>
            <a:spLocks noGrp="1"/>
          </p:cNvSpPr>
          <p:nvPr>
            <p:ph type="title"/>
          </p:nvPr>
        </p:nvSpPr>
        <p:spPr/>
        <p:txBody>
          <a:bodyPr/>
          <a:lstStyle/>
          <a:p>
            <a:r>
              <a:rPr lang="en-US" dirty="0"/>
              <a:t>Current Situation</a:t>
            </a:r>
          </a:p>
        </p:txBody>
      </p:sp>
      <p:graphicFrame>
        <p:nvGraphicFramePr>
          <p:cNvPr id="5" name="Content Placeholder 4">
            <a:extLst>
              <a:ext uri="{FF2B5EF4-FFF2-40B4-BE49-F238E27FC236}">
                <a16:creationId xmlns:a16="http://schemas.microsoft.com/office/drawing/2014/main" id="{6557CCE4-B835-4B72-9363-7A891DFF0F92}"/>
              </a:ext>
            </a:extLst>
          </p:cNvPr>
          <p:cNvGraphicFramePr>
            <a:graphicFrameLocks noGrp="1"/>
          </p:cNvGraphicFramePr>
          <p:nvPr>
            <p:ph idx="1"/>
            <p:extLst>
              <p:ext uri="{D42A27DB-BD31-4B8C-83A1-F6EECF244321}">
                <p14:modId xmlns:p14="http://schemas.microsoft.com/office/powerpoint/2010/main" val="3194120711"/>
              </p:ext>
            </p:extLst>
          </p:nvPr>
        </p:nvGraphicFramePr>
        <p:xfrm>
          <a:off x="609600" y="1600203"/>
          <a:ext cx="10972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33B95F9E-3BE6-4787-A027-D268F7CC8021}"/>
              </a:ext>
            </a:extLst>
          </p:cNvPr>
          <p:cNvSpPr txBox="1">
            <a:spLocks/>
          </p:cNvSpPr>
          <p:nvPr/>
        </p:nvSpPr>
        <p:spPr>
          <a:xfrm>
            <a:off x="2045109" y="6126166"/>
            <a:ext cx="10913806" cy="550860"/>
          </a:xfrm>
          <a:prstGeom prst="rect">
            <a:avLst/>
          </a:prstGeom>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r>
              <a:rPr lang="en-US" sz="1100" dirty="0"/>
              <a:t>http://www.register-herald.com/news/manchin-asks-fda-dea-to-consider-rescheduling-gabapentin/article_442fa04b-7ed9-5bf8-8d19-b5440e9c278b.html</a:t>
            </a:r>
          </a:p>
        </p:txBody>
      </p:sp>
    </p:spTree>
    <p:extLst>
      <p:ext uri="{BB962C8B-B14F-4D97-AF65-F5344CB8AC3E}">
        <p14:creationId xmlns:p14="http://schemas.microsoft.com/office/powerpoint/2010/main" val="16023458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Demographics – Prison System</a:t>
            </a:r>
          </a:p>
        </p:txBody>
      </p:sp>
      <p:sp>
        <p:nvSpPr>
          <p:cNvPr id="3" name="Content Placeholder 2"/>
          <p:cNvSpPr>
            <a:spLocks noGrp="1"/>
          </p:cNvSpPr>
          <p:nvPr>
            <p:ph idx="1"/>
          </p:nvPr>
        </p:nvSpPr>
        <p:spPr/>
        <p:txBody>
          <a:bodyPr/>
          <a:lstStyle/>
          <a:p>
            <a:r>
              <a:rPr lang="en-US" dirty="0"/>
              <a:t>Search of inmate lockers revealed only 19/96 inmates in possession of gabapentin were prescribed gabapentin </a:t>
            </a:r>
          </a:p>
          <a:p>
            <a:r>
              <a:rPr lang="en-US" dirty="0"/>
              <a:t>Diverting gabapentin for high</a:t>
            </a:r>
          </a:p>
        </p:txBody>
      </p:sp>
      <p:sp>
        <p:nvSpPr>
          <p:cNvPr id="4" name="Footer Placeholder 3"/>
          <p:cNvSpPr>
            <a:spLocks noGrp="1"/>
          </p:cNvSpPr>
          <p:nvPr>
            <p:ph type="ftr" sz="quarter" idx="4294967295"/>
          </p:nvPr>
        </p:nvSpPr>
        <p:spPr>
          <a:xfrm>
            <a:off x="3195484" y="6270071"/>
            <a:ext cx="4114800" cy="365125"/>
          </a:xfrm>
          <a:prstGeom prst="rect">
            <a:avLst/>
          </a:prstGeom>
        </p:spPr>
        <p:txBody>
          <a:bodyPr/>
          <a:lstStyle/>
          <a:p>
            <a:pPr algn="l"/>
            <a:r>
              <a:rPr lang="en-US" sz="1100" dirty="0">
                <a:solidFill>
                  <a:schemeClr val="tx1"/>
                </a:solidFill>
              </a:rPr>
              <a:t>Drugs. 2017;77:403-426</a:t>
            </a:r>
            <a:r>
              <a:rPr lang="en-US" dirty="0">
                <a:solidFill>
                  <a:schemeClr val="tx1"/>
                </a:solidFill>
              </a:rPr>
              <a:t>. </a:t>
            </a:r>
          </a:p>
        </p:txBody>
      </p:sp>
    </p:spTree>
    <p:extLst>
      <p:ext uri="{BB962C8B-B14F-4D97-AF65-F5344CB8AC3E}">
        <p14:creationId xmlns:p14="http://schemas.microsoft.com/office/powerpoint/2010/main" val="11235736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Retrospective Cohort Analysis from Insurance Claims Database</a:t>
            </a:r>
          </a:p>
        </p:txBody>
      </p:sp>
      <p:sp>
        <p:nvSpPr>
          <p:cNvPr id="3" name="Content Placeholder 2"/>
          <p:cNvSpPr>
            <a:spLocks noGrp="1"/>
          </p:cNvSpPr>
          <p:nvPr>
            <p:ph idx="1"/>
          </p:nvPr>
        </p:nvSpPr>
        <p:spPr/>
        <p:txBody>
          <a:bodyPr>
            <a:normAutofit/>
          </a:bodyPr>
          <a:lstStyle/>
          <a:p>
            <a:r>
              <a:rPr lang="en-US" dirty="0"/>
              <a:t>Inclusion: Patients 16-64 years old and had ≥2 pharmacy claims for alprazolam, gabapentin, pregabalin, zolpidem, or any opioid medication (ex. patch formulations or fentanyl products)</a:t>
            </a:r>
          </a:p>
          <a:p>
            <a:r>
              <a:rPr lang="en-US" dirty="0"/>
              <a:t>Potential abuse: ≥3 claims exceeding the daily dose threshold and ≥3 rolling quarters where the dispensed supply exceeded the threshold</a:t>
            </a:r>
          </a:p>
          <a:p>
            <a:r>
              <a:rPr lang="en-US" dirty="0"/>
              <a:t>Results: </a:t>
            </a:r>
          </a:p>
          <a:p>
            <a:pPr lvl="1"/>
            <a:r>
              <a:rPr lang="en-US" dirty="0"/>
              <a:t>3.2% and 4.9% of patients were potentially abusing gabapentin or pregabalin alone </a:t>
            </a:r>
          </a:p>
          <a:p>
            <a:pPr lvl="1"/>
            <a:r>
              <a:rPr lang="en-US" dirty="0"/>
              <a:t>24% of gabapentin patients on opioids and 28% of pregabalin patients on opioids meeting criteria for potential abuse</a:t>
            </a:r>
          </a:p>
        </p:txBody>
      </p:sp>
      <p:sp>
        <p:nvSpPr>
          <p:cNvPr id="4" name="TextBox 3"/>
          <p:cNvSpPr txBox="1"/>
          <p:nvPr/>
        </p:nvSpPr>
        <p:spPr>
          <a:xfrm>
            <a:off x="2384107" y="6308731"/>
            <a:ext cx="4726379" cy="276999"/>
          </a:xfrm>
          <a:prstGeom prst="rect">
            <a:avLst/>
          </a:prstGeom>
          <a:noFill/>
        </p:spPr>
        <p:txBody>
          <a:bodyPr wrap="square" rtlCol="0">
            <a:spAutoFit/>
          </a:bodyPr>
          <a:lstStyle/>
          <a:p>
            <a:r>
              <a:rPr lang="en-US" sz="1200" b="1" i="1" dirty="0"/>
              <a:t>Psychiatr Q. </a:t>
            </a:r>
            <a:r>
              <a:rPr lang="en-US" sz="1200" b="1" dirty="0"/>
              <a:t>2016;87(4):763-767.</a:t>
            </a:r>
          </a:p>
        </p:txBody>
      </p:sp>
    </p:spTree>
    <p:extLst>
      <p:ext uri="{BB962C8B-B14F-4D97-AF65-F5344CB8AC3E}">
        <p14:creationId xmlns:p14="http://schemas.microsoft.com/office/powerpoint/2010/main" val="13958059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Prevalence</a:t>
            </a:r>
          </a:p>
        </p:txBody>
      </p:sp>
      <p:sp>
        <p:nvSpPr>
          <p:cNvPr id="3" name="Content Placeholder 2"/>
          <p:cNvSpPr>
            <a:spLocks noGrp="1"/>
          </p:cNvSpPr>
          <p:nvPr>
            <p:ph idx="1"/>
          </p:nvPr>
        </p:nvSpPr>
        <p:spPr/>
        <p:txBody>
          <a:bodyPr/>
          <a:lstStyle/>
          <a:p>
            <a:r>
              <a:rPr lang="en-US" dirty="0"/>
              <a:t>Lifetime prevalence in general population estimated at 1.1% of patients </a:t>
            </a:r>
          </a:p>
          <a:p>
            <a:r>
              <a:rPr lang="en-US" dirty="0"/>
              <a:t>Prevalent in opioid abuse populations </a:t>
            </a:r>
          </a:p>
          <a:p>
            <a:pPr lvl="1"/>
            <a:r>
              <a:rPr lang="en-US" dirty="0"/>
              <a:t>15-22% gabapentin misuse</a:t>
            </a:r>
          </a:p>
          <a:p>
            <a:pPr lvl="1"/>
            <a:r>
              <a:rPr lang="en-US" dirty="0"/>
              <a:t>40-65% abuse of gabapentin with prescription</a:t>
            </a:r>
          </a:p>
          <a:p>
            <a:r>
              <a:rPr lang="en-US" dirty="0"/>
              <a:t>&gt; 50% of patients with history of substance use disorder</a:t>
            </a:r>
          </a:p>
          <a:p>
            <a:pPr lvl="1"/>
            <a:r>
              <a:rPr lang="en-US" dirty="0"/>
              <a:t>Opioid use disorder common</a:t>
            </a:r>
          </a:p>
        </p:txBody>
      </p:sp>
      <p:sp>
        <p:nvSpPr>
          <p:cNvPr id="4" name="Footer Placeholder 3"/>
          <p:cNvSpPr>
            <a:spLocks noGrp="1"/>
          </p:cNvSpPr>
          <p:nvPr>
            <p:ph type="ftr" sz="quarter" idx="4294967295"/>
          </p:nvPr>
        </p:nvSpPr>
        <p:spPr>
          <a:xfrm>
            <a:off x="3283974" y="6308731"/>
            <a:ext cx="4114800" cy="365125"/>
          </a:xfrm>
          <a:prstGeom prst="rect">
            <a:avLst/>
          </a:prstGeom>
        </p:spPr>
        <p:txBody>
          <a:bodyPr/>
          <a:lstStyle/>
          <a:p>
            <a:pPr algn="l"/>
            <a:r>
              <a:rPr lang="en-US" dirty="0">
                <a:solidFill>
                  <a:schemeClr val="tx1"/>
                </a:solidFill>
              </a:rPr>
              <a:t>Addiction. 2016;111:1160-1174.</a:t>
            </a:r>
          </a:p>
        </p:txBody>
      </p:sp>
    </p:spTree>
    <p:extLst>
      <p:ext uri="{BB962C8B-B14F-4D97-AF65-F5344CB8AC3E}">
        <p14:creationId xmlns:p14="http://schemas.microsoft.com/office/powerpoint/2010/main" val="31186650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Mechanism of Action: Abuse</a:t>
            </a:r>
          </a:p>
        </p:txBody>
      </p:sp>
      <p:sp>
        <p:nvSpPr>
          <p:cNvPr id="4" name="Text Placeholder 3"/>
          <p:cNvSpPr>
            <a:spLocks noGrp="1"/>
          </p:cNvSpPr>
          <p:nvPr>
            <p:ph idx="1"/>
          </p:nvPr>
        </p:nvSpPr>
        <p:spPr/>
        <p:txBody>
          <a:bodyPr>
            <a:normAutofit/>
          </a:bodyPr>
          <a:lstStyle/>
          <a:p>
            <a:r>
              <a:rPr lang="en-US" dirty="0"/>
              <a:t>Not entirely known</a:t>
            </a:r>
            <a:endParaRPr lang="en-US" i="1" dirty="0"/>
          </a:p>
          <a:p>
            <a:r>
              <a:rPr lang="en-US" dirty="0"/>
              <a:t>GABA analogues which may induce addictive behaviors in the same manner as benzodiazepines</a:t>
            </a:r>
          </a:p>
          <a:p>
            <a:r>
              <a:rPr lang="en-US" dirty="0"/>
              <a:t>Pregabalin:</a:t>
            </a:r>
          </a:p>
          <a:p>
            <a:pPr lvl="1"/>
            <a:r>
              <a:rPr lang="en-US" dirty="0"/>
              <a:t>Schedule V</a:t>
            </a:r>
          </a:p>
          <a:p>
            <a:pPr lvl="1"/>
            <a:r>
              <a:rPr lang="en-US" dirty="0"/>
              <a:t>Six-fold higher binding affinity for the </a:t>
            </a:r>
            <a:r>
              <a:rPr lang="el-GR" dirty="0"/>
              <a:t>α</a:t>
            </a:r>
            <a:r>
              <a:rPr lang="en-US" baseline="-25000" dirty="0"/>
              <a:t>2</a:t>
            </a:r>
            <a:r>
              <a:rPr lang="en-US" dirty="0"/>
              <a:t>-</a:t>
            </a:r>
            <a:r>
              <a:rPr lang="el-GR" dirty="0"/>
              <a:t>δ</a:t>
            </a:r>
            <a:r>
              <a:rPr lang="en-US" dirty="0"/>
              <a:t> subunit</a:t>
            </a:r>
          </a:p>
          <a:p>
            <a:pPr lvl="1"/>
            <a:r>
              <a:rPr lang="en-US" dirty="0"/>
              <a:t>Quicker absorption rate and greater bioavailability</a:t>
            </a:r>
          </a:p>
          <a:p>
            <a:endParaRPr lang="en-US" dirty="0"/>
          </a:p>
        </p:txBody>
      </p:sp>
      <p:sp>
        <p:nvSpPr>
          <p:cNvPr id="3" name="TextBox 2"/>
          <p:cNvSpPr txBox="1"/>
          <p:nvPr/>
        </p:nvSpPr>
        <p:spPr>
          <a:xfrm>
            <a:off x="3418442" y="6126166"/>
            <a:ext cx="8680705" cy="461665"/>
          </a:xfrm>
          <a:prstGeom prst="rect">
            <a:avLst/>
          </a:prstGeom>
          <a:noFill/>
        </p:spPr>
        <p:txBody>
          <a:bodyPr wrap="square" rtlCol="0">
            <a:spAutoFit/>
          </a:bodyPr>
          <a:lstStyle/>
          <a:p>
            <a:r>
              <a:rPr lang="fr-FR" sz="1200" dirty="0"/>
              <a:t>Eur J Clin Pharmacol. 2013 Jun;69(6):1335-42.</a:t>
            </a:r>
          </a:p>
          <a:p>
            <a:r>
              <a:rPr lang="fr-FR" sz="1200" dirty="0" err="1"/>
              <a:t>Res</a:t>
            </a:r>
            <a:r>
              <a:rPr lang="fr-FR" sz="1200" dirty="0"/>
              <a:t> Soc Admin Pharm. 2019;15:953-958. </a:t>
            </a:r>
            <a:endParaRPr lang="en-US" sz="1200" dirty="0"/>
          </a:p>
        </p:txBody>
      </p:sp>
    </p:spTree>
    <p:extLst>
      <p:ext uri="{BB962C8B-B14F-4D97-AF65-F5344CB8AC3E}">
        <p14:creationId xmlns:p14="http://schemas.microsoft.com/office/powerpoint/2010/main" val="23221789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Pregabalin Package Insert</a:t>
            </a:r>
          </a:p>
        </p:txBody>
      </p:sp>
      <p:sp>
        <p:nvSpPr>
          <p:cNvPr id="8" name="Content Placeholder 7"/>
          <p:cNvSpPr>
            <a:spLocks noGrp="1"/>
          </p:cNvSpPr>
          <p:nvPr>
            <p:ph idx="1"/>
          </p:nvPr>
        </p:nvSpPr>
        <p:spPr/>
        <p:txBody>
          <a:bodyPr>
            <a:normAutofit/>
          </a:bodyPr>
          <a:lstStyle/>
          <a:p>
            <a:r>
              <a:rPr lang="en-US" dirty="0"/>
              <a:t>In a small patient population (N=15) of recreational users of sedative/hypnotic drugs, pregabalin administered as a 450mg single dose produced the following results:</a:t>
            </a:r>
          </a:p>
          <a:p>
            <a:pPr lvl="1"/>
            <a:r>
              <a:rPr lang="en-US" i="1" dirty="0"/>
              <a:t>“Good drug effect”</a:t>
            </a:r>
          </a:p>
          <a:p>
            <a:pPr lvl="1"/>
            <a:r>
              <a:rPr lang="en-US" i="1" dirty="0"/>
              <a:t>“High”</a:t>
            </a:r>
          </a:p>
          <a:p>
            <a:pPr lvl="1"/>
            <a:r>
              <a:rPr lang="en-US" i="1" dirty="0"/>
              <a:t>“Liking”</a:t>
            </a:r>
          </a:p>
          <a:p>
            <a:r>
              <a:rPr lang="en-US" dirty="0"/>
              <a:t>The above effects were similar to that reported with a 30mg single dose of diazepam </a:t>
            </a:r>
          </a:p>
          <a:p>
            <a:r>
              <a:rPr lang="en-US" dirty="0"/>
              <a:t>In addition, controlled trials of &gt;5500 patients found that 4% of patients treated with pregabalin reported </a:t>
            </a:r>
            <a:r>
              <a:rPr lang="en-US" i="1" dirty="0"/>
              <a:t>euphoria</a:t>
            </a:r>
            <a:r>
              <a:rPr lang="en-US" dirty="0"/>
              <a:t> as an ADR</a:t>
            </a:r>
          </a:p>
          <a:p>
            <a:pPr lvl="1"/>
            <a:r>
              <a:rPr lang="en-US" dirty="0"/>
              <a:t>Reported rates range from 1-12%</a:t>
            </a:r>
          </a:p>
          <a:p>
            <a:endParaRPr lang="en-US" dirty="0"/>
          </a:p>
        </p:txBody>
      </p:sp>
      <p:sp>
        <p:nvSpPr>
          <p:cNvPr id="9" name="TextBox 8"/>
          <p:cNvSpPr txBox="1"/>
          <p:nvPr/>
        </p:nvSpPr>
        <p:spPr>
          <a:xfrm>
            <a:off x="2686664" y="6411687"/>
            <a:ext cx="8382000" cy="276999"/>
          </a:xfrm>
          <a:prstGeom prst="rect">
            <a:avLst/>
          </a:prstGeom>
          <a:noFill/>
        </p:spPr>
        <p:txBody>
          <a:bodyPr wrap="square" rtlCol="0">
            <a:spAutoFit/>
          </a:bodyPr>
          <a:lstStyle/>
          <a:p>
            <a:r>
              <a:rPr lang="en-US" sz="1200" dirty="0"/>
              <a:t>Lyrica package insert. New York, NY: Pfizer, Inc.; 2013. </a:t>
            </a:r>
          </a:p>
        </p:txBody>
      </p:sp>
      <p:pic>
        <p:nvPicPr>
          <p:cNvPr id="4098" name="Picture 2" descr="http://diabeteshealth.com/media/images/article_images/446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63000" y="5058767"/>
            <a:ext cx="1752600" cy="1629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81883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44F78-F235-42BC-BB64-51FA6605534E}"/>
              </a:ext>
            </a:extLst>
          </p:cNvPr>
          <p:cNvSpPr>
            <a:spLocks noGrp="1"/>
          </p:cNvSpPr>
          <p:nvPr>
            <p:ph type="title"/>
          </p:nvPr>
        </p:nvSpPr>
        <p:spPr/>
        <p:txBody>
          <a:bodyPr/>
          <a:lstStyle/>
          <a:p>
            <a:r>
              <a:rPr lang="en-US" dirty="0"/>
              <a:t>Gabapentin Package Insert</a:t>
            </a:r>
          </a:p>
        </p:txBody>
      </p:sp>
      <p:sp>
        <p:nvSpPr>
          <p:cNvPr id="3" name="Content Placeholder 2">
            <a:extLst>
              <a:ext uri="{FF2B5EF4-FFF2-40B4-BE49-F238E27FC236}">
                <a16:creationId xmlns:a16="http://schemas.microsoft.com/office/drawing/2014/main" id="{BBBA593B-F437-4B4D-BA60-EA7AE1A87906}"/>
              </a:ext>
            </a:extLst>
          </p:cNvPr>
          <p:cNvSpPr>
            <a:spLocks noGrp="1"/>
          </p:cNvSpPr>
          <p:nvPr>
            <p:ph idx="1"/>
          </p:nvPr>
        </p:nvSpPr>
        <p:spPr/>
        <p:txBody>
          <a:bodyPr/>
          <a:lstStyle/>
          <a:p>
            <a:r>
              <a:rPr lang="en-US" dirty="0"/>
              <a:t>Small number of post-marketing reports of misuse and abuse</a:t>
            </a:r>
          </a:p>
          <a:p>
            <a:r>
              <a:rPr lang="en-US" dirty="0"/>
              <a:t>Taking higher than recommended doses</a:t>
            </a:r>
          </a:p>
          <a:p>
            <a:r>
              <a:rPr lang="en-US" dirty="0"/>
              <a:t>Unapproved uses or to treat withdrawal</a:t>
            </a:r>
          </a:p>
          <a:p>
            <a:r>
              <a:rPr lang="en-US" dirty="0"/>
              <a:t>History of polysubstance abuse</a:t>
            </a:r>
          </a:p>
          <a:p>
            <a:r>
              <a:rPr lang="en-US" dirty="0"/>
              <a:t>Assess history of drug abuse </a:t>
            </a:r>
          </a:p>
          <a:p>
            <a:r>
              <a:rPr lang="en-US" dirty="0"/>
              <a:t>Monitor for s/sx of gabapentin misuse or abuse</a:t>
            </a:r>
          </a:p>
        </p:txBody>
      </p:sp>
      <p:sp>
        <p:nvSpPr>
          <p:cNvPr id="4" name="Footer Placeholder 4">
            <a:extLst>
              <a:ext uri="{FF2B5EF4-FFF2-40B4-BE49-F238E27FC236}">
                <a16:creationId xmlns:a16="http://schemas.microsoft.com/office/drawing/2014/main" id="{9BE68B16-7141-4C20-98E3-B719A527E0BF}"/>
              </a:ext>
            </a:extLst>
          </p:cNvPr>
          <p:cNvSpPr txBox="1">
            <a:spLocks/>
          </p:cNvSpPr>
          <p:nvPr/>
        </p:nvSpPr>
        <p:spPr>
          <a:xfrm>
            <a:off x="2255520" y="5686440"/>
            <a:ext cx="4114800" cy="879451"/>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en-US" dirty="0">
              <a:solidFill>
                <a:schemeClr val="tx1"/>
              </a:solidFill>
            </a:endParaRPr>
          </a:p>
        </p:txBody>
      </p:sp>
      <p:sp>
        <p:nvSpPr>
          <p:cNvPr id="5" name="Footer Placeholder 4">
            <a:extLst>
              <a:ext uri="{FF2B5EF4-FFF2-40B4-BE49-F238E27FC236}">
                <a16:creationId xmlns:a16="http://schemas.microsoft.com/office/drawing/2014/main" id="{2CD858B3-E7F0-4A0D-99C1-3A3146E7714A}"/>
              </a:ext>
            </a:extLst>
          </p:cNvPr>
          <p:cNvSpPr txBox="1">
            <a:spLocks/>
          </p:cNvSpPr>
          <p:nvPr/>
        </p:nvSpPr>
        <p:spPr>
          <a:xfrm>
            <a:off x="2460522" y="6126166"/>
            <a:ext cx="5883378" cy="559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600" dirty="0">
                <a:solidFill>
                  <a:schemeClr val="tx1"/>
                </a:solidFill>
              </a:rPr>
              <a:t>Neurontin package insert. Pfizer; New York, NY: October 2017  </a:t>
            </a:r>
          </a:p>
        </p:txBody>
      </p:sp>
    </p:spTree>
    <p:extLst>
      <p:ext uri="{BB962C8B-B14F-4D97-AF65-F5344CB8AC3E}">
        <p14:creationId xmlns:p14="http://schemas.microsoft.com/office/powerpoint/2010/main" val="5454897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Doses for Abuse</a:t>
            </a:r>
          </a:p>
        </p:txBody>
      </p:sp>
      <p:sp>
        <p:nvSpPr>
          <p:cNvPr id="4" name="Content Placeholder 3"/>
          <p:cNvSpPr>
            <a:spLocks noGrp="1"/>
          </p:cNvSpPr>
          <p:nvPr>
            <p:ph idx="1"/>
          </p:nvPr>
        </p:nvSpPr>
        <p:spPr/>
        <p:txBody>
          <a:bodyPr/>
          <a:lstStyle/>
          <a:p>
            <a:r>
              <a:rPr lang="en-US" dirty="0"/>
              <a:t>Abused in a wide variety of doses</a:t>
            </a:r>
          </a:p>
          <a:p>
            <a:pPr lvl="1"/>
            <a:r>
              <a:rPr lang="en-US" dirty="0"/>
              <a:t>Therapeutic range – no prescription</a:t>
            </a:r>
          </a:p>
          <a:p>
            <a:pPr lvl="1"/>
            <a:r>
              <a:rPr lang="en-US" dirty="0"/>
              <a:t>Supratherapeutic range</a:t>
            </a:r>
          </a:p>
          <a:p>
            <a:r>
              <a:rPr lang="en-US" dirty="0"/>
              <a:t>3-20 times clinically used amounts</a:t>
            </a:r>
          </a:p>
          <a:p>
            <a:r>
              <a:rPr lang="en-US" dirty="0"/>
              <a:t>Taken as one large dose</a:t>
            </a:r>
          </a:p>
          <a:p>
            <a:r>
              <a:rPr lang="en-US" dirty="0"/>
              <a:t>Tolerance develops leading to dose increase</a:t>
            </a:r>
          </a:p>
        </p:txBody>
      </p:sp>
      <p:sp>
        <p:nvSpPr>
          <p:cNvPr id="5" name="Footer Placeholder 4"/>
          <p:cNvSpPr txBox="1">
            <a:spLocks/>
          </p:cNvSpPr>
          <p:nvPr/>
        </p:nvSpPr>
        <p:spPr>
          <a:xfrm>
            <a:off x="2460522" y="6185829"/>
            <a:ext cx="4114800" cy="5000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solidFill>
                  <a:schemeClr val="tx1"/>
                </a:solidFill>
              </a:rPr>
              <a:t>Addiction. 2016;111;1160-1174. </a:t>
            </a:r>
          </a:p>
          <a:p>
            <a:pPr algn="l"/>
            <a:r>
              <a:rPr lang="en-US" dirty="0">
                <a:solidFill>
                  <a:schemeClr val="tx1"/>
                </a:solidFill>
              </a:rPr>
              <a:t>CNS Drugs. 2014;28:491-496. </a:t>
            </a:r>
          </a:p>
          <a:p>
            <a:pPr algn="l"/>
            <a:r>
              <a:rPr lang="en-US" dirty="0">
                <a:solidFill>
                  <a:schemeClr val="tx1"/>
                </a:solidFill>
              </a:rPr>
              <a:t>Drugs. 2017;77:403-426. </a:t>
            </a:r>
          </a:p>
        </p:txBody>
      </p:sp>
    </p:spTree>
    <p:extLst>
      <p:ext uri="{BB962C8B-B14F-4D97-AF65-F5344CB8AC3E}">
        <p14:creationId xmlns:p14="http://schemas.microsoft.com/office/powerpoint/2010/main" val="8246301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Frequency of Abuse</a:t>
            </a:r>
          </a:p>
        </p:txBody>
      </p:sp>
      <p:sp>
        <p:nvSpPr>
          <p:cNvPr id="3" name="Content Placeholder 2"/>
          <p:cNvSpPr>
            <a:spLocks noGrp="1"/>
          </p:cNvSpPr>
          <p:nvPr>
            <p:ph idx="1"/>
          </p:nvPr>
        </p:nvSpPr>
        <p:spPr/>
        <p:txBody>
          <a:bodyPr/>
          <a:lstStyle/>
          <a:p>
            <a:r>
              <a:rPr lang="en-US" dirty="0"/>
              <a:t>General population</a:t>
            </a:r>
          </a:p>
          <a:p>
            <a:pPr lvl="1"/>
            <a:r>
              <a:rPr lang="en-US" dirty="0"/>
              <a:t>More than once weekly 13.1%</a:t>
            </a:r>
          </a:p>
          <a:p>
            <a:pPr lvl="1"/>
            <a:r>
              <a:rPr lang="en-US" dirty="0"/>
              <a:t>Once weekly – once monthly 50%</a:t>
            </a:r>
          </a:p>
          <a:p>
            <a:pPr lvl="1"/>
            <a:r>
              <a:rPr lang="en-US" dirty="0"/>
              <a:t>Less frequently 36.8%</a:t>
            </a:r>
          </a:p>
          <a:p>
            <a:r>
              <a:rPr lang="en-US" dirty="0"/>
              <a:t>Opioid abuse population</a:t>
            </a:r>
          </a:p>
          <a:p>
            <a:pPr lvl="1"/>
            <a:r>
              <a:rPr lang="en-US" dirty="0"/>
              <a:t>25 of the last 30 days</a:t>
            </a:r>
          </a:p>
          <a:p>
            <a:endParaRPr lang="en-US" dirty="0"/>
          </a:p>
          <a:p>
            <a:pPr lvl="1"/>
            <a:endParaRPr lang="en-US" dirty="0"/>
          </a:p>
          <a:p>
            <a:pPr lvl="1"/>
            <a:endParaRPr lang="en-US" dirty="0"/>
          </a:p>
        </p:txBody>
      </p:sp>
      <p:sp>
        <p:nvSpPr>
          <p:cNvPr id="4" name="Footer Placeholder 3"/>
          <p:cNvSpPr>
            <a:spLocks noGrp="1"/>
          </p:cNvSpPr>
          <p:nvPr>
            <p:ph type="ftr" sz="quarter" idx="4294967295"/>
          </p:nvPr>
        </p:nvSpPr>
        <p:spPr>
          <a:xfrm>
            <a:off x="2487561" y="6308731"/>
            <a:ext cx="4114800" cy="365125"/>
          </a:xfrm>
          <a:prstGeom prst="rect">
            <a:avLst/>
          </a:prstGeom>
        </p:spPr>
        <p:txBody>
          <a:bodyPr/>
          <a:lstStyle/>
          <a:p>
            <a:pPr algn="l"/>
            <a:r>
              <a:rPr lang="en-US" dirty="0">
                <a:solidFill>
                  <a:schemeClr val="tx1"/>
                </a:solidFill>
              </a:rPr>
              <a:t>Drugs. 2017;77:403-426. </a:t>
            </a:r>
          </a:p>
        </p:txBody>
      </p:sp>
    </p:spTree>
    <p:extLst>
      <p:ext uri="{BB962C8B-B14F-4D97-AF65-F5344CB8AC3E}">
        <p14:creationId xmlns:p14="http://schemas.microsoft.com/office/powerpoint/2010/main" val="37541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a:t>
            </a:r>
          </a:p>
        </p:txBody>
      </p:sp>
      <p:sp>
        <p:nvSpPr>
          <p:cNvPr id="3" name="Content Placeholder 2"/>
          <p:cNvSpPr>
            <a:spLocks noGrp="1"/>
          </p:cNvSpPr>
          <p:nvPr>
            <p:ph idx="1"/>
          </p:nvPr>
        </p:nvSpPr>
        <p:spPr/>
        <p:txBody>
          <a:bodyPr/>
          <a:lstStyle/>
          <a:p>
            <a:r>
              <a:rPr lang="en-US" b="1" dirty="0"/>
              <a:t>Healthcare providers (52-63%)</a:t>
            </a:r>
          </a:p>
          <a:p>
            <a:r>
              <a:rPr lang="en-US" dirty="0"/>
              <a:t>Family or acquaintances (57.8%)</a:t>
            </a:r>
          </a:p>
          <a:p>
            <a:r>
              <a:rPr lang="en-US" dirty="0"/>
              <a:t>Internet (47.3%)</a:t>
            </a:r>
          </a:p>
          <a:p>
            <a:r>
              <a:rPr lang="en-US" dirty="0"/>
              <a:t>Drug dealer</a:t>
            </a:r>
          </a:p>
          <a:p>
            <a:r>
              <a:rPr lang="en-US" dirty="0"/>
              <a:t>International (7.8%)</a:t>
            </a:r>
          </a:p>
          <a:p>
            <a:endParaRPr lang="en-US" dirty="0"/>
          </a:p>
          <a:p>
            <a:endParaRPr lang="en-US" dirty="0"/>
          </a:p>
        </p:txBody>
      </p:sp>
      <p:sp>
        <p:nvSpPr>
          <p:cNvPr id="4" name="Footer Placeholder 3"/>
          <p:cNvSpPr>
            <a:spLocks noGrp="1"/>
          </p:cNvSpPr>
          <p:nvPr>
            <p:ph type="ftr" sz="quarter" idx="4294967295"/>
          </p:nvPr>
        </p:nvSpPr>
        <p:spPr>
          <a:xfrm>
            <a:off x="2576051" y="6126168"/>
            <a:ext cx="4114800" cy="365125"/>
          </a:xfrm>
          <a:prstGeom prst="rect">
            <a:avLst/>
          </a:prstGeom>
        </p:spPr>
        <p:txBody>
          <a:bodyPr/>
          <a:lstStyle/>
          <a:p>
            <a:pPr algn="l"/>
            <a:r>
              <a:rPr lang="en-US" dirty="0">
                <a:solidFill>
                  <a:schemeClr val="tx1"/>
                </a:solidFill>
              </a:rPr>
              <a:t>Addiction. 2016;111;1160-1174.</a:t>
            </a:r>
          </a:p>
          <a:p>
            <a:pPr algn="l"/>
            <a:r>
              <a:rPr lang="en-US" dirty="0">
                <a:solidFill>
                  <a:schemeClr val="tx1"/>
                </a:solidFill>
              </a:rPr>
              <a:t>Drugs. 2017;77:403-426. </a:t>
            </a:r>
          </a:p>
        </p:txBody>
      </p:sp>
    </p:spTree>
    <p:extLst>
      <p:ext uri="{BB962C8B-B14F-4D97-AF65-F5344CB8AC3E}">
        <p14:creationId xmlns:p14="http://schemas.microsoft.com/office/powerpoint/2010/main" val="35972969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a:t>
            </a:r>
          </a:p>
        </p:txBody>
      </p:sp>
      <p:sp>
        <p:nvSpPr>
          <p:cNvPr id="3" name="Content Placeholder 2"/>
          <p:cNvSpPr>
            <a:spLocks noGrp="1"/>
          </p:cNvSpPr>
          <p:nvPr>
            <p:ph idx="1"/>
          </p:nvPr>
        </p:nvSpPr>
        <p:spPr/>
        <p:txBody>
          <a:bodyPr/>
          <a:lstStyle/>
          <a:p>
            <a:r>
              <a:rPr lang="en-US" dirty="0"/>
              <a:t>Street value and sold/traded for illicit drugs</a:t>
            </a:r>
          </a:p>
          <a:p>
            <a:r>
              <a:rPr lang="en-US" dirty="0"/>
              <a:t>Gabapentin on the street (referred to as “gabbies” or “Budweiser’s” in the UK) costs approximately £1/300mg which is equivalent to $1.65/300mg</a:t>
            </a:r>
          </a:p>
          <a:p>
            <a:r>
              <a:rPr lang="en-US" dirty="0"/>
              <a:t>In Appalachian Kentucky, the street cost of gabapentin was reported to be &lt;$1/pill</a:t>
            </a:r>
          </a:p>
          <a:p>
            <a:r>
              <a:rPr lang="en-US" dirty="0"/>
              <a:t>$1-7 per pill depending on strength</a:t>
            </a:r>
          </a:p>
        </p:txBody>
      </p:sp>
      <p:sp>
        <p:nvSpPr>
          <p:cNvPr id="4" name="Footer Placeholder 3"/>
          <p:cNvSpPr>
            <a:spLocks noGrp="1"/>
          </p:cNvSpPr>
          <p:nvPr>
            <p:ph type="ftr" sz="quarter" idx="4294967295"/>
          </p:nvPr>
        </p:nvSpPr>
        <p:spPr>
          <a:xfrm>
            <a:off x="3726426" y="5683253"/>
            <a:ext cx="4114800" cy="885825"/>
          </a:xfrm>
          <a:prstGeom prst="rect">
            <a:avLst/>
          </a:prstGeom>
        </p:spPr>
        <p:txBody>
          <a:bodyPr/>
          <a:lstStyle/>
          <a:p>
            <a:pPr algn="l"/>
            <a:r>
              <a:rPr lang="en-US" sz="1100" dirty="0">
                <a:solidFill>
                  <a:schemeClr val="tx1"/>
                </a:solidFill>
              </a:rPr>
              <a:t>Addiction. 2016;111:1160-1174.</a:t>
            </a:r>
          </a:p>
          <a:p>
            <a:pPr algn="l"/>
            <a:r>
              <a:rPr lang="en-US" sz="1100" dirty="0">
                <a:solidFill>
                  <a:schemeClr val="tx1"/>
                </a:solidFill>
              </a:rPr>
              <a:t>CNS Drugs. 2016 Jul;30(7):647-54.</a:t>
            </a:r>
          </a:p>
          <a:p>
            <a:pPr algn="l"/>
            <a:r>
              <a:rPr lang="en-US" sz="1100" dirty="0">
                <a:solidFill>
                  <a:schemeClr val="tx1"/>
                </a:solidFill>
              </a:rPr>
              <a:t>Ann Pharmacother. 2016 Mar;50(3):229-33.</a:t>
            </a:r>
          </a:p>
          <a:p>
            <a:pPr algn="l"/>
            <a:r>
              <a:rPr lang="en-US" sz="1100" dirty="0">
                <a:solidFill>
                  <a:schemeClr val="tx1"/>
                </a:solidFill>
              </a:rPr>
              <a:t>BMJ. 2013 Nov 8;347:f6747.</a:t>
            </a:r>
          </a:p>
          <a:p>
            <a:pPr algn="l"/>
            <a:r>
              <a:rPr lang="nl-NL" sz="1100" dirty="0">
                <a:solidFill>
                  <a:schemeClr val="tx1"/>
                </a:solidFill>
              </a:rPr>
              <a:t>Br J Gen Pract. 2012 Aug;62(601):406-7.</a:t>
            </a:r>
          </a:p>
          <a:p>
            <a:pPr algn="l"/>
            <a:r>
              <a:rPr lang="pl-PL" sz="1100" dirty="0">
                <a:solidFill>
                  <a:schemeClr val="tx1"/>
                </a:solidFill>
              </a:rPr>
              <a:t>Am J Psychiatry. 2015 May;172(5):487-8.</a:t>
            </a:r>
            <a:endParaRPr lang="en-US" sz="1100" dirty="0">
              <a:solidFill>
                <a:schemeClr val="tx1"/>
              </a:solidFill>
            </a:endParaRPr>
          </a:p>
          <a:p>
            <a:pPr algn="l"/>
            <a:endParaRPr lang="en-US" dirty="0">
              <a:solidFill>
                <a:schemeClr val="tx1"/>
              </a:solidFill>
            </a:endParaRPr>
          </a:p>
        </p:txBody>
      </p:sp>
    </p:spTree>
    <p:extLst>
      <p:ext uri="{BB962C8B-B14F-4D97-AF65-F5344CB8AC3E}">
        <p14:creationId xmlns:p14="http://schemas.microsoft.com/office/powerpoint/2010/main" val="2382443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Gabapentin and Pregabalin: </a:t>
            </a:r>
            <a:br>
              <a:rPr lang="en-US" dirty="0"/>
            </a:br>
            <a:r>
              <a:rPr lang="en-US" dirty="0"/>
              <a:t>Pharmacology and Pharmacokinetics</a:t>
            </a:r>
            <a:br>
              <a:rPr lang="en-US" dirty="0"/>
            </a:br>
            <a:endParaRPr lang="en-US" dirty="0"/>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424996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Coingestants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08007059"/>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287491" y="5560398"/>
            <a:ext cx="5257800" cy="646331"/>
          </a:xfrm>
          <a:prstGeom prst="rect">
            <a:avLst/>
          </a:prstGeom>
          <a:noFill/>
        </p:spPr>
        <p:txBody>
          <a:bodyPr wrap="square" rtlCol="0">
            <a:spAutoFit/>
          </a:bodyPr>
          <a:lstStyle/>
          <a:p>
            <a:r>
              <a:rPr lang="en-US" sz="1200" dirty="0"/>
              <a:t>Psychother Psychosom. 2011;80(2):118-22.</a:t>
            </a:r>
          </a:p>
          <a:p>
            <a:r>
              <a:rPr lang="en-US" sz="1200" dirty="0"/>
              <a:t>CNS Drugs. 2014;28:491-496. </a:t>
            </a:r>
          </a:p>
          <a:p>
            <a:r>
              <a:rPr lang="en-US" sz="1200" dirty="0"/>
              <a:t>Addiction. 2016;111:1160-1174.</a:t>
            </a:r>
          </a:p>
        </p:txBody>
      </p:sp>
    </p:spTree>
    <p:extLst>
      <p:ext uri="{BB962C8B-B14F-4D97-AF65-F5344CB8AC3E}">
        <p14:creationId xmlns:p14="http://schemas.microsoft.com/office/powerpoint/2010/main" val="16337962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Leading to Abuse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73399101"/>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4294967295"/>
          </p:nvPr>
        </p:nvSpPr>
        <p:spPr>
          <a:xfrm>
            <a:off x="3323303" y="6213577"/>
            <a:ext cx="4114800" cy="365125"/>
          </a:xfrm>
          <a:prstGeom prst="rect">
            <a:avLst/>
          </a:prstGeom>
        </p:spPr>
        <p:txBody>
          <a:bodyPr/>
          <a:lstStyle/>
          <a:p>
            <a:pPr algn="l"/>
            <a:r>
              <a:rPr lang="en-US" dirty="0">
                <a:solidFill>
                  <a:schemeClr val="tx1"/>
                </a:solidFill>
              </a:rPr>
              <a:t>Addiction. 2016;111:1160-1174.</a:t>
            </a:r>
          </a:p>
          <a:p>
            <a:pPr algn="l"/>
            <a:r>
              <a:rPr lang="en-US" dirty="0">
                <a:solidFill>
                  <a:schemeClr val="tx1"/>
                </a:solidFill>
              </a:rPr>
              <a:t>Drugs. 2017;77:403-426. </a:t>
            </a:r>
          </a:p>
        </p:txBody>
      </p:sp>
    </p:spTree>
    <p:extLst>
      <p:ext uri="{BB962C8B-B14F-4D97-AF65-F5344CB8AC3E}">
        <p14:creationId xmlns:p14="http://schemas.microsoft.com/office/powerpoint/2010/main" val="20754840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Reasons for Abuse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22877281"/>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4294967295"/>
          </p:nvPr>
        </p:nvSpPr>
        <p:spPr>
          <a:xfrm>
            <a:off x="3224981" y="6308725"/>
            <a:ext cx="4114800" cy="365125"/>
          </a:xfrm>
          <a:prstGeom prst="rect">
            <a:avLst/>
          </a:prstGeom>
        </p:spPr>
        <p:txBody>
          <a:bodyPr/>
          <a:lstStyle/>
          <a:p>
            <a:pPr algn="l"/>
            <a:r>
              <a:rPr lang="en-US" dirty="0">
                <a:solidFill>
                  <a:schemeClr val="tx1"/>
                </a:solidFill>
              </a:rPr>
              <a:t>Addiction. 2016;111:1160-1174.</a:t>
            </a:r>
          </a:p>
        </p:txBody>
      </p:sp>
    </p:spTree>
    <p:extLst>
      <p:ext uri="{BB962C8B-B14F-4D97-AF65-F5344CB8AC3E}">
        <p14:creationId xmlns:p14="http://schemas.microsoft.com/office/powerpoint/2010/main" val="7046423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Common &amp; Novel Methods of Abuse</a:t>
            </a:r>
          </a:p>
        </p:txBody>
      </p:sp>
      <p:sp>
        <p:nvSpPr>
          <p:cNvPr id="8" name="Content Placeholder 7"/>
          <p:cNvSpPr>
            <a:spLocks noGrp="1"/>
          </p:cNvSpPr>
          <p:nvPr>
            <p:ph idx="1"/>
          </p:nvPr>
        </p:nvSpPr>
        <p:spPr/>
        <p:txBody>
          <a:bodyPr/>
          <a:lstStyle/>
          <a:p>
            <a:r>
              <a:rPr lang="en-US" dirty="0"/>
              <a:t>Parachuting</a:t>
            </a:r>
          </a:p>
        </p:txBody>
      </p:sp>
      <p:pic>
        <p:nvPicPr>
          <p:cNvPr id="1026" name="Picture 2" descr="http://i.imgur.com/agELh.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3849" y="2274281"/>
            <a:ext cx="8467725" cy="123091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treatment4addiction.com/images/article_images/drug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29898" y="4244369"/>
            <a:ext cx="3095625" cy="2381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2243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8"/>
                                        </p:tgtEl>
                                        <p:attrNameLst>
                                          <p:attrName>style.visibility</p:attrName>
                                        </p:attrNameLst>
                                      </p:cBhvr>
                                      <p:to>
                                        <p:strVal val="visible"/>
                                      </p:to>
                                    </p:set>
                                    <p:anim calcmode="lin" valueType="num">
                                      <p:cBhvr additive="base">
                                        <p:cTn id="13" dur="500" fill="hold"/>
                                        <p:tgtEl>
                                          <p:spTgt spid="1028"/>
                                        </p:tgtEl>
                                        <p:attrNameLst>
                                          <p:attrName>ppt_x</p:attrName>
                                        </p:attrNameLst>
                                      </p:cBhvr>
                                      <p:tavLst>
                                        <p:tav tm="0">
                                          <p:val>
                                            <p:strVal val="#ppt_x"/>
                                          </p:val>
                                        </p:tav>
                                        <p:tav tm="100000">
                                          <p:val>
                                            <p:strVal val="#ppt_x"/>
                                          </p:val>
                                        </p:tav>
                                      </p:tavLst>
                                    </p:anim>
                                    <p:anim calcmode="lin" valueType="num">
                                      <p:cBhvr additive="base">
                                        <p:cTn id="14"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Common &amp; Novel Methods of Abuse</a:t>
            </a:r>
          </a:p>
        </p:txBody>
      </p:sp>
      <p:sp>
        <p:nvSpPr>
          <p:cNvPr id="7" name="Text Placeholder 6"/>
          <p:cNvSpPr>
            <a:spLocks noGrp="1"/>
          </p:cNvSpPr>
          <p:nvPr>
            <p:ph type="body" idx="1"/>
          </p:nvPr>
        </p:nvSpPr>
        <p:spPr/>
        <p:txBody>
          <a:bodyPr>
            <a:normAutofit/>
          </a:bodyPr>
          <a:lstStyle/>
          <a:p>
            <a:r>
              <a:rPr lang="en-US" sz="2400" dirty="0"/>
              <a:t>Gabapentin</a:t>
            </a:r>
          </a:p>
        </p:txBody>
      </p:sp>
      <p:sp>
        <p:nvSpPr>
          <p:cNvPr id="8" name="Content Placeholder 7"/>
          <p:cNvSpPr>
            <a:spLocks noGrp="1"/>
          </p:cNvSpPr>
          <p:nvPr>
            <p:ph sz="half" idx="2"/>
          </p:nvPr>
        </p:nvSpPr>
        <p:spPr/>
        <p:txBody>
          <a:bodyPr>
            <a:normAutofit/>
          </a:bodyPr>
          <a:lstStyle/>
          <a:p>
            <a:r>
              <a:rPr lang="en-US" sz="2000" dirty="0"/>
              <a:t>Orally</a:t>
            </a:r>
          </a:p>
          <a:p>
            <a:r>
              <a:rPr lang="en-US" sz="2000" dirty="0"/>
              <a:t>Intravenously (IV)</a:t>
            </a:r>
          </a:p>
          <a:p>
            <a:r>
              <a:rPr lang="en-US" sz="2000" dirty="0"/>
              <a:t>Snorting</a:t>
            </a:r>
          </a:p>
          <a:p>
            <a:r>
              <a:rPr lang="en-US" sz="2000" dirty="0"/>
              <a:t>Intramuscular (IM)</a:t>
            </a:r>
          </a:p>
          <a:p>
            <a:r>
              <a:rPr lang="en-US" sz="2000" dirty="0"/>
              <a:t>“Cutting agent” in street heroin</a:t>
            </a:r>
          </a:p>
        </p:txBody>
      </p:sp>
      <p:sp>
        <p:nvSpPr>
          <p:cNvPr id="9" name="Text Placeholder 8"/>
          <p:cNvSpPr>
            <a:spLocks noGrp="1"/>
          </p:cNvSpPr>
          <p:nvPr>
            <p:ph type="body" sz="quarter" idx="3"/>
          </p:nvPr>
        </p:nvSpPr>
        <p:spPr/>
        <p:txBody>
          <a:bodyPr>
            <a:normAutofit/>
          </a:bodyPr>
          <a:lstStyle/>
          <a:p>
            <a:r>
              <a:rPr lang="en-US" sz="2400" dirty="0"/>
              <a:t>Pregabalin</a:t>
            </a:r>
          </a:p>
        </p:txBody>
      </p:sp>
      <p:sp>
        <p:nvSpPr>
          <p:cNvPr id="10" name="Content Placeholder 9"/>
          <p:cNvSpPr>
            <a:spLocks noGrp="1"/>
          </p:cNvSpPr>
          <p:nvPr>
            <p:ph sz="quarter" idx="4"/>
          </p:nvPr>
        </p:nvSpPr>
        <p:spPr/>
        <p:txBody>
          <a:bodyPr>
            <a:normAutofit/>
          </a:bodyPr>
          <a:lstStyle/>
          <a:p>
            <a:r>
              <a:rPr lang="en-US" sz="2000" dirty="0"/>
              <a:t>Orally</a:t>
            </a:r>
          </a:p>
          <a:p>
            <a:r>
              <a:rPr lang="en-US" sz="2000" dirty="0"/>
              <a:t>Intravenously (IV)</a:t>
            </a:r>
          </a:p>
          <a:p>
            <a:r>
              <a:rPr lang="en-US" sz="2000" dirty="0"/>
              <a:t>Snorting</a:t>
            </a:r>
          </a:p>
          <a:p>
            <a:r>
              <a:rPr lang="en-US" sz="2000" dirty="0"/>
              <a:t>Smoking</a:t>
            </a:r>
          </a:p>
          <a:p>
            <a:r>
              <a:rPr lang="en-US" sz="2000" dirty="0"/>
              <a:t>Rectally (“plugging”)</a:t>
            </a:r>
          </a:p>
          <a:p>
            <a:r>
              <a:rPr lang="en-US" sz="2000" dirty="0"/>
              <a:t>“Parachuting”</a:t>
            </a:r>
          </a:p>
        </p:txBody>
      </p:sp>
      <p:sp>
        <p:nvSpPr>
          <p:cNvPr id="11" name="TextBox 10"/>
          <p:cNvSpPr txBox="1"/>
          <p:nvPr/>
        </p:nvSpPr>
        <p:spPr>
          <a:xfrm>
            <a:off x="3140537" y="5565596"/>
            <a:ext cx="8001000" cy="1200329"/>
          </a:xfrm>
          <a:prstGeom prst="rect">
            <a:avLst/>
          </a:prstGeom>
          <a:noFill/>
        </p:spPr>
        <p:txBody>
          <a:bodyPr wrap="square" rtlCol="0">
            <a:spAutoFit/>
          </a:bodyPr>
          <a:lstStyle/>
          <a:p>
            <a:r>
              <a:rPr lang="nl-NL" sz="1200" dirty="0"/>
              <a:t>Br J Gen Pract. 2012 Aug;62(601):406-7.</a:t>
            </a:r>
            <a:endParaRPr lang="en-US" sz="1200" dirty="0"/>
          </a:p>
          <a:p>
            <a:r>
              <a:rPr lang="en-US" sz="1200" dirty="0"/>
              <a:t>Psychother Psychosom. 2011;80(2):118-22.</a:t>
            </a:r>
          </a:p>
          <a:p>
            <a:r>
              <a:rPr lang="en-US" sz="1200" dirty="0"/>
              <a:t>The LYRICA (pregabalin) Mega Thread. Available at: bluelight.org. </a:t>
            </a:r>
          </a:p>
          <a:p>
            <a:r>
              <a:rPr lang="en-US" sz="1200" dirty="0"/>
              <a:t>Schifana F. CNS Drugs. 2014;28:491-496. </a:t>
            </a:r>
          </a:p>
          <a:p>
            <a:endParaRPr lang="en-US" sz="1200" dirty="0"/>
          </a:p>
          <a:p>
            <a:endParaRPr lang="en-US" sz="1200" dirty="0"/>
          </a:p>
        </p:txBody>
      </p:sp>
    </p:spTree>
    <p:extLst>
      <p:ext uri="{BB962C8B-B14F-4D97-AF65-F5344CB8AC3E}">
        <p14:creationId xmlns:p14="http://schemas.microsoft.com/office/powerpoint/2010/main" val="56360551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Effects of Abuse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60388912"/>
              </p:ext>
            </p:extLst>
          </p:nvPr>
        </p:nvGraphicFramePr>
        <p:xfrm>
          <a:off x="838200" y="13684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4"/>
          <p:cNvSpPr>
            <a:spLocks noGrp="1"/>
          </p:cNvSpPr>
          <p:nvPr>
            <p:ph type="ftr" sz="quarter" idx="4294967295"/>
          </p:nvPr>
        </p:nvSpPr>
        <p:spPr>
          <a:xfrm>
            <a:off x="3067664" y="5867247"/>
            <a:ext cx="4114800" cy="801687"/>
          </a:xfrm>
          <a:prstGeom prst="rect">
            <a:avLst/>
          </a:prstGeom>
        </p:spPr>
        <p:txBody>
          <a:bodyPr/>
          <a:lstStyle/>
          <a:p>
            <a:pPr algn="l"/>
            <a:r>
              <a:rPr lang="en-US" sz="1100" dirty="0">
                <a:solidFill>
                  <a:schemeClr val="tx1"/>
                </a:solidFill>
              </a:rPr>
              <a:t>CNS Drugs. 2014;28:491-496. </a:t>
            </a:r>
          </a:p>
          <a:p>
            <a:pPr algn="l"/>
            <a:r>
              <a:rPr lang="fr-FR" sz="1100" dirty="0">
                <a:solidFill>
                  <a:schemeClr val="tx1"/>
                </a:solidFill>
              </a:rPr>
              <a:t>Eur J Clin Pharmacol. 2013 Jun;69(6):1335-42.</a:t>
            </a:r>
          </a:p>
          <a:p>
            <a:pPr algn="l"/>
            <a:r>
              <a:rPr lang="en-US" sz="1100" dirty="0">
                <a:solidFill>
                  <a:schemeClr val="tx1"/>
                </a:solidFill>
              </a:rPr>
              <a:t>Pharmacopsychiatry. 2007 Jan;40(1):43-4.</a:t>
            </a:r>
          </a:p>
          <a:p>
            <a:pPr algn="l"/>
            <a:endParaRPr lang="en-US" dirty="0">
              <a:solidFill>
                <a:schemeClr val="tx1"/>
              </a:solidFill>
            </a:endParaRPr>
          </a:p>
        </p:txBody>
      </p:sp>
    </p:spTree>
    <p:extLst>
      <p:ext uri="{BB962C8B-B14F-4D97-AF65-F5344CB8AC3E}">
        <p14:creationId xmlns:p14="http://schemas.microsoft.com/office/powerpoint/2010/main" val="18605927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Effects of Gabapentin &amp; Pregabalin Abuse</a:t>
            </a:r>
          </a:p>
        </p:txBody>
      </p:sp>
      <p:sp>
        <p:nvSpPr>
          <p:cNvPr id="3" name="Content Placeholder 2"/>
          <p:cNvSpPr>
            <a:spLocks noGrp="1"/>
          </p:cNvSpPr>
          <p:nvPr>
            <p:ph idx="1"/>
          </p:nvPr>
        </p:nvSpPr>
        <p:spPr/>
        <p:txBody>
          <a:bodyPr>
            <a:normAutofit/>
          </a:bodyPr>
          <a:lstStyle/>
          <a:p>
            <a:r>
              <a:rPr lang="en-US" dirty="0"/>
              <a:t>“…the pregabalin erases my benzo, opiate withdrawal and cravings… In my opinion, anything over 900mg is a waste – too sedating”</a:t>
            </a:r>
          </a:p>
          <a:p>
            <a:r>
              <a:rPr lang="en-US" dirty="0"/>
              <a:t>“The only downside to gabapentin so far as I can tell, is the onset. These little guys take upwards of an hour to really start to kick in, but luckily they last for 4-8 hours it seems…”</a:t>
            </a:r>
          </a:p>
          <a:p>
            <a:r>
              <a:rPr lang="en-US" dirty="0"/>
              <a:t>“I feel as if I’m on a super amphetamine rush and can tackle anything, yet feel so content it’s like I’m on a fully sedated opiate buzz.”</a:t>
            </a:r>
          </a:p>
          <a:p>
            <a:r>
              <a:rPr lang="en-US" dirty="0"/>
              <a:t>“…pregabalin outshines gabapentin. Far less dosage to achieve the same recreational high. Also not as strong of a half life allowing one to use the drug more frequently.”</a:t>
            </a:r>
          </a:p>
        </p:txBody>
      </p:sp>
      <p:sp>
        <p:nvSpPr>
          <p:cNvPr id="4" name="TextBox 3"/>
          <p:cNvSpPr txBox="1"/>
          <p:nvPr/>
        </p:nvSpPr>
        <p:spPr>
          <a:xfrm>
            <a:off x="2549013" y="6420055"/>
            <a:ext cx="8683752" cy="276999"/>
          </a:xfrm>
          <a:prstGeom prst="rect">
            <a:avLst/>
          </a:prstGeom>
          <a:noFill/>
        </p:spPr>
        <p:txBody>
          <a:bodyPr wrap="square" rtlCol="0">
            <a:spAutoFit/>
          </a:bodyPr>
          <a:lstStyle/>
          <a:p>
            <a:r>
              <a:rPr lang="en-US" sz="1200" dirty="0"/>
              <a:t>Psychother Psychosom. 2011;80(2):118-22.</a:t>
            </a:r>
          </a:p>
        </p:txBody>
      </p:sp>
    </p:spTree>
    <p:extLst>
      <p:ext uri="{BB962C8B-B14F-4D97-AF65-F5344CB8AC3E}">
        <p14:creationId xmlns:p14="http://schemas.microsoft.com/office/powerpoint/2010/main" val="410991407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Overdose</a:t>
            </a:r>
          </a:p>
        </p:txBody>
      </p:sp>
      <p:sp>
        <p:nvSpPr>
          <p:cNvPr id="3" name="Content Placeholder 2"/>
          <p:cNvSpPr>
            <a:spLocks noGrp="1"/>
          </p:cNvSpPr>
          <p:nvPr>
            <p:ph idx="1"/>
          </p:nvPr>
        </p:nvSpPr>
        <p:spPr/>
        <p:txBody>
          <a:bodyPr>
            <a:normAutofit lnSpcReduction="10000"/>
          </a:bodyPr>
          <a:lstStyle/>
          <a:p>
            <a:r>
              <a:rPr lang="en-US" dirty="0"/>
              <a:t>Onset: soon after ingestion</a:t>
            </a:r>
          </a:p>
          <a:p>
            <a:r>
              <a:rPr lang="en-US" dirty="0"/>
              <a:t>Duration: 10h</a:t>
            </a:r>
          </a:p>
          <a:p>
            <a:r>
              <a:rPr lang="en-US" dirty="0"/>
              <a:t>Effects typically mild to moderate</a:t>
            </a:r>
          </a:p>
          <a:p>
            <a:r>
              <a:rPr lang="en-US" dirty="0"/>
              <a:t>Fatalities or intubation – rare </a:t>
            </a:r>
          </a:p>
          <a:p>
            <a:r>
              <a:rPr lang="en-US" dirty="0"/>
              <a:t>Common effects</a:t>
            </a:r>
          </a:p>
          <a:p>
            <a:pPr lvl="1"/>
            <a:r>
              <a:rPr lang="en-US" dirty="0"/>
              <a:t>Hypotension</a:t>
            </a:r>
          </a:p>
          <a:p>
            <a:pPr lvl="1"/>
            <a:r>
              <a:rPr lang="en-US" dirty="0"/>
              <a:t>Tachycardia</a:t>
            </a:r>
          </a:p>
          <a:p>
            <a:pPr lvl="1"/>
            <a:r>
              <a:rPr lang="en-US" dirty="0"/>
              <a:t>CNS effects</a:t>
            </a:r>
          </a:p>
          <a:p>
            <a:r>
              <a:rPr lang="en-US" dirty="0"/>
              <a:t>Symptoms more likely after gabapentin 1200 mg </a:t>
            </a:r>
          </a:p>
          <a:p>
            <a:r>
              <a:rPr lang="en-US" dirty="0"/>
              <a:t>Survivals reported with up to 11,500 mg of pregabalin and 91,000 mg of gabapentin</a:t>
            </a:r>
          </a:p>
        </p:txBody>
      </p:sp>
      <p:sp>
        <p:nvSpPr>
          <p:cNvPr id="4" name="Footer Placeholder 3"/>
          <p:cNvSpPr>
            <a:spLocks noGrp="1"/>
          </p:cNvSpPr>
          <p:nvPr>
            <p:ph type="ftr" sz="quarter" idx="4294967295"/>
          </p:nvPr>
        </p:nvSpPr>
        <p:spPr>
          <a:xfrm>
            <a:off x="3264310" y="6308731"/>
            <a:ext cx="4114800" cy="365125"/>
          </a:xfrm>
          <a:prstGeom prst="rect">
            <a:avLst/>
          </a:prstGeom>
        </p:spPr>
        <p:txBody>
          <a:bodyPr/>
          <a:lstStyle/>
          <a:p>
            <a:pPr algn="l"/>
            <a:r>
              <a:rPr lang="en-US" dirty="0">
                <a:solidFill>
                  <a:schemeClr val="tx1"/>
                </a:solidFill>
              </a:rPr>
              <a:t>Drugs. 2017;77:403-426. </a:t>
            </a:r>
          </a:p>
        </p:txBody>
      </p:sp>
    </p:spTree>
    <p:extLst>
      <p:ext uri="{BB962C8B-B14F-4D97-AF65-F5344CB8AC3E}">
        <p14:creationId xmlns:p14="http://schemas.microsoft.com/office/powerpoint/2010/main" val="44898541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Overdose </a:t>
            </a:r>
          </a:p>
        </p:txBody>
      </p:sp>
      <p:sp>
        <p:nvSpPr>
          <p:cNvPr id="3" name="Content Placeholder 2"/>
          <p:cNvSpPr>
            <a:spLocks noGrp="1"/>
          </p:cNvSpPr>
          <p:nvPr>
            <p:ph idx="1"/>
          </p:nvPr>
        </p:nvSpPr>
        <p:spPr/>
        <p:txBody>
          <a:bodyPr/>
          <a:lstStyle/>
          <a:p>
            <a:r>
              <a:rPr lang="en-US" dirty="0"/>
              <a:t>Severe events more of a concern in renal dysfunction</a:t>
            </a:r>
          </a:p>
          <a:p>
            <a:r>
              <a:rPr lang="en-US" dirty="0"/>
              <a:t>Fatalities more common when ingested with other substances</a:t>
            </a:r>
          </a:p>
          <a:p>
            <a:r>
              <a:rPr lang="en-US" dirty="0"/>
              <a:t>90% of fatalities associated with opioids</a:t>
            </a:r>
          </a:p>
          <a:p>
            <a:r>
              <a:rPr lang="en-US" dirty="0"/>
              <a:t>German toxicology reports from 2010-2012 with pregabalin</a:t>
            </a:r>
          </a:p>
          <a:p>
            <a:pPr lvl="1"/>
            <a:r>
              <a:rPr lang="en-US" dirty="0"/>
              <a:t>General population 2% of cases year 1, 4% of cases in year 2</a:t>
            </a:r>
          </a:p>
          <a:p>
            <a:pPr lvl="1"/>
            <a:r>
              <a:rPr lang="en-US" dirty="0"/>
              <a:t>Known substance use disorder 5.5% in year 1, 29.8% in year 2</a:t>
            </a:r>
          </a:p>
          <a:p>
            <a:r>
              <a:rPr lang="en-US" dirty="0"/>
              <a:t>Finnish toxicology reports from 2010-2011</a:t>
            </a:r>
          </a:p>
          <a:p>
            <a:pPr lvl="1"/>
            <a:r>
              <a:rPr lang="en-US" dirty="0"/>
              <a:t>Pregabalin 2.3%</a:t>
            </a:r>
          </a:p>
          <a:p>
            <a:pPr lvl="1"/>
            <a:r>
              <a:rPr lang="en-US" dirty="0"/>
              <a:t>Gabapentin 0.31%</a:t>
            </a:r>
          </a:p>
        </p:txBody>
      </p:sp>
      <p:sp>
        <p:nvSpPr>
          <p:cNvPr id="6" name="Footer Placeholder 3"/>
          <p:cNvSpPr>
            <a:spLocks noGrp="1"/>
          </p:cNvSpPr>
          <p:nvPr>
            <p:ph type="ftr" sz="quarter" idx="4294967295"/>
          </p:nvPr>
        </p:nvSpPr>
        <p:spPr>
          <a:xfrm>
            <a:off x="2782529" y="6308731"/>
            <a:ext cx="4114800" cy="365125"/>
          </a:xfrm>
          <a:prstGeom prst="rect">
            <a:avLst/>
          </a:prstGeom>
        </p:spPr>
        <p:txBody>
          <a:bodyPr/>
          <a:lstStyle/>
          <a:p>
            <a:pPr algn="l"/>
            <a:r>
              <a:rPr lang="en-US" dirty="0">
                <a:solidFill>
                  <a:schemeClr val="tx1"/>
                </a:solidFill>
              </a:rPr>
              <a:t>Drugs. 2017;77:403-426. </a:t>
            </a:r>
          </a:p>
        </p:txBody>
      </p:sp>
    </p:spTree>
    <p:extLst>
      <p:ext uri="{BB962C8B-B14F-4D97-AF65-F5344CB8AC3E}">
        <p14:creationId xmlns:p14="http://schemas.microsoft.com/office/powerpoint/2010/main" val="389134116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Withdrawal</a:t>
            </a:r>
          </a:p>
        </p:txBody>
      </p:sp>
      <p:sp>
        <p:nvSpPr>
          <p:cNvPr id="5" name="Content Placeholder 4"/>
          <p:cNvSpPr>
            <a:spLocks noGrp="1"/>
          </p:cNvSpPr>
          <p:nvPr>
            <p:ph idx="1"/>
          </p:nvPr>
        </p:nvSpPr>
        <p:spPr/>
        <p:txBody>
          <a:bodyPr/>
          <a:lstStyle/>
          <a:p>
            <a:r>
              <a:rPr lang="en-US" dirty="0"/>
              <a:t>Onset ranges from 12 hours to 7 days after termination of use</a:t>
            </a:r>
          </a:p>
          <a:p>
            <a:pPr lvl="1"/>
            <a:r>
              <a:rPr lang="en-US" dirty="0"/>
              <a:t>Majority of cases report onset between 24-48 hours </a:t>
            </a:r>
          </a:p>
          <a:p>
            <a:r>
              <a:rPr lang="en-US" dirty="0"/>
              <a:t>At least one reported case of a newborn baby experiencing withdrawal due to mother’s gabapentin use while pregnant</a:t>
            </a:r>
          </a:p>
        </p:txBody>
      </p:sp>
      <p:sp>
        <p:nvSpPr>
          <p:cNvPr id="6" name="TextBox 5"/>
          <p:cNvSpPr txBox="1"/>
          <p:nvPr/>
        </p:nvSpPr>
        <p:spPr>
          <a:xfrm>
            <a:off x="2952135" y="6423685"/>
            <a:ext cx="7239000" cy="276999"/>
          </a:xfrm>
          <a:prstGeom prst="rect">
            <a:avLst/>
          </a:prstGeom>
          <a:noFill/>
        </p:spPr>
        <p:txBody>
          <a:bodyPr wrap="square" rtlCol="0">
            <a:spAutoFit/>
          </a:bodyPr>
          <a:lstStyle/>
          <a:p>
            <a:r>
              <a:rPr lang="en-US" sz="1200" dirty="0"/>
              <a:t>Ann Pharmacother. 2016 Mar;50(3):229-33.</a:t>
            </a:r>
          </a:p>
        </p:txBody>
      </p:sp>
    </p:spTree>
    <p:extLst>
      <p:ext uri="{BB962C8B-B14F-4D97-AF65-F5344CB8AC3E}">
        <p14:creationId xmlns:p14="http://schemas.microsoft.com/office/powerpoint/2010/main" val="1394764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Fact or Alternate Fact?</a:t>
            </a:r>
          </a:p>
        </p:txBody>
      </p:sp>
      <p:sp>
        <p:nvSpPr>
          <p:cNvPr id="5" name="Content Placeholder 4"/>
          <p:cNvSpPr>
            <a:spLocks noGrp="1"/>
          </p:cNvSpPr>
          <p:nvPr>
            <p:ph idx="1"/>
          </p:nvPr>
        </p:nvSpPr>
        <p:spPr/>
        <p:txBody>
          <a:bodyPr/>
          <a:lstStyle/>
          <a:p>
            <a:r>
              <a:rPr lang="en-US" dirty="0"/>
              <a:t>Gabapentin and pregabalin work on GABA.</a:t>
            </a:r>
          </a:p>
        </p:txBody>
      </p:sp>
    </p:spTree>
    <p:extLst>
      <p:ext uri="{BB962C8B-B14F-4D97-AF65-F5344CB8AC3E}">
        <p14:creationId xmlns:p14="http://schemas.microsoft.com/office/powerpoint/2010/main" val="206131459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039"/>
            <a:ext cx="10515600" cy="1325563"/>
          </a:xfrm>
        </p:spPr>
        <p:txBody>
          <a:bodyPr/>
          <a:lstStyle/>
          <a:p>
            <a:r>
              <a:rPr lang="en-US" dirty="0"/>
              <a:t>Withdrawal Signs/Symptoms</a:t>
            </a:r>
          </a:p>
        </p:txBody>
      </p:sp>
      <p:sp>
        <p:nvSpPr>
          <p:cNvPr id="3" name="Content Placeholder 2"/>
          <p:cNvSpPr>
            <a:spLocks noGrp="1"/>
          </p:cNvSpPr>
          <p:nvPr>
            <p:ph idx="1"/>
          </p:nvPr>
        </p:nvSpPr>
        <p:spPr>
          <a:xfrm>
            <a:off x="838200" y="1711325"/>
            <a:ext cx="10515600" cy="4351338"/>
          </a:xfrm>
        </p:spPr>
        <p:txBody>
          <a:bodyPr>
            <a:normAutofit/>
          </a:bodyPr>
          <a:lstStyle/>
          <a:p>
            <a:endParaRPr lang="en-US" dirty="0"/>
          </a:p>
          <a:p>
            <a:endParaRPr lang="en-US" dirty="0"/>
          </a:p>
          <a:p>
            <a:endParaRPr lang="en-US" dirty="0"/>
          </a:p>
          <a:p>
            <a:endParaRPr lang="en-US" dirty="0"/>
          </a:p>
        </p:txBody>
      </p:sp>
      <p:sp>
        <p:nvSpPr>
          <p:cNvPr id="4" name="TextBox 3"/>
          <p:cNvSpPr txBox="1"/>
          <p:nvPr/>
        </p:nvSpPr>
        <p:spPr>
          <a:xfrm>
            <a:off x="2598678" y="5973765"/>
            <a:ext cx="8305800" cy="761747"/>
          </a:xfrm>
          <a:prstGeom prst="rect">
            <a:avLst/>
          </a:prstGeom>
          <a:noFill/>
        </p:spPr>
        <p:txBody>
          <a:bodyPr wrap="square" rtlCol="0">
            <a:spAutoFit/>
          </a:bodyPr>
          <a:lstStyle/>
          <a:p>
            <a:r>
              <a:rPr lang="en-US" sz="1000" dirty="0"/>
              <a:t>J Addict Med. 2013 Mar-Apr;7(2):147-9</a:t>
            </a:r>
            <a:r>
              <a:rPr lang="en-US" sz="1200" dirty="0"/>
              <a:t>.</a:t>
            </a:r>
          </a:p>
          <a:p>
            <a:r>
              <a:rPr lang="fr-FR" sz="1000" dirty="0"/>
              <a:t>Eur J Clin Pharmacol. 2013 Jun;69(6):1335-42.</a:t>
            </a:r>
          </a:p>
          <a:p>
            <a:r>
              <a:rPr lang="pl-PL" sz="1000" dirty="0"/>
              <a:t>J Clin Psychiatry. 2007 Mar;68(3):483-4.</a:t>
            </a:r>
            <a:endParaRPr lang="en-US" sz="1000" dirty="0"/>
          </a:p>
          <a:p>
            <a:r>
              <a:rPr lang="en-US" sz="1000" dirty="0"/>
              <a:t>Ann Pharmacother. 2016 Mar;50(3):229-33.</a:t>
            </a:r>
          </a:p>
        </p:txBody>
      </p:sp>
      <p:pic>
        <p:nvPicPr>
          <p:cNvPr id="6" name="Picture 5"/>
          <p:cNvPicPr>
            <a:picLocks noChangeAspect="1"/>
          </p:cNvPicPr>
          <p:nvPr/>
        </p:nvPicPr>
        <p:blipFill>
          <a:blip r:embed="rId2"/>
          <a:stretch>
            <a:fillRect/>
          </a:stretch>
        </p:blipFill>
        <p:spPr>
          <a:xfrm>
            <a:off x="9382789" y="2659152"/>
            <a:ext cx="2744187" cy="1617541"/>
          </a:xfrm>
          <a:prstGeom prst="rect">
            <a:avLst/>
          </a:prstGeom>
        </p:spPr>
      </p:pic>
      <p:pic>
        <p:nvPicPr>
          <p:cNvPr id="1026" name="Picture 2" descr="http://cdn.quitalcohol.com/wp-content/uploads/2013/02/withdrawal-alcoh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92384" y="4438568"/>
            <a:ext cx="2524995" cy="167805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stretch>
            <a:fillRect/>
          </a:stretch>
        </p:blipFill>
        <p:spPr>
          <a:xfrm>
            <a:off x="9382789" y="1135763"/>
            <a:ext cx="1898904" cy="1361514"/>
          </a:xfrm>
          <a:prstGeom prst="rect">
            <a:avLst/>
          </a:prstGeom>
        </p:spPr>
      </p:pic>
      <p:graphicFrame>
        <p:nvGraphicFramePr>
          <p:cNvPr id="5" name="Diagram 4"/>
          <p:cNvGraphicFramePr/>
          <p:nvPr>
            <p:extLst>
              <p:ext uri="{D42A27DB-BD31-4B8C-83A1-F6EECF244321}">
                <p14:modId xmlns:p14="http://schemas.microsoft.com/office/powerpoint/2010/main" val="1469693873"/>
              </p:ext>
            </p:extLst>
          </p:nvPr>
        </p:nvGraphicFramePr>
        <p:xfrm>
          <a:off x="1260753" y="1617954"/>
          <a:ext cx="7699484" cy="482371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08301778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Withdrawal Treatment</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674021088"/>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8733503" y="5467103"/>
            <a:ext cx="3153696" cy="1123384"/>
          </a:xfrm>
          <a:prstGeom prst="rect">
            <a:avLst/>
          </a:prstGeom>
          <a:noFill/>
        </p:spPr>
        <p:txBody>
          <a:bodyPr wrap="square" rtlCol="0">
            <a:spAutoFit/>
          </a:bodyPr>
          <a:lstStyle/>
          <a:p>
            <a:r>
              <a:rPr lang="en-US" sz="1100" dirty="0"/>
              <a:t>J Addict Med. 2013 Mar-Apr;7(2):147-9.</a:t>
            </a:r>
          </a:p>
          <a:p>
            <a:r>
              <a:rPr lang="fr-FR" sz="1100" dirty="0"/>
              <a:t>Eur J Clin Pharmacol. 2013 Jun;69(6):1335-42.</a:t>
            </a:r>
          </a:p>
          <a:p>
            <a:r>
              <a:rPr lang="pl-PL" sz="1100" dirty="0"/>
              <a:t>J Clin Psychiatry. 2007 Mar;68(3):483-4.</a:t>
            </a:r>
            <a:endParaRPr lang="en-US" sz="1100" dirty="0"/>
          </a:p>
          <a:p>
            <a:r>
              <a:rPr lang="en-US" sz="1100" dirty="0"/>
              <a:t>Ann Pharmacother. 2016 Mar;50(3):229-33.</a:t>
            </a:r>
          </a:p>
          <a:p>
            <a:r>
              <a:rPr lang="en-US" sz="1100" dirty="0"/>
              <a:t>Drugs. 2017;77:403-426. </a:t>
            </a:r>
          </a:p>
          <a:p>
            <a:endParaRPr lang="en-US" sz="1200" dirty="0"/>
          </a:p>
        </p:txBody>
      </p:sp>
    </p:spTree>
    <p:extLst>
      <p:ext uri="{BB962C8B-B14F-4D97-AF65-F5344CB8AC3E}">
        <p14:creationId xmlns:p14="http://schemas.microsoft.com/office/powerpoint/2010/main" val="25640683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Case: Revisited</a:t>
            </a:r>
          </a:p>
        </p:txBody>
      </p:sp>
      <p:sp>
        <p:nvSpPr>
          <p:cNvPr id="3" name="Content Placeholder 2"/>
          <p:cNvSpPr>
            <a:spLocks noGrp="1"/>
          </p:cNvSpPr>
          <p:nvPr>
            <p:ph idx="1"/>
          </p:nvPr>
        </p:nvSpPr>
        <p:spPr/>
        <p:txBody>
          <a:bodyPr/>
          <a:lstStyle/>
          <a:p>
            <a:r>
              <a:rPr lang="en-US" dirty="0"/>
              <a:t>Ms. Smith is a 67 yo woman with PMH significant for mood disorder, alcohol abuse, and polyneuritis</a:t>
            </a:r>
          </a:p>
          <a:p>
            <a:r>
              <a:rPr lang="en-US" dirty="0"/>
              <a:t>She was actually taking </a:t>
            </a:r>
            <a:r>
              <a:rPr lang="en-US" i="1" dirty="0"/>
              <a:t>at least </a:t>
            </a:r>
            <a:r>
              <a:rPr lang="en-US" b="1" dirty="0"/>
              <a:t>7200mg of gabapentin daily</a:t>
            </a:r>
            <a:r>
              <a:rPr lang="en-US" dirty="0"/>
              <a:t>!</a:t>
            </a:r>
          </a:p>
          <a:p>
            <a:r>
              <a:rPr lang="en-US" dirty="0"/>
              <a:t>Upon running out of gabapentin, she developed typical withdrawal symptoms and was hospitalized</a:t>
            </a:r>
          </a:p>
          <a:p>
            <a:pPr lvl="1"/>
            <a:r>
              <a:rPr lang="en-US" dirty="0"/>
              <a:t>Upon discharge, gabapentin discontinued</a:t>
            </a:r>
          </a:p>
          <a:p>
            <a:pPr lvl="1"/>
            <a:r>
              <a:rPr lang="en-US" dirty="0"/>
              <a:t>~3 months later, gabapentin re-prescribed</a:t>
            </a:r>
          </a:p>
          <a:p>
            <a:pPr lvl="1"/>
            <a:r>
              <a:rPr lang="en-US" dirty="0"/>
              <a:t>~5 months after discharge, she had resumed gabapentin abuse in combination with diazepam</a:t>
            </a:r>
          </a:p>
          <a:p>
            <a:endParaRPr lang="en-US" dirty="0"/>
          </a:p>
        </p:txBody>
      </p:sp>
      <p:sp>
        <p:nvSpPr>
          <p:cNvPr id="4" name="TextBox 3"/>
          <p:cNvSpPr txBox="1"/>
          <p:nvPr/>
        </p:nvSpPr>
        <p:spPr>
          <a:xfrm>
            <a:off x="1844234" y="6170231"/>
            <a:ext cx="8153400" cy="276999"/>
          </a:xfrm>
          <a:prstGeom prst="rect">
            <a:avLst/>
          </a:prstGeom>
          <a:noFill/>
        </p:spPr>
        <p:txBody>
          <a:bodyPr wrap="square" rtlCol="0">
            <a:spAutoFit/>
          </a:bodyPr>
          <a:lstStyle/>
          <a:p>
            <a:r>
              <a:rPr lang="en-US" sz="1200" dirty="0"/>
              <a:t>Pharmacopsychiatry. 2007 Jan;40(1):43-4.</a:t>
            </a:r>
          </a:p>
        </p:txBody>
      </p:sp>
    </p:spTree>
    <p:extLst>
      <p:ext uri="{BB962C8B-B14F-4D97-AF65-F5344CB8AC3E}">
        <p14:creationId xmlns:p14="http://schemas.microsoft.com/office/powerpoint/2010/main" val="113162679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13CF7-D71C-4D7E-B650-DE7FD19B29F1}"/>
              </a:ext>
            </a:extLst>
          </p:cNvPr>
          <p:cNvSpPr>
            <a:spLocks noGrp="1"/>
          </p:cNvSpPr>
          <p:nvPr>
            <p:ph type="title"/>
          </p:nvPr>
        </p:nvSpPr>
        <p:spPr/>
        <p:txBody>
          <a:bodyPr/>
          <a:lstStyle/>
          <a:p>
            <a:r>
              <a:rPr lang="en-US" dirty="0"/>
              <a:t>Patient Case: Revisited</a:t>
            </a:r>
          </a:p>
        </p:txBody>
      </p:sp>
      <p:sp>
        <p:nvSpPr>
          <p:cNvPr id="3" name="Content Placeholder 2">
            <a:extLst>
              <a:ext uri="{FF2B5EF4-FFF2-40B4-BE49-F238E27FC236}">
                <a16:creationId xmlns:a16="http://schemas.microsoft.com/office/drawing/2014/main" id="{CEF5EB7C-E005-4CEC-A633-BE78FBED9DC8}"/>
              </a:ext>
            </a:extLst>
          </p:cNvPr>
          <p:cNvSpPr>
            <a:spLocks noGrp="1"/>
          </p:cNvSpPr>
          <p:nvPr>
            <p:ph idx="1"/>
          </p:nvPr>
        </p:nvSpPr>
        <p:spPr/>
        <p:txBody>
          <a:bodyPr/>
          <a:lstStyle/>
          <a:p>
            <a:r>
              <a:rPr lang="en-US" dirty="0"/>
              <a:t>Taper off gabapentin</a:t>
            </a:r>
          </a:p>
          <a:p>
            <a:r>
              <a:rPr lang="en-US" dirty="0"/>
              <a:t>Behavioral Health referral</a:t>
            </a:r>
          </a:p>
          <a:p>
            <a:r>
              <a:rPr lang="en-US" dirty="0"/>
              <a:t>Taper BZD</a:t>
            </a:r>
          </a:p>
        </p:txBody>
      </p:sp>
    </p:spTree>
    <p:extLst>
      <p:ext uri="{BB962C8B-B14F-4D97-AF65-F5344CB8AC3E}">
        <p14:creationId xmlns:p14="http://schemas.microsoft.com/office/powerpoint/2010/main" val="335953895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Prescription Drug Monitoring Program (PDMP)</a:t>
            </a:r>
          </a:p>
        </p:txBody>
      </p:sp>
      <p:graphicFrame>
        <p:nvGraphicFramePr>
          <p:cNvPr id="5" name="Content Placeholder 4">
            <a:extLst>
              <a:ext uri="{FF2B5EF4-FFF2-40B4-BE49-F238E27FC236}">
                <a16:creationId xmlns:a16="http://schemas.microsoft.com/office/drawing/2014/main" id="{1F7C352E-6139-4656-B124-C21485987657}"/>
              </a:ext>
            </a:extLst>
          </p:cNvPr>
          <p:cNvGraphicFramePr>
            <a:graphicFrameLocks noGrp="1"/>
          </p:cNvGraphicFramePr>
          <p:nvPr>
            <p:ph idx="1"/>
            <p:extLst>
              <p:ext uri="{D42A27DB-BD31-4B8C-83A1-F6EECF244321}">
                <p14:modId xmlns:p14="http://schemas.microsoft.com/office/powerpoint/2010/main" val="629662789"/>
              </p:ext>
            </p:extLst>
          </p:nvPr>
        </p:nvGraphicFramePr>
        <p:xfrm>
          <a:off x="664029" y="1545773"/>
          <a:ext cx="10972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1961317" y="5919281"/>
            <a:ext cx="8839200" cy="938719"/>
          </a:xfrm>
          <a:prstGeom prst="rect">
            <a:avLst/>
          </a:prstGeom>
          <a:noFill/>
        </p:spPr>
        <p:txBody>
          <a:bodyPr wrap="square" rtlCol="0">
            <a:spAutoFit/>
          </a:bodyPr>
          <a:lstStyle/>
          <a:p>
            <a:r>
              <a:rPr lang="en-US" sz="1100" dirty="0">
                <a:hlinkClick r:id="rId8"/>
              </a:rPr>
              <a:t>http://pmp.pharmacy.state.mn.us/</a:t>
            </a:r>
          </a:p>
          <a:p>
            <a:r>
              <a:rPr lang="en-US" sz="1100" dirty="0">
                <a:hlinkClick r:id="rId8"/>
              </a:rPr>
              <a:t>http://pharmacy.ohio.gov/Documents/Pubs/Special/OARRS/Reporting%20Gabapentin%20Products%20to%20OARRS%20%E2%80%93%20Effective%2012-1-2016.pdf</a:t>
            </a:r>
            <a:r>
              <a:rPr lang="en-US" sz="1100" dirty="0"/>
              <a:t> </a:t>
            </a:r>
          </a:p>
          <a:p>
            <a:r>
              <a:rPr lang="en-US" sz="1100" dirty="0">
                <a:hlinkClick r:id="rId9"/>
              </a:rPr>
              <a:t>http://ncpdp.org/NCPDP/media/pdf/State_PMP_Tracking_Document.xls</a:t>
            </a:r>
            <a:r>
              <a:rPr lang="en-US" sz="1100" dirty="0"/>
              <a:t> </a:t>
            </a:r>
          </a:p>
          <a:p>
            <a:r>
              <a:rPr lang="en-US" sz="1100" dirty="0">
                <a:hlinkClick r:id="rId10"/>
              </a:rPr>
              <a:t>http://www.chfs.ky.gov/os/oig/KASPER.htm</a:t>
            </a:r>
            <a:r>
              <a:rPr lang="en-US" sz="1100" dirty="0"/>
              <a:t> </a:t>
            </a:r>
          </a:p>
        </p:txBody>
      </p:sp>
    </p:spTree>
    <p:extLst>
      <p:ext uri="{BB962C8B-B14F-4D97-AF65-F5344CB8AC3E}">
        <p14:creationId xmlns:p14="http://schemas.microsoft.com/office/powerpoint/2010/main" val="45509556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Indicators of medication abuse </a:t>
            </a:r>
          </a:p>
        </p:txBody>
      </p:sp>
      <p:sp>
        <p:nvSpPr>
          <p:cNvPr id="3" name="Content Placeholder 2"/>
          <p:cNvSpPr>
            <a:spLocks noGrp="1"/>
          </p:cNvSpPr>
          <p:nvPr>
            <p:ph idx="1"/>
          </p:nvPr>
        </p:nvSpPr>
        <p:spPr/>
        <p:txBody>
          <a:bodyPr/>
          <a:lstStyle/>
          <a:p>
            <a:r>
              <a:rPr lang="en-US" dirty="0"/>
              <a:t>Requesting specific medications</a:t>
            </a:r>
          </a:p>
          <a:p>
            <a:r>
              <a:rPr lang="en-US" dirty="0"/>
              <a:t>Requesting higher doses</a:t>
            </a:r>
          </a:p>
          <a:p>
            <a:r>
              <a:rPr lang="en-US" dirty="0"/>
              <a:t>Doctor shopping</a:t>
            </a:r>
          </a:p>
          <a:p>
            <a:r>
              <a:rPr lang="en-US" dirty="0"/>
              <a:t>Claims of lost/stolen medications</a:t>
            </a:r>
          </a:p>
          <a:p>
            <a:r>
              <a:rPr lang="en-US" dirty="0"/>
              <a:t>Using multiple pharmacies</a:t>
            </a:r>
          </a:p>
          <a:p>
            <a:r>
              <a:rPr lang="en-US" dirty="0"/>
              <a:t>Early refill requests</a:t>
            </a:r>
          </a:p>
          <a:p>
            <a:r>
              <a:rPr lang="en-US" dirty="0"/>
              <a:t>Negative UDM – but not routinely part of testing</a:t>
            </a:r>
          </a:p>
        </p:txBody>
      </p:sp>
      <p:sp>
        <p:nvSpPr>
          <p:cNvPr id="4" name="Footer Placeholder 3"/>
          <p:cNvSpPr>
            <a:spLocks noGrp="1"/>
          </p:cNvSpPr>
          <p:nvPr>
            <p:ph type="ftr" sz="quarter" idx="4294967295"/>
          </p:nvPr>
        </p:nvSpPr>
        <p:spPr>
          <a:xfrm>
            <a:off x="2733368" y="6240574"/>
            <a:ext cx="4114800" cy="365125"/>
          </a:xfrm>
          <a:prstGeom prst="rect">
            <a:avLst/>
          </a:prstGeom>
        </p:spPr>
        <p:txBody>
          <a:bodyPr/>
          <a:lstStyle/>
          <a:p>
            <a:pPr algn="l"/>
            <a:r>
              <a:rPr lang="en-US" dirty="0">
                <a:solidFill>
                  <a:schemeClr val="tx1"/>
                </a:solidFill>
              </a:rPr>
              <a:t>Addiction. 2017;77:403-426.</a:t>
            </a:r>
          </a:p>
        </p:txBody>
      </p:sp>
    </p:spTree>
    <p:extLst>
      <p:ext uri="{BB962C8B-B14F-4D97-AF65-F5344CB8AC3E}">
        <p14:creationId xmlns:p14="http://schemas.microsoft.com/office/powerpoint/2010/main" val="275475519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a:bodyPr>
          <a:lstStyle/>
          <a:p>
            <a:r>
              <a:rPr lang="en-US" dirty="0"/>
              <a:t>Gabapentin and pregabalin abuse can occur </a:t>
            </a:r>
          </a:p>
          <a:p>
            <a:pPr lvl="1"/>
            <a:r>
              <a:rPr lang="en-US" dirty="0"/>
              <a:t>Common and novel routes of administration</a:t>
            </a:r>
          </a:p>
          <a:p>
            <a:pPr lvl="1"/>
            <a:r>
              <a:rPr lang="en-US" dirty="0"/>
              <a:t>Therapeutic and supratherapeutic doses</a:t>
            </a:r>
          </a:p>
          <a:p>
            <a:r>
              <a:rPr lang="en-US" dirty="0"/>
              <a:t>More common in patients with history of substance use disorder</a:t>
            </a:r>
          </a:p>
          <a:p>
            <a:r>
              <a:rPr lang="en-US" dirty="0"/>
              <a:t>Coingestants often involved</a:t>
            </a:r>
          </a:p>
          <a:p>
            <a:r>
              <a:rPr lang="en-US" dirty="0"/>
              <a:t>Patients can experience withdrawal if gabapentin and pregabalin are stopped abruptly</a:t>
            </a:r>
          </a:p>
          <a:p>
            <a:r>
              <a:rPr lang="en-US" dirty="0"/>
              <a:t>Certain state Prescription Drug Monitoring Programs (PDMPs) are adding gabapentin</a:t>
            </a:r>
          </a:p>
        </p:txBody>
      </p:sp>
    </p:spTree>
    <p:extLst>
      <p:ext uri="{BB962C8B-B14F-4D97-AF65-F5344CB8AC3E}">
        <p14:creationId xmlns:p14="http://schemas.microsoft.com/office/powerpoint/2010/main" val="47558561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Things for Monday</a:t>
            </a: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dirty="0"/>
              <a:t>Assess a patient’s substance abuse history, psychiatric history, and concurrent medications before prescribing</a:t>
            </a:r>
          </a:p>
          <a:p>
            <a:pPr marL="457200" indent="-457200">
              <a:buFont typeface="+mj-lt"/>
              <a:buAutoNum type="arabicPeriod"/>
            </a:pPr>
            <a:r>
              <a:rPr lang="en-US" dirty="0"/>
              <a:t>Be aware of higher risk groups</a:t>
            </a:r>
          </a:p>
          <a:p>
            <a:pPr marL="457200" indent="-457200">
              <a:buFont typeface="+mj-lt"/>
              <a:buAutoNum type="arabicPeriod"/>
            </a:pPr>
            <a:r>
              <a:rPr lang="en-US" dirty="0"/>
              <a:t>Monitor for early refills and/or limiting the quantity supplied</a:t>
            </a:r>
          </a:p>
        </p:txBody>
      </p:sp>
      <p:sp>
        <p:nvSpPr>
          <p:cNvPr id="5" name="Footer Placeholder 4"/>
          <p:cNvSpPr>
            <a:spLocks noGrp="1"/>
          </p:cNvSpPr>
          <p:nvPr>
            <p:ph type="ftr" sz="quarter" idx="4294967295"/>
          </p:nvPr>
        </p:nvSpPr>
        <p:spPr>
          <a:xfrm>
            <a:off x="3687097" y="6126166"/>
            <a:ext cx="4114800" cy="365125"/>
          </a:xfrm>
          <a:prstGeom prst="rect">
            <a:avLst/>
          </a:prstGeom>
        </p:spPr>
        <p:txBody>
          <a:bodyPr/>
          <a:lstStyle/>
          <a:p>
            <a:pPr algn="l"/>
            <a:r>
              <a:rPr lang="en-US" dirty="0">
                <a:solidFill>
                  <a:schemeClr val="tx1"/>
                </a:solidFill>
              </a:rPr>
              <a:t>CNS Drugs. 2014;28:491-496. </a:t>
            </a:r>
          </a:p>
          <a:p>
            <a:pPr algn="l"/>
            <a:r>
              <a:rPr lang="en-US" dirty="0">
                <a:solidFill>
                  <a:schemeClr val="tx1"/>
                </a:solidFill>
              </a:rPr>
              <a:t>Addiction. 2017; 77:403-426. </a:t>
            </a:r>
          </a:p>
        </p:txBody>
      </p:sp>
    </p:spTree>
    <p:extLst>
      <p:ext uri="{BB962C8B-B14F-4D97-AF65-F5344CB8AC3E}">
        <p14:creationId xmlns:p14="http://schemas.microsoft.com/office/powerpoint/2010/main" val="288904876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Q1</a:t>
            </a:r>
          </a:p>
        </p:txBody>
      </p:sp>
      <p:sp>
        <p:nvSpPr>
          <p:cNvPr id="3" name="Content Placeholder 2"/>
          <p:cNvSpPr>
            <a:spLocks noGrp="1"/>
          </p:cNvSpPr>
          <p:nvPr>
            <p:ph idx="1"/>
          </p:nvPr>
        </p:nvSpPr>
        <p:spPr/>
        <p:txBody>
          <a:bodyPr>
            <a:normAutofit/>
          </a:bodyPr>
          <a:lstStyle/>
          <a:p>
            <a:r>
              <a:rPr lang="en-US" sz="3600" dirty="0"/>
              <a:t>The proposed MOA for gabapentin and pregabalin include</a:t>
            </a:r>
          </a:p>
          <a:p>
            <a:pPr marL="914400" lvl="1" indent="-457200">
              <a:buFont typeface="+mj-lt"/>
              <a:buAutoNum type="alphaLcParenR"/>
            </a:pPr>
            <a:r>
              <a:rPr lang="en-US" sz="3200" dirty="0"/>
              <a:t>Binding to GABA receptors</a:t>
            </a:r>
          </a:p>
          <a:p>
            <a:pPr marL="914400" lvl="1" indent="-457200">
              <a:buFont typeface="+mj-lt"/>
              <a:buAutoNum type="alphaLcParenR"/>
            </a:pPr>
            <a:r>
              <a:rPr lang="en-US" sz="3200" dirty="0"/>
              <a:t>Increasing glutamate, norepinephrine, and substance P</a:t>
            </a:r>
          </a:p>
          <a:p>
            <a:pPr marL="914400" lvl="1" indent="-457200">
              <a:buFont typeface="+mj-lt"/>
              <a:buAutoNum type="alphaLcParenR"/>
            </a:pPr>
            <a:r>
              <a:rPr lang="en-US" sz="3200" dirty="0"/>
              <a:t>Binding to the </a:t>
            </a:r>
            <a:r>
              <a:rPr lang="el-GR" sz="3200" dirty="0"/>
              <a:t>α</a:t>
            </a:r>
            <a:r>
              <a:rPr lang="en-US" sz="3200" dirty="0"/>
              <a:t>2-</a:t>
            </a:r>
            <a:r>
              <a:rPr lang="el-GR" sz="3200" dirty="0"/>
              <a:t>δ</a:t>
            </a:r>
            <a:r>
              <a:rPr lang="en-US" sz="3200" dirty="0"/>
              <a:t> subunit of the voltage-gated calcium channel</a:t>
            </a:r>
          </a:p>
          <a:p>
            <a:pPr marL="914400" lvl="1" indent="-457200">
              <a:buFont typeface="+mj-lt"/>
              <a:buAutoNum type="alphaLcParenR"/>
            </a:pPr>
            <a:r>
              <a:rPr lang="en-US" sz="3200" dirty="0"/>
              <a:t>Inhibiting serotonin reuptake</a:t>
            </a:r>
          </a:p>
        </p:txBody>
      </p:sp>
    </p:spTree>
    <p:extLst>
      <p:ext uri="{BB962C8B-B14F-4D97-AF65-F5344CB8AC3E}">
        <p14:creationId xmlns:p14="http://schemas.microsoft.com/office/powerpoint/2010/main" val="4144859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3">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Q2</a:t>
            </a:r>
          </a:p>
        </p:txBody>
      </p:sp>
      <p:sp>
        <p:nvSpPr>
          <p:cNvPr id="3" name="Content Placeholder 2"/>
          <p:cNvSpPr>
            <a:spLocks noGrp="1"/>
          </p:cNvSpPr>
          <p:nvPr>
            <p:ph idx="1"/>
          </p:nvPr>
        </p:nvSpPr>
        <p:spPr/>
        <p:txBody>
          <a:bodyPr>
            <a:normAutofit/>
          </a:bodyPr>
          <a:lstStyle/>
          <a:p>
            <a:r>
              <a:rPr lang="en-US" sz="3600" dirty="0"/>
              <a:t>Factors that have contributed to the abuse of gabapentin include all of the following EXCEPT:</a:t>
            </a:r>
          </a:p>
          <a:p>
            <a:pPr marL="914400" lvl="1" indent="-457200">
              <a:buFont typeface="+mj-lt"/>
              <a:buAutoNum type="alphaLcParenR"/>
            </a:pPr>
            <a:r>
              <a:rPr lang="en-US" sz="3200" dirty="0"/>
              <a:t>High cost</a:t>
            </a:r>
          </a:p>
          <a:p>
            <a:pPr marL="914400" lvl="1" indent="-457200">
              <a:buFont typeface="+mj-lt"/>
              <a:buAutoNum type="alphaLcParenR"/>
            </a:pPr>
            <a:r>
              <a:rPr lang="en-US" sz="3200" dirty="0"/>
              <a:t>Ease of obtaining a prescription</a:t>
            </a:r>
          </a:p>
          <a:p>
            <a:pPr marL="914400" lvl="1" indent="-457200">
              <a:buFont typeface="+mj-lt"/>
              <a:buAutoNum type="alphaLcParenR"/>
            </a:pPr>
            <a:r>
              <a:rPr lang="en-US" sz="3200" dirty="0"/>
              <a:t>Non-controlled substance status</a:t>
            </a:r>
          </a:p>
          <a:p>
            <a:pPr marL="914400" lvl="1" indent="-457200">
              <a:buFont typeface="+mj-lt"/>
              <a:buAutoNum type="alphaLcParenR"/>
            </a:pPr>
            <a:r>
              <a:rPr lang="en-US" sz="3200" dirty="0"/>
              <a:t>Multiple uses/indications</a:t>
            </a:r>
          </a:p>
        </p:txBody>
      </p:sp>
    </p:spTree>
    <p:extLst>
      <p:ext uri="{BB962C8B-B14F-4D97-AF65-F5344CB8AC3E}">
        <p14:creationId xmlns:p14="http://schemas.microsoft.com/office/powerpoint/2010/main" val="1776958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3">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Mechanism of Action</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6250728"/>
              </p:ext>
            </p:extLst>
          </p:nvPr>
        </p:nvGraphicFramePr>
        <p:xfrm>
          <a:off x="838200" y="15208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4294967295"/>
          </p:nvPr>
        </p:nvSpPr>
        <p:spPr>
          <a:xfrm>
            <a:off x="2045109" y="5872163"/>
            <a:ext cx="10913806" cy="804863"/>
          </a:xfrm>
          <a:prstGeom prst="rect">
            <a:avLst/>
          </a:prstGeom>
        </p:spPr>
        <p:txBody>
          <a:bodyPr/>
          <a:lstStyle/>
          <a:p>
            <a:pPr algn="l"/>
            <a:r>
              <a:rPr lang="en-US" sz="1100" dirty="0"/>
              <a:t>Dworkin RH et al. Pain. 2007;1332:237-251.</a:t>
            </a:r>
          </a:p>
          <a:p>
            <a:pPr algn="l"/>
            <a:r>
              <a:rPr lang="en-US" sz="1100" dirty="0"/>
              <a:t>Schifana F. CNS Drugs. 2014;28:491-496. </a:t>
            </a:r>
          </a:p>
          <a:p>
            <a:pPr algn="l"/>
            <a:r>
              <a:rPr lang="en-US" sz="1100" dirty="0"/>
              <a:t>Micromedex 2.0 Online. http://www.micromedexsolutions.com/micromedex2/librarian. </a:t>
            </a:r>
          </a:p>
          <a:p>
            <a:pPr algn="l"/>
            <a:r>
              <a:rPr lang="pl-PL" sz="1100" dirty="0"/>
              <a:t>J Clin Psychiatry. 2007 Mar;68(3):483-4</a:t>
            </a:r>
            <a:endParaRPr lang="en-US" sz="1100" dirty="0"/>
          </a:p>
        </p:txBody>
      </p:sp>
    </p:spTree>
    <p:extLst>
      <p:ext uri="{BB962C8B-B14F-4D97-AF65-F5344CB8AC3E}">
        <p14:creationId xmlns:p14="http://schemas.microsoft.com/office/powerpoint/2010/main" val="372306065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Q3</a:t>
            </a:r>
          </a:p>
        </p:txBody>
      </p:sp>
      <p:sp>
        <p:nvSpPr>
          <p:cNvPr id="3" name="Content Placeholder 2"/>
          <p:cNvSpPr>
            <a:spLocks noGrp="1"/>
          </p:cNvSpPr>
          <p:nvPr>
            <p:ph idx="1"/>
          </p:nvPr>
        </p:nvSpPr>
        <p:spPr/>
        <p:txBody>
          <a:bodyPr>
            <a:normAutofit/>
          </a:bodyPr>
          <a:lstStyle/>
          <a:p>
            <a:r>
              <a:rPr lang="en-US" dirty="0"/>
              <a:t>JB is a 47 </a:t>
            </a:r>
            <a:r>
              <a:rPr lang="en-US" dirty="0" err="1"/>
              <a:t>yo</a:t>
            </a:r>
            <a:r>
              <a:rPr lang="en-US" dirty="0"/>
              <a:t> female with a history of opioid use disorder, DM, and diabetic neuropathy. She has been taking her prescribed gabapentin as a single 3600 mg dose and ran out 36 hours ago. She has presented with headache, hypertension, insomnia, tremor, and sweating. What do you give the patient to treat her gabapentin withdrawal symptoms?</a:t>
            </a:r>
            <a:endParaRPr lang="en-US" sz="2000" dirty="0"/>
          </a:p>
          <a:p>
            <a:pPr marL="800100" lvl="1" indent="-457200">
              <a:buFont typeface="+mj-lt"/>
              <a:buAutoNum type="alphaLcParenR"/>
            </a:pPr>
            <a:r>
              <a:rPr lang="en-US" sz="2400" dirty="0"/>
              <a:t>Baclofen</a:t>
            </a:r>
            <a:endParaRPr lang="en-US" sz="2000" dirty="0"/>
          </a:p>
          <a:p>
            <a:pPr marL="800100" lvl="1" indent="-457200">
              <a:buFont typeface="+mj-lt"/>
              <a:buAutoNum type="alphaLcParenR"/>
            </a:pPr>
            <a:r>
              <a:rPr lang="en-US" sz="2400" dirty="0"/>
              <a:t>Lorazepam</a:t>
            </a:r>
            <a:endParaRPr lang="en-US" sz="2000" dirty="0"/>
          </a:p>
          <a:p>
            <a:pPr marL="800100" lvl="1" indent="-457200">
              <a:buFont typeface="+mj-lt"/>
              <a:buAutoNum type="alphaLcParenR"/>
            </a:pPr>
            <a:r>
              <a:rPr lang="en-US" sz="2400" dirty="0"/>
              <a:t>Gabapentin</a:t>
            </a:r>
            <a:endParaRPr lang="en-US" sz="2000" dirty="0"/>
          </a:p>
          <a:p>
            <a:pPr marL="800100" lvl="1" indent="-457200">
              <a:buFont typeface="+mj-lt"/>
              <a:buAutoNum type="alphaLcParenR"/>
            </a:pPr>
            <a:r>
              <a:rPr lang="en-US" sz="2400" dirty="0"/>
              <a:t>Benztropine</a:t>
            </a:r>
            <a:endParaRPr lang="en-US" sz="2000" dirty="0"/>
          </a:p>
        </p:txBody>
      </p:sp>
    </p:spTree>
    <p:extLst>
      <p:ext uri="{BB962C8B-B14F-4D97-AF65-F5344CB8AC3E}">
        <p14:creationId xmlns:p14="http://schemas.microsoft.com/office/powerpoint/2010/main" val="107140546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What’s All the “GABA” ‘Bout? Pregabalin and Gabapentin Abuse</a:t>
            </a:r>
          </a:p>
        </p:txBody>
      </p:sp>
      <p:sp>
        <p:nvSpPr>
          <p:cNvPr id="3" name="Subtitle 2"/>
          <p:cNvSpPr>
            <a:spLocks noGrp="1"/>
          </p:cNvSpPr>
          <p:nvPr>
            <p:ph type="subTitle" idx="1"/>
          </p:nvPr>
        </p:nvSpPr>
        <p:spPr/>
        <p:txBody>
          <a:bodyPr/>
          <a:lstStyle/>
          <a:p>
            <a:r>
              <a:rPr lang="en-US" dirty="0"/>
              <a:t>Courtney Kominek, PharmD, BCPS, CPE </a:t>
            </a:r>
          </a:p>
          <a:p>
            <a:endParaRPr lang="en-US" dirty="0"/>
          </a:p>
        </p:txBody>
      </p:sp>
    </p:spTree>
    <p:extLst>
      <p:ext uri="{BB962C8B-B14F-4D97-AF65-F5344CB8AC3E}">
        <p14:creationId xmlns:p14="http://schemas.microsoft.com/office/powerpoint/2010/main" val="2957378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FDA-approved Indications</a:t>
            </a:r>
          </a:p>
        </p:txBody>
      </p:sp>
      <p:sp>
        <p:nvSpPr>
          <p:cNvPr id="3" name="Content Placeholder 2"/>
          <p:cNvSpPr>
            <a:spLocks noGrp="1"/>
          </p:cNvSpPr>
          <p:nvPr>
            <p:ph idx="1"/>
          </p:nvPr>
        </p:nvSpPr>
        <p:spPr/>
        <p:txBody>
          <a:bodyPr numCol="1">
            <a:normAutofit/>
          </a:bodyPr>
          <a:lstStyle/>
          <a:p>
            <a:r>
              <a:rPr lang="en-US" dirty="0"/>
              <a:t>Pregabalin</a:t>
            </a:r>
          </a:p>
          <a:p>
            <a:pPr lvl="1"/>
            <a:r>
              <a:rPr lang="en-US" sz="1900" dirty="0"/>
              <a:t>Neuropathic pain associated with diabetic peripheral neuropathy (DPN)</a:t>
            </a:r>
          </a:p>
          <a:p>
            <a:pPr lvl="1"/>
            <a:r>
              <a:rPr lang="en-US" sz="1900" dirty="0"/>
              <a:t>Post-herpetic neuralgia (PHN)</a:t>
            </a:r>
          </a:p>
          <a:p>
            <a:pPr lvl="1"/>
            <a:r>
              <a:rPr lang="en-US" sz="1900" dirty="0"/>
              <a:t>Adjunctive therapy for adult patients with partial onset seizures</a:t>
            </a:r>
          </a:p>
          <a:p>
            <a:pPr lvl="1"/>
            <a:r>
              <a:rPr lang="en-US" sz="1900" dirty="0"/>
              <a:t>Fibromyalgia</a:t>
            </a:r>
          </a:p>
          <a:p>
            <a:pPr lvl="1"/>
            <a:r>
              <a:rPr lang="en-US" sz="1900" dirty="0"/>
              <a:t>Neuropathic pain associated with spinal cord injury</a:t>
            </a:r>
          </a:p>
          <a:p>
            <a:r>
              <a:rPr lang="en-US" dirty="0"/>
              <a:t>Gabapentin</a:t>
            </a:r>
          </a:p>
          <a:p>
            <a:pPr lvl="1"/>
            <a:r>
              <a:rPr lang="en-US" sz="1900" dirty="0"/>
              <a:t>PHN</a:t>
            </a:r>
          </a:p>
          <a:p>
            <a:pPr lvl="1"/>
            <a:r>
              <a:rPr lang="en-US" sz="1900" dirty="0"/>
              <a:t>Adjunctive therapy in treatment of partial onset seizures, with and without secondary generalization, in adults and pediatrics ≥ 3 years</a:t>
            </a:r>
          </a:p>
          <a:p>
            <a:endParaRPr lang="en-US" dirty="0"/>
          </a:p>
        </p:txBody>
      </p:sp>
      <p:sp>
        <p:nvSpPr>
          <p:cNvPr id="4" name="Footer Placeholder 3"/>
          <p:cNvSpPr>
            <a:spLocks noGrp="1"/>
          </p:cNvSpPr>
          <p:nvPr>
            <p:ph type="ftr" sz="quarter" idx="4294967295"/>
          </p:nvPr>
        </p:nvSpPr>
        <p:spPr>
          <a:xfrm>
            <a:off x="4995863" y="6149340"/>
            <a:ext cx="7196137" cy="927735"/>
          </a:xfrm>
          <a:prstGeom prst="rect">
            <a:avLst/>
          </a:prstGeom>
        </p:spPr>
        <p:txBody>
          <a:bodyPr/>
          <a:lstStyle/>
          <a:p>
            <a:pPr algn="l"/>
            <a:r>
              <a:rPr lang="en-US" dirty="0">
                <a:solidFill>
                  <a:schemeClr val="tx1"/>
                </a:solidFill>
              </a:rPr>
              <a:t>Lyrica package insert. New York: Parke-Davis; Dec 2016.</a:t>
            </a:r>
          </a:p>
          <a:p>
            <a:pPr algn="l"/>
            <a:r>
              <a:rPr lang="en-US" dirty="0">
                <a:solidFill>
                  <a:schemeClr val="tx1"/>
                </a:solidFill>
              </a:rPr>
              <a:t>Neurontin package insert. New York: Parke-Davis; Sept 2015.</a:t>
            </a:r>
          </a:p>
        </p:txBody>
      </p:sp>
    </p:spTree>
    <p:extLst>
      <p:ext uri="{BB962C8B-B14F-4D97-AF65-F5344CB8AC3E}">
        <p14:creationId xmlns:p14="http://schemas.microsoft.com/office/powerpoint/2010/main" val="2934137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0B0C5-88CF-4BDA-9A97-1FAA87F4913D}"/>
              </a:ext>
            </a:extLst>
          </p:cNvPr>
          <p:cNvSpPr>
            <a:spLocks noGrp="1"/>
          </p:cNvSpPr>
          <p:nvPr>
            <p:ph type="title"/>
          </p:nvPr>
        </p:nvSpPr>
        <p:spPr/>
        <p:txBody>
          <a:bodyPr/>
          <a:lstStyle/>
          <a:p>
            <a:r>
              <a:rPr lang="en-US" dirty="0"/>
              <a:t>FDA-approved Indications</a:t>
            </a:r>
          </a:p>
        </p:txBody>
      </p:sp>
      <p:sp>
        <p:nvSpPr>
          <p:cNvPr id="3" name="Content Placeholder 2">
            <a:extLst>
              <a:ext uri="{FF2B5EF4-FFF2-40B4-BE49-F238E27FC236}">
                <a16:creationId xmlns:a16="http://schemas.microsoft.com/office/drawing/2014/main" id="{C18CD8E1-A059-4C20-9DFF-D527D0E4BAAC}"/>
              </a:ext>
            </a:extLst>
          </p:cNvPr>
          <p:cNvSpPr>
            <a:spLocks noGrp="1"/>
          </p:cNvSpPr>
          <p:nvPr>
            <p:ph idx="1"/>
          </p:nvPr>
        </p:nvSpPr>
        <p:spPr/>
        <p:txBody>
          <a:bodyPr/>
          <a:lstStyle/>
          <a:p>
            <a:r>
              <a:rPr lang="en-US" dirty="0"/>
              <a:t>Gabapentin enacarbil</a:t>
            </a:r>
          </a:p>
          <a:p>
            <a:pPr lvl="1"/>
            <a:r>
              <a:rPr lang="en-US" dirty="0"/>
              <a:t>Moderate-to-severe restless legs syndrome (RLS) </a:t>
            </a:r>
          </a:p>
          <a:p>
            <a:pPr lvl="1"/>
            <a:r>
              <a:rPr lang="en-US" dirty="0"/>
              <a:t>PHN</a:t>
            </a:r>
          </a:p>
          <a:p>
            <a:r>
              <a:rPr lang="en-US" dirty="0"/>
              <a:t>Gabapentin ER</a:t>
            </a:r>
          </a:p>
          <a:p>
            <a:pPr lvl="1"/>
            <a:r>
              <a:rPr lang="en-US" dirty="0"/>
              <a:t>PHN</a:t>
            </a:r>
          </a:p>
          <a:p>
            <a:r>
              <a:rPr lang="en-US" dirty="0"/>
              <a:t>Pregabalin CR</a:t>
            </a:r>
          </a:p>
          <a:p>
            <a:pPr lvl="1"/>
            <a:r>
              <a:rPr lang="en-US" dirty="0"/>
              <a:t>PHN</a:t>
            </a:r>
          </a:p>
          <a:p>
            <a:pPr lvl="1"/>
            <a:r>
              <a:rPr lang="en-US" dirty="0"/>
              <a:t>Neuropathic pain associated with DPN</a:t>
            </a:r>
          </a:p>
          <a:p>
            <a:endParaRPr lang="en-US" dirty="0"/>
          </a:p>
        </p:txBody>
      </p:sp>
      <p:sp>
        <p:nvSpPr>
          <p:cNvPr id="5" name="Footer Placeholder 4">
            <a:extLst>
              <a:ext uri="{FF2B5EF4-FFF2-40B4-BE49-F238E27FC236}">
                <a16:creationId xmlns:a16="http://schemas.microsoft.com/office/drawing/2014/main" id="{BEB526DF-2246-49FE-87D7-5014DD516901}"/>
              </a:ext>
            </a:extLst>
          </p:cNvPr>
          <p:cNvSpPr txBox="1">
            <a:spLocks/>
          </p:cNvSpPr>
          <p:nvPr/>
        </p:nvSpPr>
        <p:spPr>
          <a:xfrm>
            <a:off x="2487560" y="5417820"/>
            <a:ext cx="8919579" cy="1248451"/>
          </a:xfrm>
          <a:prstGeom prst="rect">
            <a:avLst/>
          </a:prstGeom>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r>
              <a:rPr lang="en-US" dirty="0"/>
              <a:t>Horizant package insert. Arbor Pharmaceuticals, Atlanta, GA: LLC: October 2016.</a:t>
            </a:r>
          </a:p>
          <a:p>
            <a:r>
              <a:rPr lang="en-US" dirty="0"/>
              <a:t>Lyrica CR package insert. New York, NY; Pfizer: October 2017.</a:t>
            </a:r>
          </a:p>
          <a:p>
            <a:r>
              <a:rPr lang="en-US" dirty="0"/>
              <a:t>Gralise package insert. Newark, CA; Depomed, Inc: Dec 2012.</a:t>
            </a:r>
          </a:p>
        </p:txBody>
      </p:sp>
    </p:spTree>
    <p:extLst>
      <p:ext uri="{BB962C8B-B14F-4D97-AF65-F5344CB8AC3E}">
        <p14:creationId xmlns:p14="http://schemas.microsoft.com/office/powerpoint/2010/main" val="3126305246"/>
      </p:ext>
    </p:extLst>
  </p:cSld>
  <p:clrMapOvr>
    <a:masterClrMapping/>
  </p:clrMapOvr>
</p:sld>
</file>

<file path=ppt/theme/theme1.xml><?xml version="1.0" encoding="utf-8"?>
<a:theme xmlns:a="http://schemas.openxmlformats.org/drawingml/2006/main" name="PAINWeek 2017">
  <a:themeElements>
    <a:clrScheme name="PAINWeek 2014">
      <a:dk1>
        <a:srgbClr val="000000"/>
      </a:dk1>
      <a:lt1>
        <a:srgbClr val="FFFEA3"/>
      </a:lt1>
      <a:dk2>
        <a:srgbClr val="000000"/>
      </a:dk2>
      <a:lt2>
        <a:srgbClr val="EEECE1"/>
      </a:lt2>
      <a:accent1>
        <a:srgbClr val="95B3D7"/>
      </a:accent1>
      <a:accent2>
        <a:srgbClr val="D99694"/>
      </a:accent2>
      <a:accent3>
        <a:srgbClr val="C3D69B"/>
      </a:accent3>
      <a:accent4>
        <a:srgbClr val="B2A2C7"/>
      </a:accent4>
      <a:accent5>
        <a:srgbClr val="92CDDC"/>
      </a:accent5>
      <a:accent6>
        <a:srgbClr val="FAC08F"/>
      </a:accent6>
      <a:hlink>
        <a:srgbClr val="B2A2C7"/>
      </a:hlink>
      <a:folHlink>
        <a:srgbClr val="5F497A"/>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AINWeek 2017" id="{F964F3B2-4C2D-48A2-8FBD-24AD9F7A7C3D}" vid="{55CC5823-EC16-486C-BC3F-296EEE2FFC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PAINWeek 2017</Template>
  <TotalTime>7641</TotalTime>
  <Words>5407</Words>
  <Application>Microsoft Office PowerPoint</Application>
  <PresentationFormat>Widescreen</PresentationFormat>
  <Paragraphs>797</Paragraphs>
  <Slides>71</Slides>
  <Notes>29</Notes>
  <HiddenSlides>7</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71</vt:i4>
      </vt:variant>
    </vt:vector>
  </HeadingPairs>
  <TitlesOfParts>
    <vt:vector size="79" baseType="lpstr">
      <vt:lpstr>Arial</vt:lpstr>
      <vt:lpstr>Calibri</vt:lpstr>
      <vt:lpstr>Futura BQ Bold Cnd</vt:lpstr>
      <vt:lpstr>Gill Sans MT</vt:lpstr>
      <vt:lpstr>Helvetica</vt:lpstr>
      <vt:lpstr>Times New Roman</vt:lpstr>
      <vt:lpstr>Wingdings</vt:lpstr>
      <vt:lpstr>PAINWeek 2017</vt:lpstr>
      <vt:lpstr>What’s All the “GABA” ‘Bout? Pregabalin and Gabapentin Abuse</vt:lpstr>
      <vt:lpstr>Disclosures</vt:lpstr>
      <vt:lpstr>Learning Objectives</vt:lpstr>
      <vt:lpstr>Current Situation</vt:lpstr>
      <vt:lpstr>Gabapentin and Pregabalin:  Pharmacology and Pharmacokinetics </vt:lpstr>
      <vt:lpstr>Fact or Alternate Fact?</vt:lpstr>
      <vt:lpstr>Mechanism of Action</vt:lpstr>
      <vt:lpstr>FDA-approved Indications</vt:lpstr>
      <vt:lpstr>FDA-approved Indications</vt:lpstr>
      <vt:lpstr>Off-label Uses</vt:lpstr>
      <vt:lpstr>Role in Pain</vt:lpstr>
      <vt:lpstr>Role in Pain</vt:lpstr>
      <vt:lpstr>Dosing </vt:lpstr>
      <vt:lpstr>Dosing</vt:lpstr>
      <vt:lpstr>Dosing</vt:lpstr>
      <vt:lpstr>Comparing Pharmacokinetics</vt:lpstr>
      <vt:lpstr>Converting Case</vt:lpstr>
      <vt:lpstr>Converting</vt:lpstr>
      <vt:lpstr>Converting Case</vt:lpstr>
      <vt:lpstr>Tapering</vt:lpstr>
      <vt:lpstr>Focus on Suicidal Ideation </vt:lpstr>
      <vt:lpstr>Gabapentin Increases Overdose Odds</vt:lpstr>
      <vt:lpstr>Pregabalin Increases Overdose Odds</vt:lpstr>
      <vt:lpstr>FDA Drug Safety Communication 12-19-2019</vt:lpstr>
      <vt:lpstr>FDA Drug Safety Communication 12-19-2019</vt:lpstr>
      <vt:lpstr>Role in Addiction Treatment</vt:lpstr>
      <vt:lpstr>Gabapentin and Pregabalin Abuse</vt:lpstr>
      <vt:lpstr>Patient Case</vt:lpstr>
      <vt:lpstr>Gabapentinoid Use in U.S. 2002-2015</vt:lpstr>
      <vt:lpstr>Abuse Potential in U.S. Commercially Insured</vt:lpstr>
      <vt:lpstr>Abuse Potential in U.S. Commercially Insured</vt:lpstr>
      <vt:lpstr>FDA Adverse Events Reporting System (FAERS)</vt:lpstr>
      <vt:lpstr>U.S. Poison Control Center Data</vt:lpstr>
      <vt:lpstr>U.S. Poison Control Center Data  </vt:lpstr>
      <vt:lpstr>Startling Statistics</vt:lpstr>
      <vt:lpstr>Startling Statistics</vt:lpstr>
      <vt:lpstr>Demographics</vt:lpstr>
      <vt:lpstr>Demographics – 2013</vt:lpstr>
      <vt:lpstr>Demographics – 2015/2016</vt:lpstr>
      <vt:lpstr>Demographics – Prison System</vt:lpstr>
      <vt:lpstr>Retrospective Cohort Analysis from Insurance Claims Database</vt:lpstr>
      <vt:lpstr>Prevalence</vt:lpstr>
      <vt:lpstr>Mechanism of Action: Abuse</vt:lpstr>
      <vt:lpstr>Pregabalin Package Insert</vt:lpstr>
      <vt:lpstr>Gabapentin Package Insert</vt:lpstr>
      <vt:lpstr>Doses for Abuse</vt:lpstr>
      <vt:lpstr>Frequency of Abuse</vt:lpstr>
      <vt:lpstr>Sources</vt:lpstr>
      <vt:lpstr>Cost</vt:lpstr>
      <vt:lpstr>Coingestants</vt:lpstr>
      <vt:lpstr>Factors Leading to Abuse</vt:lpstr>
      <vt:lpstr>Reasons for Abuse</vt:lpstr>
      <vt:lpstr>Common &amp; Novel Methods of Abuse</vt:lpstr>
      <vt:lpstr>Common &amp; Novel Methods of Abuse</vt:lpstr>
      <vt:lpstr>Effects of Abuse </vt:lpstr>
      <vt:lpstr>Effects of Gabapentin &amp; Pregabalin Abuse</vt:lpstr>
      <vt:lpstr>Overdose</vt:lpstr>
      <vt:lpstr>Overdose </vt:lpstr>
      <vt:lpstr>Withdrawal</vt:lpstr>
      <vt:lpstr>Withdrawal Signs/Symptoms</vt:lpstr>
      <vt:lpstr>Withdrawal Treatment</vt:lpstr>
      <vt:lpstr>Patient Case: Revisited</vt:lpstr>
      <vt:lpstr>Patient Case: Revisited</vt:lpstr>
      <vt:lpstr>State Prescription Drug Monitoring Program (PDMP)</vt:lpstr>
      <vt:lpstr>Indicators of medication abuse </vt:lpstr>
      <vt:lpstr>Summary</vt:lpstr>
      <vt:lpstr>3 Things for Monday</vt:lpstr>
      <vt:lpstr>Assessment Q1</vt:lpstr>
      <vt:lpstr>Assessment Q2</vt:lpstr>
      <vt:lpstr>Assessment Q3</vt:lpstr>
      <vt:lpstr>What’s All the “GABA” ‘Bout? Pregabalin and Gabapentin Abuse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All the “GABA” About? Pregabalin and Gabapentin Abuse</dc:title>
  <dc:creator>Courtney Kominek</dc:creator>
  <cp:lastModifiedBy>Holly Caster</cp:lastModifiedBy>
  <cp:revision>220</cp:revision>
  <dcterms:created xsi:type="dcterms:W3CDTF">2017-04-28T17:22:20Z</dcterms:created>
  <dcterms:modified xsi:type="dcterms:W3CDTF">2020-09-13T22:23:13Z</dcterms:modified>
</cp:coreProperties>
</file>