
<file path=[Content_Types].xml><?xml version="1.0" encoding="utf-8"?>
<Types xmlns="http://schemas.openxmlformats.org/package/2006/content-types">
  <Default Extension="emf" ContentType="image/x-emf"/>
  <Default Extension="jpeg" ContentType="image/jpeg"/>
  <Default Extension="jpg" ContentType="image/jpeg"/>
  <Default Extension="mp4" ContentType="video/mp4"/>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1.xml" ContentType="application/vnd.openxmlformats-officedocument.drawingml.chartshape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Lst>
  <p:notesMasterIdLst>
    <p:notesMasterId r:id="rId50"/>
  </p:notesMasterIdLst>
  <p:sldIdLst>
    <p:sldId id="2265" r:id="rId5"/>
    <p:sldId id="1860" r:id="rId6"/>
    <p:sldId id="2230" r:id="rId7"/>
    <p:sldId id="2231" r:id="rId8"/>
    <p:sldId id="2232" r:id="rId9"/>
    <p:sldId id="2233" r:id="rId10"/>
    <p:sldId id="2246" r:id="rId11"/>
    <p:sldId id="2234" r:id="rId12"/>
    <p:sldId id="2235" r:id="rId13"/>
    <p:sldId id="2281" r:id="rId14"/>
    <p:sldId id="2287" r:id="rId15"/>
    <p:sldId id="2237" r:id="rId16"/>
    <p:sldId id="2275" r:id="rId17"/>
    <p:sldId id="2238" r:id="rId18"/>
    <p:sldId id="2289" r:id="rId19"/>
    <p:sldId id="2277" r:id="rId20"/>
    <p:sldId id="2267" r:id="rId21"/>
    <p:sldId id="2243" r:id="rId22"/>
    <p:sldId id="2279" r:id="rId23"/>
    <p:sldId id="2292" r:id="rId24"/>
    <p:sldId id="2282" r:id="rId25"/>
    <p:sldId id="2291" r:id="rId26"/>
    <p:sldId id="2245" r:id="rId27"/>
    <p:sldId id="2271" r:id="rId28"/>
    <p:sldId id="2272" r:id="rId29"/>
    <p:sldId id="2252" r:id="rId30"/>
    <p:sldId id="2278" r:id="rId31"/>
    <p:sldId id="2249" r:id="rId32"/>
    <p:sldId id="2295" r:id="rId33"/>
    <p:sldId id="2294" r:id="rId34"/>
    <p:sldId id="2274" r:id="rId35"/>
    <p:sldId id="2273" r:id="rId36"/>
    <p:sldId id="2296" r:id="rId37"/>
    <p:sldId id="2242" r:id="rId38"/>
    <p:sldId id="2285" r:id="rId39"/>
    <p:sldId id="2290" r:id="rId40"/>
    <p:sldId id="2300" r:id="rId41"/>
    <p:sldId id="2301" r:id="rId42"/>
    <p:sldId id="773" r:id="rId43"/>
    <p:sldId id="2256" r:id="rId44"/>
    <p:sldId id="2299" r:id="rId45"/>
    <p:sldId id="2257" r:id="rId46"/>
    <p:sldId id="2297" r:id="rId47"/>
    <p:sldId id="2298" r:id="rId48"/>
    <p:sldId id="2266" r:id="rId49"/>
  </p:sldIdLst>
  <p:sldSz cx="9144000" cy="5715000" type="screen16x10"/>
  <p:notesSz cx="6950075" cy="9236075"/>
  <p:defaultTextStyle>
    <a:defPPr>
      <a:defRPr lang="en-US"/>
    </a:defPPr>
    <a:lvl1pPr algn="l" defTabSz="712788"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1pPr>
    <a:lvl2pPr marL="355600" indent="101600" algn="l" defTabSz="712788"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2pPr>
    <a:lvl3pPr marL="712788" indent="201613" algn="l" defTabSz="712788"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3pPr>
    <a:lvl4pPr marL="1068388" indent="303213" algn="l" defTabSz="712788"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4pPr>
    <a:lvl5pPr marL="1425575" indent="403225" algn="l" defTabSz="712788"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nknown User1" initials="Unknown User1" lastIdx="1" clrIdx="6"/>
  <p:cmAuthor id="2" name="Unknown User3" initials="Unknown User3" lastIdx="1" clrIdx="0"/>
  <p:cmAuthor id="3" name="Unknown User4" initials="Unknown User4" lastIdx="1" clrIdx="7"/>
  <p:cmAuthor id="4" name="Ed Berger" initials="" lastIdx="44" clrIdx="1"/>
  <p:cmAuthor id="5" name="Microsoft Office User" initials="" lastIdx="1" clrIdx="8"/>
  <p:cmAuthor id="6" name="Unknown User5" initials="Unknown User5" lastIdx="1" clrIdx="2"/>
  <p:cmAuthor id="7" name="Will Febbo" initials="" lastIdx="1" clrIdx="3"/>
  <p:cmAuthor id="8" name="Unknown User2" initials="Unknown User2" lastIdx="1" clrIdx="4"/>
  <p:cmAuthor id="9" name="Grant Stude" initials="" lastIdx="6" clrIdx="5"/>
  <p:cmAuthor id="10" name="Mark Stultz" initials="MS" lastIdx="10" clrIdx="9">
    <p:extLst>
      <p:ext uri="{19B8F6BF-5375-455C-9EA6-DF929625EA0E}">
        <p15:presenceInfo xmlns:p15="http://schemas.microsoft.com/office/powerpoint/2012/main" userId="S::mstultz@sprtherapeutics.com::e105e7c2-eff7-4853-9008-ffcfd8179046" providerId="AD"/>
      </p:ext>
    </p:extLst>
  </p:cmAuthor>
  <p:cmAuthor id="11" name="Rosemary Zang" initials="RZ" lastIdx="5" clrIdx="10">
    <p:extLst>
      <p:ext uri="{19B8F6BF-5375-455C-9EA6-DF929625EA0E}">
        <p15:presenceInfo xmlns:p15="http://schemas.microsoft.com/office/powerpoint/2012/main" userId="S::rzang@sprtherapeutics.com::cdf75dde-6a65-478b-b860-de1e366ba349" providerId="AD"/>
      </p:ext>
    </p:extLst>
  </p:cmAuthor>
  <p:cmAuthor id="12" name="Kathryn Stager" initials="KS" lastIdx="27" clrIdx="11">
    <p:extLst>
      <p:ext uri="{19B8F6BF-5375-455C-9EA6-DF929625EA0E}">
        <p15:presenceInfo xmlns:p15="http://schemas.microsoft.com/office/powerpoint/2012/main" userId="S::kstager@sprtherapeutics.com::005b4847-b425-4db3-99cf-de876e1525bc" providerId="AD"/>
      </p:ext>
    </p:extLst>
  </p:cmAuthor>
  <p:cmAuthor id="13" name="Carla Parrish" initials="CP" lastIdx="31" clrIdx="12">
    <p:extLst>
      <p:ext uri="{19B8F6BF-5375-455C-9EA6-DF929625EA0E}">
        <p15:presenceInfo xmlns:p15="http://schemas.microsoft.com/office/powerpoint/2012/main" userId="S::csparrish@sprtherapeutics.com::fe2fdf18-17d6-407c-a48b-f27f49aec791" providerId="AD"/>
      </p:ext>
    </p:extLst>
  </p:cmAuthor>
  <p:cmAuthor id="14" name="Karli Wandling" initials="KW" lastIdx="2" clrIdx="13">
    <p:extLst>
      <p:ext uri="{19B8F6BF-5375-455C-9EA6-DF929625EA0E}">
        <p15:presenceInfo xmlns:p15="http://schemas.microsoft.com/office/powerpoint/2012/main" userId="S::kwandling@sprtherapeutics.com::1b72bc20-2196-4c25-8744-8825c5bee965" providerId="AD"/>
      </p:ext>
    </p:extLst>
  </p:cmAuthor>
  <p:cmAuthor id="15" name="hal grey" initials="hg" lastIdx="10" clrIdx="14">
    <p:extLst>
      <p:ext uri="{19B8F6BF-5375-455C-9EA6-DF929625EA0E}">
        <p15:presenceInfo xmlns:p15="http://schemas.microsoft.com/office/powerpoint/2012/main" userId="898f06160e334a9c" providerId="Windows Live"/>
      </p:ext>
    </p:extLst>
  </p:cmAuthor>
  <p:cmAuthor id="16" name="Mehul Desai" initials="MD" lastIdx="9" clrIdx="15">
    <p:extLst>
      <p:ext uri="{19B8F6BF-5375-455C-9EA6-DF929625EA0E}">
        <p15:presenceInfo xmlns:p15="http://schemas.microsoft.com/office/powerpoint/2012/main" userId="2d00ebb56dced5f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0909"/>
    <a:srgbClr val="E8F4F5"/>
    <a:srgbClr val="FFC000"/>
    <a:srgbClr val="4472C4"/>
    <a:srgbClr val="2440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28" autoAdjust="0"/>
    <p:restoredTop sz="80294" autoAdjust="0"/>
  </p:normalViewPr>
  <p:slideViewPr>
    <p:cSldViewPr snapToGrid="0">
      <p:cViewPr varScale="1">
        <p:scale>
          <a:sx n="101" d="100"/>
          <a:sy n="101" d="100"/>
        </p:scale>
        <p:origin x="1976" y="176"/>
      </p:cViewPr>
      <p:guideLst/>
    </p:cSldViewPr>
  </p:slid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6"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Users\markstultz\Desktop\All%20Else\SPR\Market%20Research%20and%20Size\Patient%20Research%20SEPT%202019\Data\%20Marketing%20Survey%20data%20analysis_V21%20-ndc.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1" dirty="0">
                <a:effectLst/>
              </a:rPr>
              <a:t>54% increase in YLD over a 20 year period</a:t>
            </a:r>
            <a:r>
              <a:rPr lang="en-US" sz="1800" b="1" baseline="30000" dirty="0">
                <a:effectLst/>
              </a:rPr>
              <a:t>1</a:t>
            </a:r>
            <a:endParaRPr lang="en-US" dirty="0">
              <a:effectLst/>
            </a:endParaRPr>
          </a:p>
        </c:rich>
      </c:tx>
      <c:layout>
        <c:manualLayout>
          <c:xMode val="edge"/>
          <c:yMode val="edge"/>
          <c:x val="5.9642542358033318E-2"/>
          <c:y val="1.229561509820492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8404840484048403E-2"/>
          <c:y val="0.17171296296296296"/>
          <c:w val="0.6787678767876788"/>
          <c:h val="0.72088764946048411"/>
        </c:manualLayout>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Sheet1!$G$9:$G$10</c:f>
              <c:numCache>
                <c:formatCode>General</c:formatCode>
                <c:ptCount val="2"/>
                <c:pt idx="0">
                  <c:v>1995</c:v>
                </c:pt>
                <c:pt idx="1">
                  <c:v>2015</c:v>
                </c:pt>
              </c:numCache>
            </c:numRef>
          </c:cat>
          <c:val>
            <c:numRef>
              <c:f>Sheet1!$H$9:$H$10</c:f>
              <c:numCache>
                <c:formatCode>General</c:formatCode>
                <c:ptCount val="2"/>
                <c:pt idx="0">
                  <c:v>38.9</c:v>
                </c:pt>
                <c:pt idx="1">
                  <c:v>60.1</c:v>
                </c:pt>
              </c:numCache>
            </c:numRef>
          </c:val>
          <c:extLst>
            <c:ext xmlns:c16="http://schemas.microsoft.com/office/drawing/2014/chart" uri="{C3380CC4-5D6E-409C-BE32-E72D297353CC}">
              <c16:uniqueId val="{00000000-3EBC-4CD6-98A1-3C333407A1C3}"/>
            </c:ext>
          </c:extLst>
        </c:ser>
        <c:dLbls>
          <c:showLegendKey val="0"/>
          <c:showVal val="1"/>
          <c:showCatName val="0"/>
          <c:showSerName val="0"/>
          <c:showPercent val="0"/>
          <c:showBubbleSize val="0"/>
        </c:dLbls>
        <c:gapWidth val="27"/>
        <c:overlap val="100"/>
        <c:axId val="386000112"/>
        <c:axId val="386001752"/>
      </c:barChart>
      <c:catAx>
        <c:axId val="386000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86001752"/>
        <c:crosses val="autoZero"/>
        <c:auto val="1"/>
        <c:lblAlgn val="ctr"/>
        <c:lblOffset val="100"/>
        <c:noMultiLvlLbl val="0"/>
      </c:catAx>
      <c:valAx>
        <c:axId val="386001752"/>
        <c:scaling>
          <c:orientation val="minMax"/>
        </c:scaling>
        <c:delete val="1"/>
        <c:axPos val="l"/>
        <c:numFmt formatCode="General" sourceLinked="1"/>
        <c:majorTickMark val="none"/>
        <c:minorTickMark val="none"/>
        <c:tickLblPos val="nextTo"/>
        <c:crossAx val="3860001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LBP patients in primary care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2-2165-47A4-B43F-4607B7D06C6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165-47A4-B43F-4607B7D06C6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4-2165-47A4-B43F-4607B7D06C65}"/>
              </c:ext>
            </c:extLst>
          </c:dPt>
          <c:dLbls>
            <c:dLbl>
              <c:idx val="0"/>
              <c:layout>
                <c:manualLayout>
                  <c:x val="-0.23367472392304206"/>
                  <c:y val="-0.26101347394947522"/>
                </c:manualLayout>
              </c:layout>
              <c:tx>
                <c:rich>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r>
                      <a:rPr lang="en-US" dirty="0"/>
                      <a:t>Axial,</a:t>
                    </a:r>
                    <a:r>
                      <a:rPr lang="en-US" baseline="0" dirty="0"/>
                      <a:t> no leg pain</a:t>
                    </a:r>
                    <a:endParaRPr lang="en-US" dirty="0"/>
                  </a:p>
                </c:rich>
              </c:tx>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showLegendKey val="0"/>
              <c:showVal val="0"/>
              <c:showCatName val="1"/>
              <c:showSerName val="0"/>
              <c:showPercent val="0"/>
              <c:showBubbleSize val="0"/>
              <c:extLst>
                <c:ext xmlns:c15="http://schemas.microsoft.com/office/drawing/2012/chart" uri="{CE6537A1-D6FC-4f65-9D91-7224C49458BB}">
                  <c15:layout>
                    <c:manualLayout>
                      <c:w val="0.2532979335785685"/>
                      <c:h val="0.2758827835300508"/>
                    </c:manualLayout>
                  </c15:layout>
                  <c15:showDataLabelsRange val="0"/>
                </c:ext>
                <c:ext xmlns:c16="http://schemas.microsoft.com/office/drawing/2014/chart" uri="{C3380CC4-5D6E-409C-BE32-E72D297353CC}">
                  <c16:uniqueId val="{00000002-2165-47A4-B43F-4607B7D06C65}"/>
                </c:ext>
              </c:extLst>
            </c:dLbl>
            <c:dLbl>
              <c:idx val="1"/>
              <c:layout>
                <c:manualLayout>
                  <c:x val="0.15894520270959328"/>
                  <c:y val="0.1209768994420149"/>
                </c:manualLayout>
              </c:layout>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165-47A4-B43F-4607B7D06C65}"/>
                </c:ext>
              </c:extLst>
            </c:dLbl>
            <c:dLbl>
              <c:idx val="2"/>
              <c:layout>
                <c:manualLayout>
                  <c:x val="9.5666860548518785E-4"/>
                  <c:y val="1.8509173162218361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165-47A4-B43F-4607B7D06C65}"/>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Axial, nonspecific</c:v>
                </c:pt>
                <c:pt idx="1">
                  <c:v>SI joint</c:v>
                </c:pt>
                <c:pt idx="2">
                  <c:v>LSS, other</c:v>
                </c:pt>
              </c:strCache>
            </c:strRef>
          </c:cat>
          <c:val>
            <c:numRef>
              <c:f>Sheet1!$B$2:$B$4</c:f>
              <c:numCache>
                <c:formatCode>0%</c:formatCode>
                <c:ptCount val="3"/>
                <c:pt idx="0">
                  <c:v>0.7</c:v>
                </c:pt>
                <c:pt idx="1">
                  <c:v>0.2</c:v>
                </c:pt>
                <c:pt idx="2">
                  <c:v>0.1</c:v>
                </c:pt>
              </c:numCache>
            </c:numRef>
          </c:val>
          <c:extLst>
            <c:ext xmlns:c16="http://schemas.microsoft.com/office/drawing/2014/chart" uri="{C3380CC4-5D6E-409C-BE32-E72D297353CC}">
              <c16:uniqueId val="{00000000-2165-47A4-B43F-4607B7D06C65}"/>
            </c:ext>
          </c:extLst>
        </c:ser>
        <c:dLbls>
          <c:showLegendKey val="0"/>
          <c:showVal val="0"/>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rgbClr val="090909"/>
                </a:solidFill>
                <a:latin typeface="+mn-lt"/>
                <a:ea typeface="+mn-ea"/>
                <a:cs typeface="+mn-cs"/>
              </a:defRPr>
            </a:pPr>
            <a:r>
              <a:rPr lang="en-US">
                <a:solidFill>
                  <a:srgbClr val="090909"/>
                </a:solidFill>
              </a:rPr>
              <a:t>Percent of LBP Patients with Lumbar Multifidus</a:t>
            </a:r>
            <a:r>
              <a:rPr lang="en-US" baseline="0">
                <a:solidFill>
                  <a:srgbClr val="090909"/>
                </a:solidFill>
              </a:rPr>
              <a:t> Atrophy on MRI Under and Over 40 Years of Age</a:t>
            </a:r>
            <a:endParaRPr lang="en-US">
              <a:solidFill>
                <a:srgbClr val="090909"/>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rgbClr val="090909"/>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strCache>
            </c:strRef>
          </c:tx>
          <c:spPr>
            <a:solidFill>
              <a:schemeClr val="accent1"/>
            </a:solidFill>
            <a:ln>
              <a:noFill/>
            </a:ln>
            <a:effectLst/>
          </c:spPr>
          <c:invertIfNegative val="0"/>
          <c:cat>
            <c:strRef>
              <c:f>Sheet1!$A$2:$A$3</c:f>
              <c:strCache>
                <c:ptCount val="2"/>
                <c:pt idx="0">
                  <c:v>L4</c:v>
                </c:pt>
                <c:pt idx="1">
                  <c:v>L5</c:v>
                </c:pt>
              </c:strCache>
            </c:strRef>
          </c:cat>
          <c:val>
            <c:numRef>
              <c:f>Sheet1!$B$2:$B$3</c:f>
            </c:numRef>
          </c:val>
          <c:extLst>
            <c:ext xmlns:c16="http://schemas.microsoft.com/office/drawing/2014/chart" uri="{C3380CC4-5D6E-409C-BE32-E72D297353CC}">
              <c16:uniqueId val="{00000000-44E4-BE4D-A123-B5667373CC5D}"/>
            </c:ext>
          </c:extLst>
        </c:ser>
        <c:ser>
          <c:idx val="1"/>
          <c:order val="1"/>
          <c:tx>
            <c:strRef>
              <c:f>Sheet1!$C$1</c:f>
              <c:strCache>
                <c:ptCount val="1"/>
              </c:strCache>
            </c:strRef>
          </c:tx>
          <c:spPr>
            <a:solidFill>
              <a:schemeClr val="accent2"/>
            </a:solidFill>
            <a:ln>
              <a:noFill/>
            </a:ln>
            <a:effectLst/>
          </c:spPr>
          <c:invertIfNegative val="0"/>
          <c:cat>
            <c:strRef>
              <c:f>Sheet1!$A$2:$A$3</c:f>
              <c:strCache>
                <c:ptCount val="2"/>
                <c:pt idx="0">
                  <c:v>L4</c:v>
                </c:pt>
                <c:pt idx="1">
                  <c:v>L5</c:v>
                </c:pt>
              </c:strCache>
            </c:strRef>
          </c:cat>
          <c:val>
            <c:numRef>
              <c:f>Sheet1!$C$2:$C$3</c:f>
            </c:numRef>
          </c:val>
          <c:extLst>
            <c:ext xmlns:c16="http://schemas.microsoft.com/office/drawing/2014/chart" uri="{C3380CC4-5D6E-409C-BE32-E72D297353CC}">
              <c16:uniqueId val="{00000001-44E4-BE4D-A123-B5667373CC5D}"/>
            </c:ext>
          </c:extLst>
        </c:ser>
        <c:ser>
          <c:idx val="2"/>
          <c:order val="2"/>
          <c:tx>
            <c:strRef>
              <c:f>Sheet1!$D$1</c:f>
              <c:strCache>
                <c:ptCount val="1"/>
              </c:strCache>
            </c:strRef>
          </c:tx>
          <c:spPr>
            <a:solidFill>
              <a:schemeClr val="accent3"/>
            </a:solidFill>
            <a:ln>
              <a:noFill/>
            </a:ln>
            <a:effectLst/>
          </c:spPr>
          <c:invertIfNegative val="0"/>
          <c:cat>
            <c:strRef>
              <c:f>Sheet1!$A$2:$A$3</c:f>
              <c:strCache>
                <c:ptCount val="2"/>
                <c:pt idx="0">
                  <c:v>L4</c:v>
                </c:pt>
                <c:pt idx="1">
                  <c:v>L5</c:v>
                </c:pt>
              </c:strCache>
            </c:strRef>
          </c:cat>
          <c:val>
            <c:numRef>
              <c:f>Sheet1!$D$2:$D$3</c:f>
            </c:numRef>
          </c:val>
          <c:extLst>
            <c:ext xmlns:c16="http://schemas.microsoft.com/office/drawing/2014/chart" uri="{C3380CC4-5D6E-409C-BE32-E72D297353CC}">
              <c16:uniqueId val="{00000002-44E4-BE4D-A123-B5667373CC5D}"/>
            </c:ext>
          </c:extLst>
        </c:ser>
        <c:ser>
          <c:idx val="3"/>
          <c:order val="3"/>
          <c:tx>
            <c:strRef>
              <c:f>Sheet1!$E$1</c:f>
              <c:strCache>
                <c:ptCount val="1"/>
                <c:pt idx="0">
                  <c:v>Under 40</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90909"/>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L4</c:v>
                </c:pt>
                <c:pt idx="1">
                  <c:v>L5</c:v>
                </c:pt>
              </c:strCache>
            </c:strRef>
          </c:cat>
          <c:val>
            <c:numRef>
              <c:f>Sheet1!$E$2:$E$3</c:f>
              <c:numCache>
                <c:formatCode>0%</c:formatCode>
                <c:ptCount val="2"/>
                <c:pt idx="0">
                  <c:v>0.12806830309498399</c:v>
                </c:pt>
                <c:pt idx="1">
                  <c:v>0.48772678762006405</c:v>
                </c:pt>
              </c:numCache>
            </c:numRef>
          </c:val>
          <c:extLst>
            <c:ext xmlns:c16="http://schemas.microsoft.com/office/drawing/2014/chart" uri="{C3380CC4-5D6E-409C-BE32-E72D297353CC}">
              <c16:uniqueId val="{00000003-44E4-BE4D-A123-B5667373CC5D}"/>
            </c:ext>
          </c:extLst>
        </c:ser>
        <c:ser>
          <c:idx val="4"/>
          <c:order val="4"/>
          <c:tx>
            <c:strRef>
              <c:f>Sheet1!$F$1</c:f>
              <c:strCache>
                <c:ptCount val="1"/>
                <c:pt idx="0">
                  <c:v>Over 40</c:v>
                </c:pt>
              </c:strCache>
            </c:strRef>
          </c:tx>
          <c:spPr>
            <a:solidFill>
              <a:schemeClr val="accent5"/>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90909"/>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5-44E4-BE4D-A123-B5667373CC5D}"/>
                </c:ext>
              </c:extLst>
            </c:dLbl>
            <c:dLbl>
              <c:idx val="1"/>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90909"/>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6-44E4-BE4D-A123-B5667373CC5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L4</c:v>
                </c:pt>
                <c:pt idx="1">
                  <c:v>L5</c:v>
                </c:pt>
              </c:strCache>
            </c:strRef>
          </c:cat>
          <c:val>
            <c:numRef>
              <c:f>Sheet1!$F$2:$F$3</c:f>
              <c:numCache>
                <c:formatCode>0%</c:formatCode>
                <c:ptCount val="2"/>
                <c:pt idx="0">
                  <c:v>0.48</c:v>
                </c:pt>
                <c:pt idx="1">
                  <c:v>0.8</c:v>
                </c:pt>
              </c:numCache>
            </c:numRef>
          </c:val>
          <c:extLst>
            <c:ext xmlns:c16="http://schemas.microsoft.com/office/drawing/2014/chart" uri="{C3380CC4-5D6E-409C-BE32-E72D297353CC}">
              <c16:uniqueId val="{00000004-44E4-BE4D-A123-B5667373CC5D}"/>
            </c:ext>
          </c:extLst>
        </c:ser>
        <c:dLbls>
          <c:showLegendKey val="0"/>
          <c:showVal val="0"/>
          <c:showCatName val="0"/>
          <c:showSerName val="0"/>
          <c:showPercent val="0"/>
          <c:showBubbleSize val="0"/>
        </c:dLbls>
        <c:gapWidth val="219"/>
        <c:overlap val="-27"/>
        <c:axId val="899560448"/>
        <c:axId val="899672592"/>
      </c:barChart>
      <c:catAx>
        <c:axId val="899560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90909"/>
                </a:solidFill>
                <a:latin typeface="+mn-lt"/>
                <a:ea typeface="+mn-ea"/>
                <a:cs typeface="+mn-cs"/>
              </a:defRPr>
            </a:pPr>
            <a:endParaRPr lang="en-US"/>
          </a:p>
        </c:txPr>
        <c:crossAx val="899672592"/>
        <c:crosses val="autoZero"/>
        <c:auto val="1"/>
        <c:lblAlgn val="ctr"/>
        <c:lblOffset val="100"/>
        <c:noMultiLvlLbl val="0"/>
      </c:catAx>
      <c:valAx>
        <c:axId val="89967259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90909"/>
                </a:solidFill>
                <a:latin typeface="+mn-lt"/>
                <a:ea typeface="+mn-ea"/>
                <a:cs typeface="+mn-cs"/>
              </a:defRPr>
            </a:pPr>
            <a:endParaRPr lang="en-US"/>
          </a:p>
        </c:txPr>
        <c:crossAx val="8995604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rgbClr val="090909"/>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819164098536465"/>
          <c:y val="2.091862999567811E-2"/>
          <c:w val="0.87022606642411071"/>
          <c:h val="0.72748352854238152"/>
        </c:manualLayout>
      </c:layout>
      <c:lineChart>
        <c:grouping val="standard"/>
        <c:varyColors val="0"/>
        <c:ser>
          <c:idx val="0"/>
          <c:order val="0"/>
          <c:tx>
            <c:strRef>
              <c:f>Sheet1!$A$2</c:f>
              <c:strCache>
                <c:ptCount val="1"/>
                <c:pt idx="0">
                  <c:v>Temporary PNS</c:v>
                </c:pt>
              </c:strCache>
            </c:strRef>
          </c:tx>
          <c:spPr>
            <a:ln w="28575" cap="rnd">
              <a:solidFill>
                <a:srgbClr val="0070C0"/>
              </a:solidFill>
              <a:round/>
            </a:ln>
            <a:effectLst/>
          </c:spPr>
          <c:marker>
            <c:symbol val="square"/>
            <c:size val="10"/>
            <c:spPr>
              <a:solidFill>
                <a:srgbClr val="0070C0"/>
              </a:solidFill>
              <a:ln w="9525">
                <a:solidFill>
                  <a:srgbClr val="0070C0"/>
                </a:solidFill>
              </a:ln>
              <a:effectLst/>
            </c:spPr>
          </c:marker>
          <c:cat>
            <c:strRef>
              <c:f>Sheet1!$B$1:$E$1</c:f>
              <c:strCache>
                <c:ptCount val="4"/>
                <c:pt idx="0">
                  <c:v>Most-desired</c:v>
                </c:pt>
                <c:pt idx="1">
                  <c:v>2nd Most</c:v>
                </c:pt>
                <c:pt idx="2">
                  <c:v>2nd Least</c:v>
                </c:pt>
                <c:pt idx="3">
                  <c:v>Least-desired</c:v>
                </c:pt>
              </c:strCache>
            </c:strRef>
          </c:cat>
          <c:val>
            <c:numRef>
              <c:f>Sheet1!$B$2:$E$2</c:f>
              <c:numCache>
                <c:formatCode>General</c:formatCode>
                <c:ptCount val="4"/>
                <c:pt idx="0">
                  <c:v>171</c:v>
                </c:pt>
                <c:pt idx="1">
                  <c:v>163</c:v>
                </c:pt>
                <c:pt idx="2">
                  <c:v>83</c:v>
                </c:pt>
                <c:pt idx="3">
                  <c:v>36</c:v>
                </c:pt>
              </c:numCache>
            </c:numRef>
          </c:val>
          <c:smooth val="0"/>
          <c:extLst>
            <c:ext xmlns:c16="http://schemas.microsoft.com/office/drawing/2014/chart" uri="{C3380CC4-5D6E-409C-BE32-E72D297353CC}">
              <c16:uniqueId val="{00000000-14DB-384C-9229-23D0894BDC29}"/>
            </c:ext>
          </c:extLst>
        </c:ser>
        <c:ser>
          <c:idx val="1"/>
          <c:order val="1"/>
          <c:tx>
            <c:strRef>
              <c:f>Sheet1!$A$3</c:f>
              <c:strCache>
                <c:ptCount val="1"/>
                <c:pt idx="0">
                  <c:v>Radiofrequency Ablation</c:v>
                </c:pt>
              </c:strCache>
            </c:strRef>
          </c:tx>
          <c:spPr>
            <a:ln w="28575" cap="rnd">
              <a:solidFill>
                <a:schemeClr val="accent4"/>
              </a:solidFill>
              <a:prstDash val="sysDot"/>
              <a:round/>
            </a:ln>
            <a:effectLst/>
          </c:spPr>
          <c:marker>
            <c:symbol val="diamond"/>
            <c:size val="10"/>
            <c:spPr>
              <a:solidFill>
                <a:schemeClr val="accent4"/>
              </a:solidFill>
              <a:ln w="9525">
                <a:solidFill>
                  <a:schemeClr val="accent4"/>
                </a:solidFill>
              </a:ln>
              <a:effectLst/>
            </c:spPr>
          </c:marker>
          <c:cat>
            <c:strRef>
              <c:f>Sheet1!$B$1:$E$1</c:f>
              <c:strCache>
                <c:ptCount val="4"/>
                <c:pt idx="0">
                  <c:v>Most-desired</c:v>
                </c:pt>
                <c:pt idx="1">
                  <c:v>2nd Most</c:v>
                </c:pt>
                <c:pt idx="2">
                  <c:v>2nd Least</c:v>
                </c:pt>
                <c:pt idx="3">
                  <c:v>Least-desired</c:v>
                </c:pt>
              </c:strCache>
            </c:strRef>
          </c:cat>
          <c:val>
            <c:numRef>
              <c:f>Sheet1!$B$3:$E$3</c:f>
              <c:numCache>
                <c:formatCode>General</c:formatCode>
                <c:ptCount val="4"/>
                <c:pt idx="0">
                  <c:v>178</c:v>
                </c:pt>
                <c:pt idx="1">
                  <c:v>90</c:v>
                </c:pt>
                <c:pt idx="2">
                  <c:v>55</c:v>
                </c:pt>
                <c:pt idx="3">
                  <c:v>130</c:v>
                </c:pt>
              </c:numCache>
            </c:numRef>
          </c:val>
          <c:smooth val="0"/>
          <c:extLst>
            <c:ext xmlns:c16="http://schemas.microsoft.com/office/drawing/2014/chart" uri="{C3380CC4-5D6E-409C-BE32-E72D297353CC}">
              <c16:uniqueId val="{00000001-14DB-384C-9229-23D0894BDC29}"/>
            </c:ext>
          </c:extLst>
        </c:ser>
        <c:ser>
          <c:idx val="2"/>
          <c:order val="2"/>
          <c:tx>
            <c:strRef>
              <c:f>Sheet1!$A$4</c:f>
              <c:strCache>
                <c:ptCount val="1"/>
                <c:pt idx="0">
                  <c:v>Permanently implanted PNS</c:v>
                </c:pt>
              </c:strCache>
            </c:strRef>
          </c:tx>
          <c:spPr>
            <a:ln w="28575" cap="rnd">
              <a:solidFill>
                <a:schemeClr val="accent3"/>
              </a:solidFill>
              <a:prstDash val="lgDash"/>
              <a:round/>
            </a:ln>
            <a:effectLst/>
          </c:spPr>
          <c:marker>
            <c:symbol val="triangle"/>
            <c:size val="10"/>
            <c:spPr>
              <a:solidFill>
                <a:schemeClr val="accent3"/>
              </a:solidFill>
              <a:ln w="9525">
                <a:solidFill>
                  <a:schemeClr val="accent3"/>
                </a:solidFill>
              </a:ln>
              <a:effectLst/>
            </c:spPr>
          </c:marker>
          <c:cat>
            <c:strRef>
              <c:f>Sheet1!$B$1:$E$1</c:f>
              <c:strCache>
                <c:ptCount val="4"/>
                <c:pt idx="0">
                  <c:v>Most-desired</c:v>
                </c:pt>
                <c:pt idx="1">
                  <c:v>2nd Most</c:v>
                </c:pt>
                <c:pt idx="2">
                  <c:v>2nd Least</c:v>
                </c:pt>
                <c:pt idx="3">
                  <c:v>Least-desired</c:v>
                </c:pt>
              </c:strCache>
            </c:strRef>
          </c:cat>
          <c:val>
            <c:numRef>
              <c:f>Sheet1!$B$4:$E$4</c:f>
              <c:numCache>
                <c:formatCode>General</c:formatCode>
                <c:ptCount val="4"/>
                <c:pt idx="0">
                  <c:v>63</c:v>
                </c:pt>
                <c:pt idx="1">
                  <c:v>137</c:v>
                </c:pt>
                <c:pt idx="2">
                  <c:v>189</c:v>
                </c:pt>
                <c:pt idx="3">
                  <c:v>64</c:v>
                </c:pt>
              </c:numCache>
            </c:numRef>
          </c:val>
          <c:smooth val="0"/>
          <c:extLst>
            <c:ext xmlns:c16="http://schemas.microsoft.com/office/drawing/2014/chart" uri="{C3380CC4-5D6E-409C-BE32-E72D297353CC}">
              <c16:uniqueId val="{00000002-14DB-384C-9229-23D0894BDC29}"/>
            </c:ext>
          </c:extLst>
        </c:ser>
        <c:ser>
          <c:idx val="3"/>
          <c:order val="3"/>
          <c:tx>
            <c:strRef>
              <c:f>Sheet1!$A$5</c:f>
              <c:strCache>
                <c:ptCount val="1"/>
                <c:pt idx="0">
                  <c:v>Permanently implanted SCS/DRG</c:v>
                </c:pt>
              </c:strCache>
            </c:strRef>
          </c:tx>
          <c:spPr>
            <a:ln w="28575" cap="rnd">
              <a:solidFill>
                <a:srgbClr val="FF0000"/>
              </a:solidFill>
              <a:prstDash val="lgDashDotDot"/>
              <a:round/>
            </a:ln>
            <a:effectLst/>
          </c:spPr>
          <c:marker>
            <c:symbol val="circle"/>
            <c:size val="10"/>
            <c:spPr>
              <a:solidFill>
                <a:srgbClr val="FF0000"/>
              </a:solidFill>
              <a:ln w="9525">
                <a:solidFill>
                  <a:srgbClr val="FF0000"/>
                </a:solidFill>
              </a:ln>
              <a:effectLst/>
            </c:spPr>
          </c:marker>
          <c:cat>
            <c:strRef>
              <c:f>Sheet1!$B$1:$E$1</c:f>
              <c:strCache>
                <c:ptCount val="4"/>
                <c:pt idx="0">
                  <c:v>Most-desired</c:v>
                </c:pt>
                <c:pt idx="1">
                  <c:v>2nd Most</c:v>
                </c:pt>
                <c:pt idx="2">
                  <c:v>2nd Least</c:v>
                </c:pt>
                <c:pt idx="3">
                  <c:v>Least-desired</c:v>
                </c:pt>
              </c:strCache>
            </c:strRef>
          </c:cat>
          <c:val>
            <c:numRef>
              <c:f>Sheet1!$B$5:$E$5</c:f>
              <c:numCache>
                <c:formatCode>General</c:formatCode>
                <c:ptCount val="4"/>
                <c:pt idx="0">
                  <c:v>41</c:v>
                </c:pt>
                <c:pt idx="1">
                  <c:v>63</c:v>
                </c:pt>
                <c:pt idx="2">
                  <c:v>126</c:v>
                </c:pt>
                <c:pt idx="3">
                  <c:v>223</c:v>
                </c:pt>
              </c:numCache>
            </c:numRef>
          </c:val>
          <c:smooth val="0"/>
          <c:extLst>
            <c:ext xmlns:c16="http://schemas.microsoft.com/office/drawing/2014/chart" uri="{C3380CC4-5D6E-409C-BE32-E72D297353CC}">
              <c16:uniqueId val="{00000003-14DB-384C-9229-23D0894BDC29}"/>
            </c:ext>
          </c:extLst>
        </c:ser>
        <c:dLbls>
          <c:showLegendKey val="0"/>
          <c:showVal val="0"/>
          <c:showCatName val="0"/>
          <c:showSerName val="0"/>
          <c:showPercent val="0"/>
          <c:showBubbleSize val="0"/>
        </c:dLbls>
        <c:marker val="1"/>
        <c:smooth val="0"/>
        <c:axId val="149547304"/>
        <c:axId val="115493688"/>
      </c:lineChart>
      <c:catAx>
        <c:axId val="149547304"/>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15493688"/>
        <c:crosses val="autoZero"/>
        <c:auto val="1"/>
        <c:lblAlgn val="ctr"/>
        <c:lblOffset val="100"/>
        <c:noMultiLvlLbl val="0"/>
      </c:catAx>
      <c:valAx>
        <c:axId val="115493688"/>
        <c:scaling>
          <c:orientation val="minMax"/>
        </c:scaling>
        <c:delete val="0"/>
        <c:axPos val="l"/>
        <c:title>
          <c:tx>
            <c:rich>
              <a:bodyPr rot="-54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r>
                  <a:rPr lang="en-US" sz="1400"/>
                  <a:t>Number of Respondents</a:t>
                </a:r>
              </a:p>
            </c:rich>
          </c:tx>
          <c:layout>
            <c:manualLayout>
              <c:xMode val="edge"/>
              <c:yMode val="edge"/>
              <c:x val="2.6950541400385115E-2"/>
              <c:y val="0.14815498617634781"/>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title>
        <c:numFmt formatCode="General" sourceLinked="1"/>
        <c:majorTickMark val="out"/>
        <c:minorTickMark val="none"/>
        <c:tickLblPos val="nextTo"/>
        <c:spPr>
          <a:noFill/>
          <a:ln>
            <a:solidFill>
              <a:schemeClr val="dk1"/>
            </a:solid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49547304"/>
        <c:crosses val="autoZero"/>
        <c:crossBetween val="between"/>
      </c:valAx>
      <c:spPr>
        <a:noFill/>
        <a:ln>
          <a:noFill/>
        </a:ln>
        <a:effectLst/>
      </c:spPr>
    </c:plotArea>
    <c:legend>
      <c:legendPos val="b"/>
      <c:layout>
        <c:manualLayout>
          <c:xMode val="edge"/>
          <c:yMode val="edge"/>
          <c:x val="7.0569178052154638E-2"/>
          <c:y val="0.85653713947998666"/>
          <c:w val="0.89999990033129873"/>
          <c:h val="4.9797353076678368E-2"/>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solidFill>
            <a:sysClr val="windowText" lastClr="000000"/>
          </a:solidFill>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85D931-1BA5-644B-B2C8-EBEB3AC6E67E}" type="doc">
      <dgm:prSet loTypeId="urn:microsoft.com/office/officeart/2005/8/layout/process1" loCatId="" qsTypeId="urn:microsoft.com/office/officeart/2005/8/quickstyle/simple1" qsCatId="simple" csTypeId="urn:microsoft.com/office/officeart/2005/8/colors/accent1_2" csCatId="accent1" phldr="1"/>
      <dgm:spPr/>
    </dgm:pt>
    <dgm:pt modelId="{403853E5-A66F-6E46-AC3E-E576B91449DD}">
      <dgm:prSet phldrT="[Text]"/>
      <dgm:spPr/>
      <dgm:t>
        <a:bodyPr/>
        <a:lstStyle/>
        <a:p>
          <a:r>
            <a:rPr lang="en-US" dirty="0"/>
            <a:t>Injury/Onset of Pain</a:t>
          </a:r>
        </a:p>
      </dgm:t>
    </dgm:pt>
    <dgm:pt modelId="{F351C7CC-522A-5E48-B4E0-3340E572F4FE}" type="parTrans" cxnId="{DD0B907B-7B22-6445-BA01-257AD066A46D}">
      <dgm:prSet/>
      <dgm:spPr/>
      <dgm:t>
        <a:bodyPr/>
        <a:lstStyle/>
        <a:p>
          <a:endParaRPr lang="en-US"/>
        </a:p>
      </dgm:t>
    </dgm:pt>
    <dgm:pt modelId="{5EB29060-B26A-D141-843F-18D7F396E32F}" type="sibTrans" cxnId="{DD0B907B-7B22-6445-BA01-257AD066A46D}">
      <dgm:prSet/>
      <dgm:spPr/>
      <dgm:t>
        <a:bodyPr/>
        <a:lstStyle/>
        <a:p>
          <a:endParaRPr lang="en-US"/>
        </a:p>
      </dgm:t>
    </dgm:pt>
    <dgm:pt modelId="{58223D86-C39C-664E-BE53-B18BBD1B2852}">
      <dgm:prSet phldrT="[Text]"/>
      <dgm:spPr/>
      <dgm:t>
        <a:bodyPr/>
        <a:lstStyle/>
        <a:p>
          <a:r>
            <a:rPr lang="en-US" dirty="0" err="1"/>
            <a:t>Arthrogenic</a:t>
          </a:r>
          <a:r>
            <a:rPr lang="en-US" dirty="0"/>
            <a:t> Inhibition</a:t>
          </a:r>
        </a:p>
      </dgm:t>
    </dgm:pt>
    <dgm:pt modelId="{8840CF4E-BBB1-0142-A89C-D277A90721CA}" type="parTrans" cxnId="{5062FBF6-BAE7-BF4B-A27D-ED2F105C4540}">
      <dgm:prSet/>
      <dgm:spPr/>
      <dgm:t>
        <a:bodyPr/>
        <a:lstStyle/>
        <a:p>
          <a:endParaRPr lang="en-US"/>
        </a:p>
      </dgm:t>
    </dgm:pt>
    <dgm:pt modelId="{A23BE448-3D21-4149-9611-3CD6DD505421}" type="sibTrans" cxnId="{5062FBF6-BAE7-BF4B-A27D-ED2F105C4540}">
      <dgm:prSet/>
      <dgm:spPr/>
      <dgm:t>
        <a:bodyPr/>
        <a:lstStyle/>
        <a:p>
          <a:endParaRPr lang="en-US"/>
        </a:p>
      </dgm:t>
    </dgm:pt>
    <dgm:pt modelId="{AD3B5223-94DA-4A4F-9A02-047F07AB8DCC}">
      <dgm:prSet phldrT="[Text]"/>
      <dgm:spPr/>
      <dgm:t>
        <a:bodyPr/>
        <a:lstStyle/>
        <a:p>
          <a:r>
            <a:rPr lang="en-US" dirty="0"/>
            <a:t>Reduced Multifidus Contraction</a:t>
          </a:r>
        </a:p>
      </dgm:t>
    </dgm:pt>
    <dgm:pt modelId="{8A1D6073-3E0C-7244-81A8-7BB83F22F7B1}" type="parTrans" cxnId="{CB0DE423-2170-F24E-A596-C943382F6190}">
      <dgm:prSet/>
      <dgm:spPr/>
      <dgm:t>
        <a:bodyPr/>
        <a:lstStyle/>
        <a:p>
          <a:endParaRPr lang="en-US"/>
        </a:p>
      </dgm:t>
    </dgm:pt>
    <dgm:pt modelId="{064F4AE8-8EE4-8A45-BE60-C19205799060}" type="sibTrans" cxnId="{CB0DE423-2170-F24E-A596-C943382F6190}">
      <dgm:prSet/>
      <dgm:spPr/>
      <dgm:t>
        <a:bodyPr/>
        <a:lstStyle/>
        <a:p>
          <a:endParaRPr lang="en-US"/>
        </a:p>
      </dgm:t>
    </dgm:pt>
    <dgm:pt modelId="{65A982D8-BC65-914A-AA5C-8D8D22BD18D5}">
      <dgm:prSet/>
      <dgm:spPr/>
      <dgm:t>
        <a:bodyPr/>
        <a:lstStyle/>
        <a:p>
          <a:r>
            <a:rPr lang="en-US" dirty="0"/>
            <a:t>Atrophy and Fatty Infiltration</a:t>
          </a:r>
        </a:p>
      </dgm:t>
    </dgm:pt>
    <dgm:pt modelId="{6F83E2D2-5195-8644-A5CA-D21CB2DEB89B}" type="parTrans" cxnId="{78B19999-9D5A-4448-BBD0-056CE85CED0E}">
      <dgm:prSet/>
      <dgm:spPr/>
      <dgm:t>
        <a:bodyPr/>
        <a:lstStyle/>
        <a:p>
          <a:endParaRPr lang="en-US"/>
        </a:p>
      </dgm:t>
    </dgm:pt>
    <dgm:pt modelId="{EB946D64-0865-7B40-A183-2DC35F91CFA9}" type="sibTrans" cxnId="{78B19999-9D5A-4448-BBD0-056CE85CED0E}">
      <dgm:prSet/>
      <dgm:spPr/>
      <dgm:t>
        <a:bodyPr/>
        <a:lstStyle/>
        <a:p>
          <a:endParaRPr lang="en-US"/>
        </a:p>
      </dgm:t>
    </dgm:pt>
    <dgm:pt modelId="{BFBE04A4-1D2B-2142-BA69-BAC1A6014874}">
      <dgm:prSet/>
      <dgm:spPr/>
      <dgm:t>
        <a:bodyPr/>
        <a:lstStyle/>
        <a:p>
          <a:r>
            <a:rPr lang="en-US" dirty="0"/>
            <a:t>Reduced Central Proprioceptive Feedback </a:t>
          </a:r>
        </a:p>
      </dgm:t>
    </dgm:pt>
    <dgm:pt modelId="{BCBB59EF-C350-1140-8AFF-C18A98CE5459}" type="parTrans" cxnId="{60A49AB0-CD8A-E84C-99F0-C270FA1A1A14}">
      <dgm:prSet/>
      <dgm:spPr/>
      <dgm:t>
        <a:bodyPr/>
        <a:lstStyle/>
        <a:p>
          <a:endParaRPr lang="en-US"/>
        </a:p>
      </dgm:t>
    </dgm:pt>
    <dgm:pt modelId="{12EB6089-0FAF-974D-8034-3FF17237D028}" type="sibTrans" cxnId="{60A49AB0-CD8A-E84C-99F0-C270FA1A1A14}">
      <dgm:prSet/>
      <dgm:spPr/>
      <dgm:t>
        <a:bodyPr/>
        <a:lstStyle/>
        <a:p>
          <a:endParaRPr lang="en-US"/>
        </a:p>
      </dgm:t>
    </dgm:pt>
    <dgm:pt modelId="{69D1056D-6AA8-D945-AD21-E46C3CA6ED1A}">
      <dgm:prSet/>
      <dgm:spPr/>
      <dgm:t>
        <a:bodyPr/>
        <a:lstStyle/>
        <a:p>
          <a:r>
            <a:rPr lang="en-US" dirty="0"/>
            <a:t>Central Hypersensitivity and Centralization of Pain</a:t>
          </a:r>
        </a:p>
      </dgm:t>
    </dgm:pt>
    <dgm:pt modelId="{9A652390-D568-8843-A622-9FC0C43EEF7C}" type="parTrans" cxnId="{AFD7A55E-B25D-124C-AA75-5F568C6E3BC2}">
      <dgm:prSet/>
      <dgm:spPr/>
      <dgm:t>
        <a:bodyPr/>
        <a:lstStyle/>
        <a:p>
          <a:endParaRPr lang="en-US"/>
        </a:p>
      </dgm:t>
    </dgm:pt>
    <dgm:pt modelId="{E5DEE9AB-3CD7-3341-AAE6-1964059FF597}" type="sibTrans" cxnId="{AFD7A55E-B25D-124C-AA75-5F568C6E3BC2}">
      <dgm:prSet/>
      <dgm:spPr/>
      <dgm:t>
        <a:bodyPr/>
        <a:lstStyle/>
        <a:p>
          <a:endParaRPr lang="en-US"/>
        </a:p>
      </dgm:t>
    </dgm:pt>
    <dgm:pt modelId="{DB0B0C0C-5777-EB46-9CC1-6479A77C3BFC}">
      <dgm:prSet/>
      <dgm:spPr/>
      <dgm:t>
        <a:bodyPr/>
        <a:lstStyle/>
        <a:p>
          <a:r>
            <a:rPr lang="en-US" dirty="0"/>
            <a:t>Pain Becomes Non-specific</a:t>
          </a:r>
        </a:p>
      </dgm:t>
    </dgm:pt>
    <dgm:pt modelId="{2C974E6F-2D99-1A4D-996C-518AADBD54F2}" type="parTrans" cxnId="{9259ADCE-AA8D-0840-8185-4C9281D6BEE3}">
      <dgm:prSet/>
      <dgm:spPr/>
      <dgm:t>
        <a:bodyPr/>
        <a:lstStyle/>
        <a:p>
          <a:endParaRPr lang="en-US"/>
        </a:p>
      </dgm:t>
    </dgm:pt>
    <dgm:pt modelId="{68CCA8CB-F9D4-6D49-8D46-415B020F125E}" type="sibTrans" cxnId="{9259ADCE-AA8D-0840-8185-4C9281D6BEE3}">
      <dgm:prSet/>
      <dgm:spPr/>
      <dgm:t>
        <a:bodyPr/>
        <a:lstStyle/>
        <a:p>
          <a:endParaRPr lang="en-US"/>
        </a:p>
      </dgm:t>
    </dgm:pt>
    <dgm:pt modelId="{67F330D0-0CCF-F74D-96A7-0CBCF46BFDAE}" type="pres">
      <dgm:prSet presAssocID="{5385D931-1BA5-644B-B2C8-EBEB3AC6E67E}" presName="Name0" presStyleCnt="0">
        <dgm:presLayoutVars>
          <dgm:dir/>
          <dgm:resizeHandles val="exact"/>
        </dgm:presLayoutVars>
      </dgm:prSet>
      <dgm:spPr/>
    </dgm:pt>
    <dgm:pt modelId="{9A6A6E6D-003E-FD4D-B5FC-FBAC9DD9FE23}" type="pres">
      <dgm:prSet presAssocID="{403853E5-A66F-6E46-AC3E-E576B91449DD}" presName="node" presStyleLbl="node1" presStyleIdx="0" presStyleCnt="7">
        <dgm:presLayoutVars>
          <dgm:bulletEnabled val="1"/>
        </dgm:presLayoutVars>
      </dgm:prSet>
      <dgm:spPr/>
    </dgm:pt>
    <dgm:pt modelId="{262CC01C-56F6-9B40-BD11-BDBF362C9CDE}" type="pres">
      <dgm:prSet presAssocID="{5EB29060-B26A-D141-843F-18D7F396E32F}" presName="sibTrans" presStyleLbl="sibTrans2D1" presStyleIdx="0" presStyleCnt="6"/>
      <dgm:spPr/>
    </dgm:pt>
    <dgm:pt modelId="{A7FC9258-2541-4947-9284-56800824057E}" type="pres">
      <dgm:prSet presAssocID="{5EB29060-B26A-D141-843F-18D7F396E32F}" presName="connectorText" presStyleLbl="sibTrans2D1" presStyleIdx="0" presStyleCnt="6"/>
      <dgm:spPr/>
    </dgm:pt>
    <dgm:pt modelId="{2F963E45-309C-E040-87B3-75C847D9CA5C}" type="pres">
      <dgm:prSet presAssocID="{58223D86-C39C-664E-BE53-B18BBD1B2852}" presName="node" presStyleLbl="node1" presStyleIdx="1" presStyleCnt="7">
        <dgm:presLayoutVars>
          <dgm:bulletEnabled val="1"/>
        </dgm:presLayoutVars>
      </dgm:prSet>
      <dgm:spPr/>
    </dgm:pt>
    <dgm:pt modelId="{88F32332-6BA8-2D4B-B4BC-988845463C4D}" type="pres">
      <dgm:prSet presAssocID="{A23BE448-3D21-4149-9611-3CD6DD505421}" presName="sibTrans" presStyleLbl="sibTrans2D1" presStyleIdx="1" presStyleCnt="6"/>
      <dgm:spPr/>
    </dgm:pt>
    <dgm:pt modelId="{01158CAD-B38C-684B-8D8B-9827A9F6711D}" type="pres">
      <dgm:prSet presAssocID="{A23BE448-3D21-4149-9611-3CD6DD505421}" presName="connectorText" presStyleLbl="sibTrans2D1" presStyleIdx="1" presStyleCnt="6"/>
      <dgm:spPr/>
    </dgm:pt>
    <dgm:pt modelId="{8724BD7C-6219-4E44-82D6-B4039F0FEE5D}" type="pres">
      <dgm:prSet presAssocID="{AD3B5223-94DA-4A4F-9A02-047F07AB8DCC}" presName="node" presStyleLbl="node1" presStyleIdx="2" presStyleCnt="7">
        <dgm:presLayoutVars>
          <dgm:bulletEnabled val="1"/>
        </dgm:presLayoutVars>
      </dgm:prSet>
      <dgm:spPr/>
    </dgm:pt>
    <dgm:pt modelId="{BA2148EA-AC9F-884F-B2E6-EC68DEF9F7A8}" type="pres">
      <dgm:prSet presAssocID="{064F4AE8-8EE4-8A45-BE60-C19205799060}" presName="sibTrans" presStyleLbl="sibTrans2D1" presStyleIdx="2" presStyleCnt="6"/>
      <dgm:spPr/>
    </dgm:pt>
    <dgm:pt modelId="{D358EDBA-6652-A74E-AF5B-73084110F425}" type="pres">
      <dgm:prSet presAssocID="{064F4AE8-8EE4-8A45-BE60-C19205799060}" presName="connectorText" presStyleLbl="sibTrans2D1" presStyleIdx="2" presStyleCnt="6"/>
      <dgm:spPr/>
    </dgm:pt>
    <dgm:pt modelId="{E96ADCB8-1D3B-F044-8454-2B10828BDFF4}" type="pres">
      <dgm:prSet presAssocID="{65A982D8-BC65-914A-AA5C-8D8D22BD18D5}" presName="node" presStyleLbl="node1" presStyleIdx="3" presStyleCnt="7">
        <dgm:presLayoutVars>
          <dgm:bulletEnabled val="1"/>
        </dgm:presLayoutVars>
      </dgm:prSet>
      <dgm:spPr/>
    </dgm:pt>
    <dgm:pt modelId="{A415F46E-8156-F846-A944-1C49BD621C07}" type="pres">
      <dgm:prSet presAssocID="{EB946D64-0865-7B40-A183-2DC35F91CFA9}" presName="sibTrans" presStyleLbl="sibTrans2D1" presStyleIdx="3" presStyleCnt="6"/>
      <dgm:spPr/>
    </dgm:pt>
    <dgm:pt modelId="{EE646449-EB7B-3C4D-851B-A51D8DD338CF}" type="pres">
      <dgm:prSet presAssocID="{EB946D64-0865-7B40-A183-2DC35F91CFA9}" presName="connectorText" presStyleLbl="sibTrans2D1" presStyleIdx="3" presStyleCnt="6"/>
      <dgm:spPr/>
    </dgm:pt>
    <dgm:pt modelId="{75D08DFF-DC3F-5940-AF2B-33AC241E1FFB}" type="pres">
      <dgm:prSet presAssocID="{BFBE04A4-1D2B-2142-BA69-BAC1A6014874}" presName="node" presStyleLbl="node1" presStyleIdx="4" presStyleCnt="7">
        <dgm:presLayoutVars>
          <dgm:bulletEnabled val="1"/>
        </dgm:presLayoutVars>
      </dgm:prSet>
      <dgm:spPr/>
    </dgm:pt>
    <dgm:pt modelId="{FD457429-5262-8F46-BED9-574322F8BA81}" type="pres">
      <dgm:prSet presAssocID="{12EB6089-0FAF-974D-8034-3FF17237D028}" presName="sibTrans" presStyleLbl="sibTrans2D1" presStyleIdx="4" presStyleCnt="6"/>
      <dgm:spPr/>
    </dgm:pt>
    <dgm:pt modelId="{7CEF305B-F65D-614C-9A62-60FDE9E6AFBC}" type="pres">
      <dgm:prSet presAssocID="{12EB6089-0FAF-974D-8034-3FF17237D028}" presName="connectorText" presStyleLbl="sibTrans2D1" presStyleIdx="4" presStyleCnt="6"/>
      <dgm:spPr/>
    </dgm:pt>
    <dgm:pt modelId="{1BBECEBE-BFDA-E949-8E20-49F6D0CB3930}" type="pres">
      <dgm:prSet presAssocID="{69D1056D-6AA8-D945-AD21-E46C3CA6ED1A}" presName="node" presStyleLbl="node1" presStyleIdx="5" presStyleCnt="7">
        <dgm:presLayoutVars>
          <dgm:bulletEnabled val="1"/>
        </dgm:presLayoutVars>
      </dgm:prSet>
      <dgm:spPr/>
    </dgm:pt>
    <dgm:pt modelId="{D6E56368-B58D-6647-A4D7-F36F1F64BA89}" type="pres">
      <dgm:prSet presAssocID="{E5DEE9AB-3CD7-3341-AAE6-1964059FF597}" presName="sibTrans" presStyleLbl="sibTrans2D1" presStyleIdx="5" presStyleCnt="6"/>
      <dgm:spPr/>
    </dgm:pt>
    <dgm:pt modelId="{AC0015B4-4A2B-9D4E-B26E-FD1BBF59E3AA}" type="pres">
      <dgm:prSet presAssocID="{E5DEE9AB-3CD7-3341-AAE6-1964059FF597}" presName="connectorText" presStyleLbl="sibTrans2D1" presStyleIdx="5" presStyleCnt="6"/>
      <dgm:spPr/>
    </dgm:pt>
    <dgm:pt modelId="{9FA67406-6F95-BC44-8080-00B531732587}" type="pres">
      <dgm:prSet presAssocID="{DB0B0C0C-5777-EB46-9CC1-6479A77C3BFC}" presName="node" presStyleLbl="node1" presStyleIdx="6" presStyleCnt="7">
        <dgm:presLayoutVars>
          <dgm:bulletEnabled val="1"/>
        </dgm:presLayoutVars>
      </dgm:prSet>
      <dgm:spPr/>
    </dgm:pt>
  </dgm:ptLst>
  <dgm:cxnLst>
    <dgm:cxn modelId="{8451890A-5711-F148-BAC0-CE6F6347D706}" type="presOf" srcId="{58223D86-C39C-664E-BE53-B18BBD1B2852}" destId="{2F963E45-309C-E040-87B3-75C847D9CA5C}" srcOrd="0" destOrd="0" presId="urn:microsoft.com/office/officeart/2005/8/layout/process1"/>
    <dgm:cxn modelId="{04209C1E-96DA-524D-96A1-18DD93D25372}" type="presOf" srcId="{12EB6089-0FAF-974D-8034-3FF17237D028}" destId="{7CEF305B-F65D-614C-9A62-60FDE9E6AFBC}" srcOrd="1" destOrd="0" presId="urn:microsoft.com/office/officeart/2005/8/layout/process1"/>
    <dgm:cxn modelId="{21B19D20-DB10-0040-ACEA-AB8D0D0E01D8}" type="presOf" srcId="{A23BE448-3D21-4149-9611-3CD6DD505421}" destId="{88F32332-6BA8-2D4B-B4BC-988845463C4D}" srcOrd="0" destOrd="0" presId="urn:microsoft.com/office/officeart/2005/8/layout/process1"/>
    <dgm:cxn modelId="{CB0DE423-2170-F24E-A596-C943382F6190}" srcId="{5385D931-1BA5-644B-B2C8-EBEB3AC6E67E}" destId="{AD3B5223-94DA-4A4F-9A02-047F07AB8DCC}" srcOrd="2" destOrd="0" parTransId="{8A1D6073-3E0C-7244-81A8-7BB83F22F7B1}" sibTransId="{064F4AE8-8EE4-8A45-BE60-C19205799060}"/>
    <dgm:cxn modelId="{CC395325-F085-5440-85D1-7CFE2AF9BF5B}" type="presOf" srcId="{064F4AE8-8EE4-8A45-BE60-C19205799060}" destId="{D358EDBA-6652-A74E-AF5B-73084110F425}" srcOrd="1" destOrd="0" presId="urn:microsoft.com/office/officeart/2005/8/layout/process1"/>
    <dgm:cxn modelId="{4B8C643F-76E3-804F-9E9D-828AB21E3FEB}" type="presOf" srcId="{12EB6089-0FAF-974D-8034-3FF17237D028}" destId="{FD457429-5262-8F46-BED9-574322F8BA81}" srcOrd="0" destOrd="0" presId="urn:microsoft.com/office/officeart/2005/8/layout/process1"/>
    <dgm:cxn modelId="{FDD89340-CE90-E64E-B469-084A2C933EDD}" type="presOf" srcId="{E5DEE9AB-3CD7-3341-AAE6-1964059FF597}" destId="{AC0015B4-4A2B-9D4E-B26E-FD1BBF59E3AA}" srcOrd="1" destOrd="0" presId="urn:microsoft.com/office/officeart/2005/8/layout/process1"/>
    <dgm:cxn modelId="{7FAFAA46-C1B4-D54B-A4CF-8CE032F2B312}" type="presOf" srcId="{EB946D64-0865-7B40-A183-2DC35F91CFA9}" destId="{EE646449-EB7B-3C4D-851B-A51D8DD338CF}" srcOrd="1" destOrd="0" presId="urn:microsoft.com/office/officeart/2005/8/layout/process1"/>
    <dgm:cxn modelId="{9B24B755-A6A2-2345-8823-5508F42FB1CA}" type="presOf" srcId="{EB946D64-0865-7B40-A183-2DC35F91CFA9}" destId="{A415F46E-8156-F846-A944-1C49BD621C07}" srcOrd="0" destOrd="0" presId="urn:microsoft.com/office/officeart/2005/8/layout/process1"/>
    <dgm:cxn modelId="{AFD7A55E-B25D-124C-AA75-5F568C6E3BC2}" srcId="{5385D931-1BA5-644B-B2C8-EBEB3AC6E67E}" destId="{69D1056D-6AA8-D945-AD21-E46C3CA6ED1A}" srcOrd="5" destOrd="0" parTransId="{9A652390-D568-8843-A622-9FC0C43EEF7C}" sibTransId="{E5DEE9AB-3CD7-3341-AAE6-1964059FF597}"/>
    <dgm:cxn modelId="{1CDA265F-38BE-DE49-8A06-81E6C8506E98}" type="presOf" srcId="{A23BE448-3D21-4149-9611-3CD6DD505421}" destId="{01158CAD-B38C-684B-8D8B-9827A9F6711D}" srcOrd="1" destOrd="0" presId="urn:microsoft.com/office/officeart/2005/8/layout/process1"/>
    <dgm:cxn modelId="{7009C56A-A89E-4447-83FD-EC2DF7028F67}" type="presOf" srcId="{5EB29060-B26A-D141-843F-18D7F396E32F}" destId="{A7FC9258-2541-4947-9284-56800824057E}" srcOrd="1" destOrd="0" presId="urn:microsoft.com/office/officeart/2005/8/layout/process1"/>
    <dgm:cxn modelId="{DD0B907B-7B22-6445-BA01-257AD066A46D}" srcId="{5385D931-1BA5-644B-B2C8-EBEB3AC6E67E}" destId="{403853E5-A66F-6E46-AC3E-E576B91449DD}" srcOrd="0" destOrd="0" parTransId="{F351C7CC-522A-5E48-B4E0-3340E572F4FE}" sibTransId="{5EB29060-B26A-D141-843F-18D7F396E32F}"/>
    <dgm:cxn modelId="{7D7F447C-6901-9F40-8AE0-84FDAC74A230}" type="presOf" srcId="{5385D931-1BA5-644B-B2C8-EBEB3AC6E67E}" destId="{67F330D0-0CCF-F74D-96A7-0CBCF46BFDAE}" srcOrd="0" destOrd="0" presId="urn:microsoft.com/office/officeart/2005/8/layout/process1"/>
    <dgm:cxn modelId="{C8F70781-E989-B242-AE51-ACC7FED31C68}" type="presOf" srcId="{69D1056D-6AA8-D945-AD21-E46C3CA6ED1A}" destId="{1BBECEBE-BFDA-E949-8E20-49F6D0CB3930}" srcOrd="0" destOrd="0" presId="urn:microsoft.com/office/officeart/2005/8/layout/process1"/>
    <dgm:cxn modelId="{AD254586-7398-824B-909F-B48A5B3E0FB0}" type="presOf" srcId="{BFBE04A4-1D2B-2142-BA69-BAC1A6014874}" destId="{75D08DFF-DC3F-5940-AF2B-33AC241E1FFB}" srcOrd="0" destOrd="0" presId="urn:microsoft.com/office/officeart/2005/8/layout/process1"/>
    <dgm:cxn modelId="{83003189-1618-BF4E-9365-6667EDF83AB9}" type="presOf" srcId="{DB0B0C0C-5777-EB46-9CC1-6479A77C3BFC}" destId="{9FA67406-6F95-BC44-8080-00B531732587}" srcOrd="0" destOrd="0" presId="urn:microsoft.com/office/officeart/2005/8/layout/process1"/>
    <dgm:cxn modelId="{FE1E9E8B-68DF-434D-AFE3-E02424FAABF3}" type="presOf" srcId="{403853E5-A66F-6E46-AC3E-E576B91449DD}" destId="{9A6A6E6D-003E-FD4D-B5FC-FBAC9DD9FE23}" srcOrd="0" destOrd="0" presId="urn:microsoft.com/office/officeart/2005/8/layout/process1"/>
    <dgm:cxn modelId="{1C811696-3A88-5642-9754-1D7E83A6EE6A}" type="presOf" srcId="{5EB29060-B26A-D141-843F-18D7F396E32F}" destId="{262CC01C-56F6-9B40-BD11-BDBF362C9CDE}" srcOrd="0" destOrd="0" presId="urn:microsoft.com/office/officeart/2005/8/layout/process1"/>
    <dgm:cxn modelId="{78B19999-9D5A-4448-BBD0-056CE85CED0E}" srcId="{5385D931-1BA5-644B-B2C8-EBEB3AC6E67E}" destId="{65A982D8-BC65-914A-AA5C-8D8D22BD18D5}" srcOrd="3" destOrd="0" parTransId="{6F83E2D2-5195-8644-A5CA-D21CB2DEB89B}" sibTransId="{EB946D64-0865-7B40-A183-2DC35F91CFA9}"/>
    <dgm:cxn modelId="{2C4C0DA3-3793-F042-B9EC-A1DE95AA9143}" type="presOf" srcId="{AD3B5223-94DA-4A4F-9A02-047F07AB8DCC}" destId="{8724BD7C-6219-4E44-82D6-B4039F0FEE5D}" srcOrd="0" destOrd="0" presId="urn:microsoft.com/office/officeart/2005/8/layout/process1"/>
    <dgm:cxn modelId="{60A49AB0-CD8A-E84C-99F0-C270FA1A1A14}" srcId="{5385D931-1BA5-644B-B2C8-EBEB3AC6E67E}" destId="{BFBE04A4-1D2B-2142-BA69-BAC1A6014874}" srcOrd="4" destOrd="0" parTransId="{BCBB59EF-C350-1140-8AFF-C18A98CE5459}" sibTransId="{12EB6089-0FAF-974D-8034-3FF17237D028}"/>
    <dgm:cxn modelId="{9259ADCE-AA8D-0840-8185-4C9281D6BEE3}" srcId="{5385D931-1BA5-644B-B2C8-EBEB3AC6E67E}" destId="{DB0B0C0C-5777-EB46-9CC1-6479A77C3BFC}" srcOrd="6" destOrd="0" parTransId="{2C974E6F-2D99-1A4D-996C-518AADBD54F2}" sibTransId="{68CCA8CB-F9D4-6D49-8D46-415B020F125E}"/>
    <dgm:cxn modelId="{F3327BD9-23CB-D941-B577-906C3E9D492C}" type="presOf" srcId="{064F4AE8-8EE4-8A45-BE60-C19205799060}" destId="{BA2148EA-AC9F-884F-B2E6-EC68DEF9F7A8}" srcOrd="0" destOrd="0" presId="urn:microsoft.com/office/officeart/2005/8/layout/process1"/>
    <dgm:cxn modelId="{912CAFE5-47F9-0B47-BB3B-BD521B65D310}" type="presOf" srcId="{65A982D8-BC65-914A-AA5C-8D8D22BD18D5}" destId="{E96ADCB8-1D3B-F044-8454-2B10828BDFF4}" srcOrd="0" destOrd="0" presId="urn:microsoft.com/office/officeart/2005/8/layout/process1"/>
    <dgm:cxn modelId="{E0FA8AF4-0D6C-5C4A-9C7F-7CFC10D90B82}" type="presOf" srcId="{E5DEE9AB-3CD7-3341-AAE6-1964059FF597}" destId="{D6E56368-B58D-6647-A4D7-F36F1F64BA89}" srcOrd="0" destOrd="0" presId="urn:microsoft.com/office/officeart/2005/8/layout/process1"/>
    <dgm:cxn modelId="{5062FBF6-BAE7-BF4B-A27D-ED2F105C4540}" srcId="{5385D931-1BA5-644B-B2C8-EBEB3AC6E67E}" destId="{58223D86-C39C-664E-BE53-B18BBD1B2852}" srcOrd="1" destOrd="0" parTransId="{8840CF4E-BBB1-0142-A89C-D277A90721CA}" sibTransId="{A23BE448-3D21-4149-9611-3CD6DD505421}"/>
    <dgm:cxn modelId="{78F3273D-F430-894F-AF07-324F50BCB9F7}" type="presParOf" srcId="{67F330D0-0CCF-F74D-96A7-0CBCF46BFDAE}" destId="{9A6A6E6D-003E-FD4D-B5FC-FBAC9DD9FE23}" srcOrd="0" destOrd="0" presId="urn:microsoft.com/office/officeart/2005/8/layout/process1"/>
    <dgm:cxn modelId="{C628071D-6687-3C46-BD12-D1CD6B35D1F1}" type="presParOf" srcId="{67F330D0-0CCF-F74D-96A7-0CBCF46BFDAE}" destId="{262CC01C-56F6-9B40-BD11-BDBF362C9CDE}" srcOrd="1" destOrd="0" presId="urn:microsoft.com/office/officeart/2005/8/layout/process1"/>
    <dgm:cxn modelId="{E296FD4B-5394-A045-B41E-2E0B87405700}" type="presParOf" srcId="{262CC01C-56F6-9B40-BD11-BDBF362C9CDE}" destId="{A7FC9258-2541-4947-9284-56800824057E}" srcOrd="0" destOrd="0" presId="urn:microsoft.com/office/officeart/2005/8/layout/process1"/>
    <dgm:cxn modelId="{2977560C-F090-EA43-9EF4-7722EF83BBF4}" type="presParOf" srcId="{67F330D0-0CCF-F74D-96A7-0CBCF46BFDAE}" destId="{2F963E45-309C-E040-87B3-75C847D9CA5C}" srcOrd="2" destOrd="0" presId="urn:microsoft.com/office/officeart/2005/8/layout/process1"/>
    <dgm:cxn modelId="{C40520F2-C21E-0145-B839-FA5062413265}" type="presParOf" srcId="{67F330D0-0CCF-F74D-96A7-0CBCF46BFDAE}" destId="{88F32332-6BA8-2D4B-B4BC-988845463C4D}" srcOrd="3" destOrd="0" presId="urn:microsoft.com/office/officeart/2005/8/layout/process1"/>
    <dgm:cxn modelId="{A537B962-8BB8-5845-9414-EF3BC4754CDE}" type="presParOf" srcId="{88F32332-6BA8-2D4B-B4BC-988845463C4D}" destId="{01158CAD-B38C-684B-8D8B-9827A9F6711D}" srcOrd="0" destOrd="0" presId="urn:microsoft.com/office/officeart/2005/8/layout/process1"/>
    <dgm:cxn modelId="{2936848B-785F-694E-8C49-1B6821EE1636}" type="presParOf" srcId="{67F330D0-0CCF-F74D-96A7-0CBCF46BFDAE}" destId="{8724BD7C-6219-4E44-82D6-B4039F0FEE5D}" srcOrd="4" destOrd="0" presId="urn:microsoft.com/office/officeart/2005/8/layout/process1"/>
    <dgm:cxn modelId="{7AE3261E-B24A-3A4E-ACA7-0A4FF081720A}" type="presParOf" srcId="{67F330D0-0CCF-F74D-96A7-0CBCF46BFDAE}" destId="{BA2148EA-AC9F-884F-B2E6-EC68DEF9F7A8}" srcOrd="5" destOrd="0" presId="urn:microsoft.com/office/officeart/2005/8/layout/process1"/>
    <dgm:cxn modelId="{3C6C793B-C9DA-0D43-89B2-86348BA6717D}" type="presParOf" srcId="{BA2148EA-AC9F-884F-B2E6-EC68DEF9F7A8}" destId="{D358EDBA-6652-A74E-AF5B-73084110F425}" srcOrd="0" destOrd="0" presId="urn:microsoft.com/office/officeart/2005/8/layout/process1"/>
    <dgm:cxn modelId="{A906419B-07F8-A242-8F71-FBB179AFB4F7}" type="presParOf" srcId="{67F330D0-0CCF-F74D-96A7-0CBCF46BFDAE}" destId="{E96ADCB8-1D3B-F044-8454-2B10828BDFF4}" srcOrd="6" destOrd="0" presId="urn:microsoft.com/office/officeart/2005/8/layout/process1"/>
    <dgm:cxn modelId="{BB80D291-E5C5-7949-9246-63A2B2E624F6}" type="presParOf" srcId="{67F330D0-0CCF-F74D-96A7-0CBCF46BFDAE}" destId="{A415F46E-8156-F846-A944-1C49BD621C07}" srcOrd="7" destOrd="0" presId="urn:microsoft.com/office/officeart/2005/8/layout/process1"/>
    <dgm:cxn modelId="{68929D41-9FE4-F440-A879-C7C9D5588E47}" type="presParOf" srcId="{A415F46E-8156-F846-A944-1C49BD621C07}" destId="{EE646449-EB7B-3C4D-851B-A51D8DD338CF}" srcOrd="0" destOrd="0" presId="urn:microsoft.com/office/officeart/2005/8/layout/process1"/>
    <dgm:cxn modelId="{915C8DA2-7107-2D45-ACBE-933644F986F9}" type="presParOf" srcId="{67F330D0-0CCF-F74D-96A7-0CBCF46BFDAE}" destId="{75D08DFF-DC3F-5940-AF2B-33AC241E1FFB}" srcOrd="8" destOrd="0" presId="urn:microsoft.com/office/officeart/2005/8/layout/process1"/>
    <dgm:cxn modelId="{FE700AEB-F82D-B546-83FE-1609D277DA95}" type="presParOf" srcId="{67F330D0-0CCF-F74D-96A7-0CBCF46BFDAE}" destId="{FD457429-5262-8F46-BED9-574322F8BA81}" srcOrd="9" destOrd="0" presId="urn:microsoft.com/office/officeart/2005/8/layout/process1"/>
    <dgm:cxn modelId="{8D43BCB5-6613-EE40-9BC0-1D5148E15432}" type="presParOf" srcId="{FD457429-5262-8F46-BED9-574322F8BA81}" destId="{7CEF305B-F65D-614C-9A62-60FDE9E6AFBC}" srcOrd="0" destOrd="0" presId="urn:microsoft.com/office/officeart/2005/8/layout/process1"/>
    <dgm:cxn modelId="{4C0932EC-3DCD-2F4E-9D99-7364BC37E066}" type="presParOf" srcId="{67F330D0-0CCF-F74D-96A7-0CBCF46BFDAE}" destId="{1BBECEBE-BFDA-E949-8E20-49F6D0CB3930}" srcOrd="10" destOrd="0" presId="urn:microsoft.com/office/officeart/2005/8/layout/process1"/>
    <dgm:cxn modelId="{2318F000-C630-D245-BD68-91A5EF816141}" type="presParOf" srcId="{67F330D0-0CCF-F74D-96A7-0CBCF46BFDAE}" destId="{D6E56368-B58D-6647-A4D7-F36F1F64BA89}" srcOrd="11" destOrd="0" presId="urn:microsoft.com/office/officeart/2005/8/layout/process1"/>
    <dgm:cxn modelId="{4ECB74B1-35AE-A540-A9C5-EDB7CF99AD8A}" type="presParOf" srcId="{D6E56368-B58D-6647-A4D7-F36F1F64BA89}" destId="{AC0015B4-4A2B-9D4E-B26E-FD1BBF59E3AA}" srcOrd="0" destOrd="0" presId="urn:microsoft.com/office/officeart/2005/8/layout/process1"/>
    <dgm:cxn modelId="{2568E658-A7CF-CE47-8F77-79A28D5662E8}" type="presParOf" srcId="{67F330D0-0CCF-F74D-96A7-0CBCF46BFDAE}" destId="{9FA67406-6F95-BC44-8080-00B531732587}" srcOrd="1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6A6E6D-003E-FD4D-B5FC-FBAC9DD9FE23}">
      <dsp:nvSpPr>
        <dsp:cNvPr id="0" name=""/>
        <dsp:cNvSpPr/>
      </dsp:nvSpPr>
      <dsp:spPr>
        <a:xfrm>
          <a:off x="2496" y="33013"/>
          <a:ext cx="945448" cy="72265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Injury/Onset of Pain</a:t>
          </a:r>
        </a:p>
      </dsp:txBody>
      <dsp:txXfrm>
        <a:off x="23662" y="54179"/>
        <a:ext cx="903116" cy="680326"/>
      </dsp:txXfrm>
    </dsp:sp>
    <dsp:sp modelId="{262CC01C-56F6-9B40-BD11-BDBF362C9CDE}">
      <dsp:nvSpPr>
        <dsp:cNvPr id="0" name=""/>
        <dsp:cNvSpPr/>
      </dsp:nvSpPr>
      <dsp:spPr>
        <a:xfrm>
          <a:off x="1042489" y="277106"/>
          <a:ext cx="200435" cy="23447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1042489" y="324000"/>
        <a:ext cx="140305" cy="140683"/>
      </dsp:txXfrm>
    </dsp:sp>
    <dsp:sp modelId="{2F963E45-309C-E040-87B3-75C847D9CA5C}">
      <dsp:nvSpPr>
        <dsp:cNvPr id="0" name=""/>
        <dsp:cNvSpPr/>
      </dsp:nvSpPr>
      <dsp:spPr>
        <a:xfrm>
          <a:off x="1326124" y="33013"/>
          <a:ext cx="945448" cy="72265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err="1"/>
            <a:t>Arthrogenic</a:t>
          </a:r>
          <a:r>
            <a:rPr lang="en-US" sz="900" kern="1200" dirty="0"/>
            <a:t> Inhibition</a:t>
          </a:r>
        </a:p>
      </dsp:txBody>
      <dsp:txXfrm>
        <a:off x="1347290" y="54179"/>
        <a:ext cx="903116" cy="680326"/>
      </dsp:txXfrm>
    </dsp:sp>
    <dsp:sp modelId="{88F32332-6BA8-2D4B-B4BC-988845463C4D}">
      <dsp:nvSpPr>
        <dsp:cNvPr id="0" name=""/>
        <dsp:cNvSpPr/>
      </dsp:nvSpPr>
      <dsp:spPr>
        <a:xfrm>
          <a:off x="2366117" y="277106"/>
          <a:ext cx="200435" cy="23447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2366117" y="324000"/>
        <a:ext cx="140305" cy="140683"/>
      </dsp:txXfrm>
    </dsp:sp>
    <dsp:sp modelId="{8724BD7C-6219-4E44-82D6-B4039F0FEE5D}">
      <dsp:nvSpPr>
        <dsp:cNvPr id="0" name=""/>
        <dsp:cNvSpPr/>
      </dsp:nvSpPr>
      <dsp:spPr>
        <a:xfrm>
          <a:off x="2649752" y="33013"/>
          <a:ext cx="945448" cy="72265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Reduced Multifidus Contraction</a:t>
          </a:r>
        </a:p>
      </dsp:txBody>
      <dsp:txXfrm>
        <a:off x="2670918" y="54179"/>
        <a:ext cx="903116" cy="680326"/>
      </dsp:txXfrm>
    </dsp:sp>
    <dsp:sp modelId="{BA2148EA-AC9F-884F-B2E6-EC68DEF9F7A8}">
      <dsp:nvSpPr>
        <dsp:cNvPr id="0" name=""/>
        <dsp:cNvSpPr/>
      </dsp:nvSpPr>
      <dsp:spPr>
        <a:xfrm>
          <a:off x="3689745" y="277106"/>
          <a:ext cx="200435" cy="23447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3689745" y="324000"/>
        <a:ext cx="140305" cy="140683"/>
      </dsp:txXfrm>
    </dsp:sp>
    <dsp:sp modelId="{E96ADCB8-1D3B-F044-8454-2B10828BDFF4}">
      <dsp:nvSpPr>
        <dsp:cNvPr id="0" name=""/>
        <dsp:cNvSpPr/>
      </dsp:nvSpPr>
      <dsp:spPr>
        <a:xfrm>
          <a:off x="3973380" y="33013"/>
          <a:ext cx="945448" cy="72265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Atrophy and Fatty Infiltration</a:t>
          </a:r>
        </a:p>
      </dsp:txBody>
      <dsp:txXfrm>
        <a:off x="3994546" y="54179"/>
        <a:ext cx="903116" cy="680326"/>
      </dsp:txXfrm>
    </dsp:sp>
    <dsp:sp modelId="{A415F46E-8156-F846-A944-1C49BD621C07}">
      <dsp:nvSpPr>
        <dsp:cNvPr id="0" name=""/>
        <dsp:cNvSpPr/>
      </dsp:nvSpPr>
      <dsp:spPr>
        <a:xfrm>
          <a:off x="5013373" y="277106"/>
          <a:ext cx="200435" cy="23447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5013373" y="324000"/>
        <a:ext cx="140305" cy="140683"/>
      </dsp:txXfrm>
    </dsp:sp>
    <dsp:sp modelId="{75D08DFF-DC3F-5940-AF2B-33AC241E1FFB}">
      <dsp:nvSpPr>
        <dsp:cNvPr id="0" name=""/>
        <dsp:cNvSpPr/>
      </dsp:nvSpPr>
      <dsp:spPr>
        <a:xfrm>
          <a:off x="5297008" y="33013"/>
          <a:ext cx="945448" cy="72265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Reduced Central Proprioceptive Feedback </a:t>
          </a:r>
        </a:p>
      </dsp:txBody>
      <dsp:txXfrm>
        <a:off x="5318174" y="54179"/>
        <a:ext cx="903116" cy="680326"/>
      </dsp:txXfrm>
    </dsp:sp>
    <dsp:sp modelId="{FD457429-5262-8F46-BED9-574322F8BA81}">
      <dsp:nvSpPr>
        <dsp:cNvPr id="0" name=""/>
        <dsp:cNvSpPr/>
      </dsp:nvSpPr>
      <dsp:spPr>
        <a:xfrm>
          <a:off x="6337001" y="277106"/>
          <a:ext cx="200435" cy="23447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6337001" y="324000"/>
        <a:ext cx="140305" cy="140683"/>
      </dsp:txXfrm>
    </dsp:sp>
    <dsp:sp modelId="{1BBECEBE-BFDA-E949-8E20-49F6D0CB3930}">
      <dsp:nvSpPr>
        <dsp:cNvPr id="0" name=""/>
        <dsp:cNvSpPr/>
      </dsp:nvSpPr>
      <dsp:spPr>
        <a:xfrm>
          <a:off x="6620636" y="33013"/>
          <a:ext cx="945448" cy="72265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Central Hypersensitivity and Centralization of Pain</a:t>
          </a:r>
        </a:p>
      </dsp:txBody>
      <dsp:txXfrm>
        <a:off x="6641802" y="54179"/>
        <a:ext cx="903116" cy="680326"/>
      </dsp:txXfrm>
    </dsp:sp>
    <dsp:sp modelId="{D6E56368-B58D-6647-A4D7-F36F1F64BA89}">
      <dsp:nvSpPr>
        <dsp:cNvPr id="0" name=""/>
        <dsp:cNvSpPr/>
      </dsp:nvSpPr>
      <dsp:spPr>
        <a:xfrm>
          <a:off x="7660629" y="277106"/>
          <a:ext cx="200435" cy="23447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7660629" y="324000"/>
        <a:ext cx="140305" cy="140683"/>
      </dsp:txXfrm>
    </dsp:sp>
    <dsp:sp modelId="{9FA67406-6F95-BC44-8080-00B531732587}">
      <dsp:nvSpPr>
        <dsp:cNvPr id="0" name=""/>
        <dsp:cNvSpPr/>
      </dsp:nvSpPr>
      <dsp:spPr>
        <a:xfrm>
          <a:off x="7944263" y="33013"/>
          <a:ext cx="945448" cy="72265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Pain Becomes Non-specific</a:t>
          </a:r>
        </a:p>
      </dsp:txBody>
      <dsp:txXfrm>
        <a:off x="7965429" y="54179"/>
        <a:ext cx="903116" cy="680326"/>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0.20622</cdr:x>
      <cdr:y>0.50403</cdr:y>
    </cdr:from>
    <cdr:to>
      <cdr:x>0.29502</cdr:x>
      <cdr:y>0.67927</cdr:y>
    </cdr:to>
    <cdr:sp macro="" textlink="">
      <cdr:nvSpPr>
        <cdr:cNvPr id="2" name="Oval 1">
          <a:extLst xmlns:a="http://schemas.openxmlformats.org/drawingml/2006/main">
            <a:ext uri="{FF2B5EF4-FFF2-40B4-BE49-F238E27FC236}">
              <a16:creationId xmlns:a16="http://schemas.microsoft.com/office/drawing/2014/main" id="{F1605610-686E-5546-BF23-AA612D280014}"/>
            </a:ext>
          </a:extLst>
        </cdr:cNvPr>
        <cdr:cNvSpPr/>
      </cdr:nvSpPr>
      <cdr:spPr>
        <a:xfrm xmlns:a="http://schemas.openxmlformats.org/drawingml/2006/main">
          <a:off x="1655232" y="2050229"/>
          <a:ext cx="712799" cy="712799"/>
        </a:xfrm>
        <a:prstGeom xmlns:a="http://schemas.openxmlformats.org/drawingml/2006/main" prst="ellipse">
          <a:avLst/>
        </a:prstGeom>
        <a:noFill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EF09370-61D6-AC40-BE9C-590ED534BEE2}"/>
              </a:ext>
            </a:extLst>
          </p:cNvPr>
          <p:cNvSpPr>
            <a:spLocks noGrp="1"/>
          </p:cNvSpPr>
          <p:nvPr>
            <p:ph type="hdr" sz="quarter"/>
          </p:nvPr>
        </p:nvSpPr>
        <p:spPr>
          <a:xfrm>
            <a:off x="0" y="0"/>
            <a:ext cx="3011488" cy="463550"/>
          </a:xfrm>
          <a:prstGeom prst="rect">
            <a:avLst/>
          </a:prstGeom>
        </p:spPr>
        <p:txBody>
          <a:bodyPr vert="horz" lIns="92492" tIns="46246" rIns="92492" bIns="46246" rtlCol="0"/>
          <a:lstStyle>
            <a:lvl1pPr algn="l" defTabSz="713232" eaLnBrk="1" fontAlgn="auto" hangingPunct="1">
              <a:spcBef>
                <a:spcPts val="0"/>
              </a:spcBef>
              <a:spcAft>
                <a:spcPts val="0"/>
              </a:spcAft>
              <a:defRPr sz="1200" b="0" i="0" dirty="0">
                <a:latin typeface="Arial" panose="020B0604020202020204" pitchFamily="34" charset="0"/>
              </a:defRPr>
            </a:lvl1pPr>
          </a:lstStyle>
          <a:p>
            <a:pPr>
              <a:defRPr/>
            </a:pPr>
            <a:endParaRPr lang="en-US"/>
          </a:p>
        </p:txBody>
      </p:sp>
      <p:sp>
        <p:nvSpPr>
          <p:cNvPr id="3" name="Date Placeholder 2">
            <a:extLst>
              <a:ext uri="{FF2B5EF4-FFF2-40B4-BE49-F238E27FC236}">
                <a16:creationId xmlns:a16="http://schemas.microsoft.com/office/drawing/2014/main" id="{3CA1C1F9-2C7D-DA48-970A-3F0F16178158}"/>
              </a:ext>
            </a:extLst>
          </p:cNvPr>
          <p:cNvSpPr>
            <a:spLocks noGrp="1"/>
          </p:cNvSpPr>
          <p:nvPr>
            <p:ph type="dt" idx="1"/>
          </p:nvPr>
        </p:nvSpPr>
        <p:spPr>
          <a:xfrm>
            <a:off x="3937000" y="0"/>
            <a:ext cx="3011488" cy="463550"/>
          </a:xfrm>
          <a:prstGeom prst="rect">
            <a:avLst/>
          </a:prstGeom>
        </p:spPr>
        <p:txBody>
          <a:bodyPr vert="horz" lIns="92492" tIns="46246" rIns="92492" bIns="46246" rtlCol="0"/>
          <a:lstStyle>
            <a:lvl1pPr algn="r" defTabSz="713232" eaLnBrk="1" fontAlgn="auto" hangingPunct="1">
              <a:spcBef>
                <a:spcPts val="0"/>
              </a:spcBef>
              <a:spcAft>
                <a:spcPts val="0"/>
              </a:spcAft>
              <a:defRPr sz="1200" b="0" i="0" smtClean="0">
                <a:latin typeface="Arial" panose="020B0604020202020204" pitchFamily="34" charset="0"/>
              </a:defRPr>
            </a:lvl1pPr>
          </a:lstStyle>
          <a:p>
            <a:pPr>
              <a:defRPr/>
            </a:pPr>
            <a:fld id="{5BF61ECF-ED45-9E4F-A582-AF6560C3ACCF}" type="datetimeFigureOut">
              <a:rPr lang="en-US" smtClean="0"/>
              <a:pPr>
                <a:defRPr/>
              </a:pPr>
              <a:t>10/14/20</a:t>
            </a:fld>
            <a:endParaRPr lang="en-US"/>
          </a:p>
        </p:txBody>
      </p:sp>
      <p:sp>
        <p:nvSpPr>
          <p:cNvPr id="4" name="Slide Image Placeholder 3">
            <a:extLst>
              <a:ext uri="{FF2B5EF4-FFF2-40B4-BE49-F238E27FC236}">
                <a16:creationId xmlns:a16="http://schemas.microsoft.com/office/drawing/2014/main" id="{5B6C890A-DAF0-B142-866A-29A82E391140}"/>
              </a:ext>
            </a:extLst>
          </p:cNvPr>
          <p:cNvSpPr>
            <a:spLocks noGrp="1" noRot="1" noChangeAspect="1"/>
          </p:cNvSpPr>
          <p:nvPr>
            <p:ph type="sldImg" idx="2"/>
          </p:nvPr>
        </p:nvSpPr>
        <p:spPr>
          <a:xfrm>
            <a:off x="981075" y="1154113"/>
            <a:ext cx="4987925" cy="3117850"/>
          </a:xfrm>
          <a:prstGeom prst="rect">
            <a:avLst/>
          </a:prstGeom>
          <a:noFill/>
          <a:ln w="12700">
            <a:solidFill>
              <a:prstClr val="black"/>
            </a:solidFill>
          </a:ln>
        </p:spPr>
        <p:txBody>
          <a:bodyPr vert="horz" lIns="92492" tIns="46246" rIns="92492" bIns="46246" rtlCol="0" anchor="ctr"/>
          <a:lstStyle/>
          <a:p>
            <a:pPr lvl="0"/>
            <a:endParaRPr lang="en-US" noProof="0"/>
          </a:p>
        </p:txBody>
      </p:sp>
      <p:sp>
        <p:nvSpPr>
          <p:cNvPr id="5" name="Notes Placeholder 4">
            <a:extLst>
              <a:ext uri="{FF2B5EF4-FFF2-40B4-BE49-F238E27FC236}">
                <a16:creationId xmlns:a16="http://schemas.microsoft.com/office/drawing/2014/main" id="{C85A5B34-3679-8B42-811E-D70A21D66841}"/>
              </a:ext>
            </a:extLst>
          </p:cNvPr>
          <p:cNvSpPr>
            <a:spLocks noGrp="1"/>
          </p:cNvSpPr>
          <p:nvPr>
            <p:ph type="body" sz="quarter" idx="3"/>
          </p:nvPr>
        </p:nvSpPr>
        <p:spPr>
          <a:xfrm>
            <a:off x="695325" y="4445000"/>
            <a:ext cx="5559425" cy="3636963"/>
          </a:xfrm>
          <a:prstGeom prst="rect">
            <a:avLst/>
          </a:prstGeom>
        </p:spPr>
        <p:txBody>
          <a:bodyPr vert="horz" lIns="92492" tIns="46246" rIns="92492" bIns="46246"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8713C9E9-F6C1-C145-80C8-4E5D998C66E5}"/>
              </a:ext>
            </a:extLst>
          </p:cNvPr>
          <p:cNvSpPr>
            <a:spLocks noGrp="1"/>
          </p:cNvSpPr>
          <p:nvPr>
            <p:ph type="ftr" sz="quarter" idx="4"/>
          </p:nvPr>
        </p:nvSpPr>
        <p:spPr>
          <a:xfrm>
            <a:off x="0" y="8772525"/>
            <a:ext cx="3011488" cy="463550"/>
          </a:xfrm>
          <a:prstGeom prst="rect">
            <a:avLst/>
          </a:prstGeom>
        </p:spPr>
        <p:txBody>
          <a:bodyPr vert="horz" lIns="92492" tIns="46246" rIns="92492" bIns="46246" rtlCol="0" anchor="b"/>
          <a:lstStyle>
            <a:lvl1pPr algn="l" defTabSz="713232" eaLnBrk="1" fontAlgn="auto" hangingPunct="1">
              <a:spcBef>
                <a:spcPts val="0"/>
              </a:spcBef>
              <a:spcAft>
                <a:spcPts val="0"/>
              </a:spcAft>
              <a:defRPr sz="1200" b="0" i="0" dirty="0">
                <a:latin typeface="Arial" panose="020B0604020202020204" pitchFamily="34" charset="0"/>
              </a:defRPr>
            </a:lvl1pPr>
          </a:lstStyle>
          <a:p>
            <a:pPr>
              <a:defRPr/>
            </a:pPr>
            <a:endParaRPr lang="en-US"/>
          </a:p>
        </p:txBody>
      </p:sp>
      <p:sp>
        <p:nvSpPr>
          <p:cNvPr id="7" name="Slide Number Placeholder 6">
            <a:extLst>
              <a:ext uri="{FF2B5EF4-FFF2-40B4-BE49-F238E27FC236}">
                <a16:creationId xmlns:a16="http://schemas.microsoft.com/office/drawing/2014/main" id="{A31B4F84-1BC0-9147-9C6E-060A21CA89B9}"/>
              </a:ext>
            </a:extLst>
          </p:cNvPr>
          <p:cNvSpPr>
            <a:spLocks noGrp="1"/>
          </p:cNvSpPr>
          <p:nvPr>
            <p:ph type="sldNum" sz="quarter" idx="5"/>
          </p:nvPr>
        </p:nvSpPr>
        <p:spPr>
          <a:xfrm>
            <a:off x="3937000" y="8772525"/>
            <a:ext cx="3011488" cy="463550"/>
          </a:xfrm>
          <a:prstGeom prst="rect">
            <a:avLst/>
          </a:prstGeom>
        </p:spPr>
        <p:txBody>
          <a:bodyPr vert="horz" lIns="92492" tIns="46246" rIns="92492" bIns="46246" rtlCol="0" anchor="b"/>
          <a:lstStyle>
            <a:lvl1pPr algn="r" defTabSz="713232" eaLnBrk="1" fontAlgn="auto" hangingPunct="1">
              <a:spcBef>
                <a:spcPts val="0"/>
              </a:spcBef>
              <a:spcAft>
                <a:spcPts val="0"/>
              </a:spcAft>
              <a:defRPr sz="1200" b="0" i="0" smtClean="0">
                <a:latin typeface="Arial" panose="020B0604020202020204" pitchFamily="34" charset="0"/>
              </a:defRPr>
            </a:lvl1pPr>
          </a:lstStyle>
          <a:p>
            <a:pPr>
              <a:defRPr/>
            </a:pPr>
            <a:fld id="{16568AAE-8A76-4A48-AF16-7CB8E928F181}" type="slidenum">
              <a:rPr lang="en-US" smtClean="0"/>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b="0" i="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b="0" i="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b="0" i="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b="0" i="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1075" y="1154113"/>
            <a:ext cx="4987925" cy="3117850"/>
          </a:xfrm>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pPr>
              <a:defRPr/>
            </a:pPr>
            <a:fld id="{16568AAE-8A76-4A48-AF16-7CB8E928F181}" type="slidenum">
              <a:rPr lang="en-US" smtClean="0"/>
              <a:pPr>
                <a:defRPr/>
              </a:pPr>
              <a:t>2</a:t>
            </a:fld>
            <a:endParaRPr lang="en-US"/>
          </a:p>
        </p:txBody>
      </p:sp>
    </p:spTree>
    <p:extLst>
      <p:ext uri="{BB962C8B-B14F-4D97-AF65-F5344CB8AC3E}">
        <p14:creationId xmlns:p14="http://schemas.microsoft.com/office/powerpoint/2010/main" val="15220408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nSpc>
                <a:spcPct val="107000"/>
              </a:lnSpc>
              <a:spcBef>
                <a:spcPts val="0"/>
              </a:spcBef>
              <a:spcAft>
                <a:spcPts val="800"/>
              </a:spcAft>
              <a:buFont typeface="Courier New" panose="02070309020205020404" pitchFamily="49" charset="0"/>
              <a:buChar char="o"/>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RFA uses the tip of a needle to burn or "ablate" the nerve in an attempt to stop the pain signal.  </a:t>
            </a:r>
          </a:p>
          <a:p>
            <a:pPr marL="285750" marR="0" lvl="0" indent="-285750">
              <a:lnSpc>
                <a:spcPct val="107000"/>
              </a:lnSpc>
              <a:spcBef>
                <a:spcPts val="0"/>
              </a:spcBef>
              <a:spcAft>
                <a:spcPts val="800"/>
              </a:spcAft>
              <a:buFont typeface="Courier New" panose="02070309020205020404" pitchFamily="49" charset="0"/>
              <a:buChar char="o"/>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The procedure is performed via a series of 4-6 needle sticks and is performed with the patient under conscious sedation)</a:t>
            </a:r>
          </a:p>
          <a:p>
            <a:pPr marL="285750" marR="0" lvl="0" indent="-285750">
              <a:lnSpc>
                <a:spcPct val="107000"/>
              </a:lnSpc>
              <a:spcBef>
                <a:spcPts val="0"/>
              </a:spcBef>
              <a:spcAft>
                <a:spcPts val="800"/>
              </a:spcAft>
              <a:buFont typeface="Courier New" panose="02070309020205020404" pitchFamily="49" charset="0"/>
              <a:buChar char="o"/>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A small needle is inserted very close to a nerve under image guidance to destroy the target nerve </a:t>
            </a:r>
          </a:p>
          <a:p>
            <a:pPr marL="285750" marR="0" lvl="0" indent="-285750">
              <a:lnSpc>
                <a:spcPct val="107000"/>
              </a:lnSpc>
              <a:spcBef>
                <a:spcPts val="0"/>
              </a:spcBef>
              <a:spcAft>
                <a:spcPts val="800"/>
              </a:spcAft>
              <a:buFont typeface="Courier New" panose="02070309020205020404" pitchFamily="49" charset="0"/>
              <a:buChar char="o"/>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In most patients the nerve grows back and the procedure may need to be repeated.</a:t>
            </a:r>
          </a:p>
        </p:txBody>
      </p:sp>
      <p:sp>
        <p:nvSpPr>
          <p:cNvPr id="4" name="Slide Number Placeholder 3"/>
          <p:cNvSpPr>
            <a:spLocks noGrp="1"/>
          </p:cNvSpPr>
          <p:nvPr>
            <p:ph type="sldNum" sz="quarter" idx="5"/>
          </p:nvPr>
        </p:nvSpPr>
        <p:spPr/>
        <p:txBody>
          <a:bodyPr/>
          <a:lstStyle/>
          <a:p>
            <a:pPr>
              <a:defRPr/>
            </a:pPr>
            <a:fld id="{16568AAE-8A76-4A48-AF16-7CB8E928F181}" type="slidenum">
              <a:rPr lang="en-US" smtClean="0"/>
              <a:pPr>
                <a:defRPr/>
              </a:pPr>
              <a:t>13</a:t>
            </a:fld>
            <a:endParaRPr lang="en-US"/>
          </a:p>
        </p:txBody>
      </p:sp>
    </p:spTree>
    <p:extLst>
      <p:ext uri="{BB962C8B-B14F-4D97-AF65-F5344CB8AC3E}">
        <p14:creationId xmlns:p14="http://schemas.microsoft.com/office/powerpoint/2010/main" val="37484592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800"/>
              </a:spcAft>
              <a:buFont typeface="Symbol" panose="05050102010706020507" pitchFamily="18" charset="2"/>
              <a:buChar char=""/>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Conclusions from 2020 meta-analysis* of RFA for chronic back pain</a:t>
            </a:r>
          </a:p>
          <a:p>
            <a:pPr marL="742950" marR="0" lvl="1" indent="-285750">
              <a:lnSpc>
                <a:spcPct val="107000"/>
              </a:lnSpc>
              <a:spcBef>
                <a:spcPts val="0"/>
              </a:spcBef>
              <a:spcAft>
                <a:spcPts val="800"/>
              </a:spcAft>
              <a:buFont typeface="Courier New" panose="02070309020205020404" pitchFamily="49" charset="0"/>
              <a:buChar char="o"/>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Provides short-term pain relief (1–3 months)</a:t>
            </a:r>
          </a:p>
          <a:p>
            <a:pPr marL="742950" marR="0" lvl="1" indent="-285750">
              <a:lnSpc>
                <a:spcPct val="107000"/>
              </a:lnSpc>
              <a:spcBef>
                <a:spcPts val="0"/>
              </a:spcBef>
              <a:spcAft>
                <a:spcPts val="800"/>
              </a:spcAft>
              <a:buFont typeface="Courier New" panose="02070309020205020404" pitchFamily="49" charset="0"/>
              <a:buChar char="o"/>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Mean size of effect is small and may not be clinically significant</a:t>
            </a:r>
          </a:p>
          <a:p>
            <a:pPr marL="742950" marR="0" lvl="1" indent="-285750">
              <a:lnSpc>
                <a:spcPct val="107000"/>
              </a:lnSpc>
              <a:spcBef>
                <a:spcPts val="0"/>
              </a:spcBef>
              <a:spcAft>
                <a:spcPts val="800"/>
              </a:spcAft>
              <a:buFont typeface="Courier New" panose="02070309020205020404" pitchFamily="49" charset="0"/>
              <a:buChar char="o"/>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Longer-term effectiveness (&gt;6 </a:t>
            </a:r>
            <a:r>
              <a:rPr lang="en-US" sz="1100" dirty="0" err="1">
                <a:effectLst/>
                <a:latin typeface="Calibri" panose="020F0502020204030204" pitchFamily="34" charset="0"/>
                <a:ea typeface="Times New Roman" panose="02020603050405020304" pitchFamily="18" charset="0"/>
                <a:cs typeface="Times New Roman" panose="02020603050405020304" pitchFamily="18" charset="0"/>
              </a:rPr>
              <a:t>mo</a:t>
            </a: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 uncertain</a:t>
            </a:r>
          </a:p>
          <a:p>
            <a:pPr marL="285750" marR="0" lvl="0" indent="-285750" algn="l" defTabSz="914400" rtl="0" eaLnBrk="1" fontAlgn="base" latinLnBrk="0" hangingPunct="1">
              <a:lnSpc>
                <a:spcPct val="107000"/>
              </a:lnSpc>
              <a:spcBef>
                <a:spcPts val="0"/>
              </a:spcBef>
              <a:spcAft>
                <a:spcPts val="800"/>
              </a:spcAft>
              <a:buClrTx/>
              <a:buSzTx/>
              <a:buFont typeface="Courier New" panose="02070309020205020404" pitchFamily="49" charset="0"/>
              <a:buChar char="o"/>
              <a:tabLst/>
              <a:defRPr/>
            </a:pPr>
            <a:r>
              <a:rPr lang="en-US" sz="1800" dirty="0">
                <a:latin typeface="Segoe UI" panose="020B0502040204020203" pitchFamily="34" charset="0"/>
              </a:rPr>
              <a:t>* Chappell ME, Lakshman R, Trotter P, Abrahams M, Lee M. Radiofrequency denervation for chronic back pain: a systematic review and meta-analysis. </a:t>
            </a:r>
            <a:r>
              <a:rPr lang="en-US" sz="1800" i="1" dirty="0">
                <a:latin typeface="Segoe UI" panose="020B0502040204020203" pitchFamily="34" charset="0"/>
              </a:rPr>
              <a:t>BMJ open. </a:t>
            </a:r>
            <a:r>
              <a:rPr lang="en-US" sz="1800" i="0" dirty="0">
                <a:latin typeface="Segoe UI" panose="020B0502040204020203" pitchFamily="34" charset="0"/>
              </a:rPr>
              <a:t>2020;10(7):e035540.</a:t>
            </a:r>
          </a:p>
          <a:p>
            <a:pPr marL="285750" marR="0" lvl="0" indent="-285750">
              <a:lnSpc>
                <a:spcPct val="107000"/>
              </a:lnSpc>
              <a:spcBef>
                <a:spcPts val="0"/>
              </a:spcBef>
              <a:spcAft>
                <a:spcPts val="800"/>
              </a:spcAft>
              <a:buFont typeface="Courier New" panose="02070309020205020404" pitchFamily="49" charset="0"/>
              <a:buChar char="o"/>
            </a:pP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285750" marR="0" lvl="0" indent="-285750">
              <a:lnSpc>
                <a:spcPct val="107000"/>
              </a:lnSpc>
              <a:spcBef>
                <a:spcPts val="0"/>
              </a:spcBef>
              <a:spcAft>
                <a:spcPts val="800"/>
              </a:spcAft>
              <a:buFont typeface="Courier New" panose="02070309020205020404" pitchFamily="49" charset="0"/>
              <a:buChar char="o"/>
            </a:pP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16568AAE-8A76-4A48-AF16-7CB8E928F181}" type="slidenum">
              <a:rPr lang="en-US" smtClean="0"/>
              <a:pPr>
                <a:defRPr/>
              </a:pPr>
              <a:t>14</a:t>
            </a:fld>
            <a:endParaRPr lang="en-US"/>
          </a:p>
        </p:txBody>
      </p:sp>
    </p:spTree>
    <p:extLst>
      <p:ext uri="{BB962C8B-B14F-4D97-AF65-F5344CB8AC3E}">
        <p14:creationId xmlns:p14="http://schemas.microsoft.com/office/powerpoint/2010/main" val="32880551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nSpc>
                <a:spcPct val="107000"/>
              </a:lnSpc>
              <a:spcBef>
                <a:spcPts val="0"/>
              </a:spcBef>
              <a:spcAft>
                <a:spcPts val="800"/>
              </a:spcAft>
              <a:buFont typeface="Courier New" panose="02070309020205020404" pitchFamily="49" charset="0"/>
              <a:buChar char="o"/>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RFA uses the tip of a needle to burn or "ablate" the nerve in an attempt to stop the pain signal.  </a:t>
            </a:r>
          </a:p>
          <a:p>
            <a:pPr marL="285750" marR="0" lvl="0" indent="-285750">
              <a:lnSpc>
                <a:spcPct val="107000"/>
              </a:lnSpc>
              <a:spcBef>
                <a:spcPts val="0"/>
              </a:spcBef>
              <a:spcAft>
                <a:spcPts val="800"/>
              </a:spcAft>
              <a:buFont typeface="Courier New" panose="02070309020205020404" pitchFamily="49" charset="0"/>
              <a:buChar char="o"/>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The procedure is performed via a series of 4-6 needle sticks and is performed with the patient under conscious sedation)</a:t>
            </a:r>
          </a:p>
          <a:p>
            <a:pPr marL="285750" marR="0" lvl="0" indent="-285750">
              <a:lnSpc>
                <a:spcPct val="107000"/>
              </a:lnSpc>
              <a:spcBef>
                <a:spcPts val="0"/>
              </a:spcBef>
              <a:spcAft>
                <a:spcPts val="800"/>
              </a:spcAft>
              <a:buFont typeface="Courier New" panose="02070309020205020404" pitchFamily="49" charset="0"/>
              <a:buChar char="o"/>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A small needle is inserted very close to a nerve under image guidance to destroy the target nerve </a:t>
            </a:r>
          </a:p>
          <a:p>
            <a:pPr marL="285750" marR="0" lvl="0" indent="-285750">
              <a:lnSpc>
                <a:spcPct val="107000"/>
              </a:lnSpc>
              <a:spcBef>
                <a:spcPts val="0"/>
              </a:spcBef>
              <a:spcAft>
                <a:spcPts val="800"/>
              </a:spcAft>
              <a:buFont typeface="Courier New" panose="02070309020205020404" pitchFamily="49" charset="0"/>
              <a:buChar char="o"/>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In most patients the nerve grows back and the procedure may need to be repeated.</a:t>
            </a:r>
          </a:p>
          <a:p>
            <a:pPr marL="285750" marR="0" lvl="0" indent="-285750">
              <a:lnSpc>
                <a:spcPct val="107000"/>
              </a:lnSpc>
              <a:spcBef>
                <a:spcPts val="0"/>
              </a:spcBef>
              <a:spcAft>
                <a:spcPts val="800"/>
              </a:spcAft>
              <a:buFont typeface="Courier New" panose="02070309020205020404" pitchFamily="49" charset="0"/>
              <a:buChar char="o"/>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Is RFA being offered earlier than it should be?</a:t>
            </a:r>
          </a:p>
        </p:txBody>
      </p:sp>
      <p:sp>
        <p:nvSpPr>
          <p:cNvPr id="4" name="Slide Number Placeholder 3"/>
          <p:cNvSpPr>
            <a:spLocks noGrp="1"/>
          </p:cNvSpPr>
          <p:nvPr>
            <p:ph type="sldNum" sz="quarter" idx="5"/>
          </p:nvPr>
        </p:nvSpPr>
        <p:spPr/>
        <p:txBody>
          <a:bodyPr/>
          <a:lstStyle/>
          <a:p>
            <a:pPr>
              <a:defRPr/>
            </a:pPr>
            <a:fld id="{16568AAE-8A76-4A48-AF16-7CB8E928F181}" type="slidenum">
              <a:rPr lang="en-US" smtClean="0"/>
              <a:pPr>
                <a:defRPr/>
              </a:pPr>
              <a:t>15</a:t>
            </a:fld>
            <a:endParaRPr lang="en-US"/>
          </a:p>
        </p:txBody>
      </p:sp>
    </p:spTree>
    <p:extLst>
      <p:ext uri="{BB962C8B-B14F-4D97-AF65-F5344CB8AC3E}">
        <p14:creationId xmlns:p14="http://schemas.microsoft.com/office/powerpoint/2010/main" val="1033622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absence of healthy afferent/proprioceptive feedback may potentiate back pain and increase the likelihood that pain becomes centralized</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The restoration of healthy afferent/proprioceptive feedback may relieve back pain by addressing the problem from a central </a:t>
            </a:r>
            <a:r>
              <a:rPr lang="en-US" dirty="0" err="1"/>
              <a:t>persepctive</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16568AAE-8A76-4A48-AF16-7CB8E928F181}" type="slidenum">
              <a:rPr lang="en-US" smtClean="0"/>
              <a:pPr>
                <a:defRPr/>
              </a:pPr>
              <a:t>16</a:t>
            </a:fld>
            <a:endParaRPr lang="en-US"/>
          </a:p>
        </p:txBody>
      </p:sp>
    </p:spTree>
    <p:extLst>
      <p:ext uri="{BB962C8B-B14F-4D97-AF65-F5344CB8AC3E}">
        <p14:creationId xmlns:p14="http://schemas.microsoft.com/office/powerpoint/2010/main" val="5870723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LBP symptoms can derive from many potential anatomic sources: nerve roots, muscle, fascial structures, bones, joints, intervertebral discs, and abdominal organs</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Identification of the specific source of pain can be challenging—most cases are classified as “non-specific” or mechanical (localized axial pain)</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Leg pain often indicates LSS and is associated with SI joint problems</a:t>
            </a:r>
          </a:p>
          <a:p>
            <a:pPr marL="0" marR="0" lvl="0" indent="0">
              <a:lnSpc>
                <a:spcPct val="107000"/>
              </a:lnSpc>
              <a:spcBef>
                <a:spcPts val="0"/>
              </a:spcBef>
              <a:spcAft>
                <a:spcPts val="800"/>
              </a:spcAft>
              <a:buFont typeface="Symbol" panose="05050102010706020507" pitchFamily="18" charset="2"/>
              <a:buNone/>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16568AAE-8A76-4A48-AF16-7CB8E928F181}" type="slidenum">
              <a:rPr lang="en-US" smtClean="0"/>
              <a:pPr>
                <a:defRPr/>
              </a:pPr>
              <a:t>17</a:t>
            </a:fld>
            <a:endParaRPr lang="en-US"/>
          </a:p>
        </p:txBody>
      </p:sp>
    </p:spTree>
    <p:extLst>
      <p:ext uri="{BB962C8B-B14F-4D97-AF65-F5344CB8AC3E}">
        <p14:creationId xmlns:p14="http://schemas.microsoft.com/office/powerpoint/2010/main" val="17904000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800"/>
              </a:spcAft>
              <a:buFont typeface="Symbol" panose="05050102010706020507" pitchFamily="18" charset="2"/>
              <a:buNone/>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16568AAE-8A76-4A48-AF16-7CB8E928F181}" type="slidenum">
              <a:rPr lang="en-US" smtClean="0"/>
              <a:pPr>
                <a:defRPr/>
              </a:pPr>
              <a:t>18</a:t>
            </a:fld>
            <a:endParaRPr lang="en-US"/>
          </a:p>
        </p:txBody>
      </p:sp>
    </p:spTree>
    <p:extLst>
      <p:ext uri="{BB962C8B-B14F-4D97-AF65-F5344CB8AC3E}">
        <p14:creationId xmlns:p14="http://schemas.microsoft.com/office/powerpoint/2010/main" val="27324659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nSpc>
                <a:spcPct val="107000"/>
              </a:lnSpc>
              <a:spcBef>
                <a:spcPts val="0"/>
              </a:spcBef>
              <a:spcAft>
                <a:spcPts val="800"/>
              </a:spcAft>
              <a:buFont typeface="Arial" panose="020B0604020202020204" pitchFamily="34" charset="0"/>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Decompresses the spinal canal by removing small portions of lamina (for access) and hypertrophic ligamentum flavum while leaving the structural stability of the spine intact</a:t>
            </a:r>
          </a:p>
          <a:p>
            <a:pPr marL="285750" marR="0" lvl="0" indent="-285750">
              <a:lnSpc>
                <a:spcPct val="107000"/>
              </a:lnSpc>
              <a:spcBef>
                <a:spcPts val="0"/>
              </a:spcBef>
              <a:spcAft>
                <a:spcPts val="800"/>
              </a:spcAft>
              <a:buFont typeface="Arial" panose="020B0604020202020204" pitchFamily="34" charset="0"/>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Local anesthesia, 5mm incision</a:t>
            </a:r>
          </a:p>
          <a:p>
            <a:pPr marL="285750" marR="0" lvl="0" indent="-285750">
              <a:lnSpc>
                <a:spcPct val="107000"/>
              </a:lnSpc>
              <a:spcBef>
                <a:spcPts val="0"/>
              </a:spcBef>
              <a:spcAft>
                <a:spcPts val="800"/>
              </a:spcAft>
              <a:buFont typeface="Arial" panose="020B0604020202020204" pitchFamily="34" charset="0"/>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Fluoroscopic visualization (above) of the epidural working space identifies hypertrophic ligamentum flavum</a:t>
            </a:r>
          </a:p>
          <a:p>
            <a:pPr marL="285750" marR="0" lvl="0" indent="-285750">
              <a:lnSpc>
                <a:spcPct val="107000"/>
              </a:lnSpc>
              <a:spcBef>
                <a:spcPts val="0"/>
              </a:spcBef>
              <a:spcAft>
                <a:spcPts val="800"/>
              </a:spcAft>
              <a:buFont typeface="Arial" panose="020B0604020202020204" pitchFamily="34" charset="0"/>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Access tools are advanced from posterior, followed by a bone sculptor for access and a tissue sculptor to debulk the ligamentum flavum</a:t>
            </a:r>
          </a:p>
        </p:txBody>
      </p:sp>
      <p:sp>
        <p:nvSpPr>
          <p:cNvPr id="4" name="Slide Number Placeholder 3"/>
          <p:cNvSpPr>
            <a:spLocks noGrp="1"/>
          </p:cNvSpPr>
          <p:nvPr>
            <p:ph type="sldNum" sz="quarter" idx="5"/>
          </p:nvPr>
        </p:nvSpPr>
        <p:spPr/>
        <p:txBody>
          <a:bodyPr/>
          <a:lstStyle/>
          <a:p>
            <a:pPr>
              <a:defRPr/>
            </a:pPr>
            <a:fld id="{16568AAE-8A76-4A48-AF16-7CB8E928F181}" type="slidenum">
              <a:rPr lang="en-US" smtClean="0"/>
              <a:pPr>
                <a:defRPr/>
              </a:pPr>
              <a:t>19</a:t>
            </a:fld>
            <a:endParaRPr lang="en-US"/>
          </a:p>
        </p:txBody>
      </p:sp>
    </p:spTree>
    <p:extLst>
      <p:ext uri="{BB962C8B-B14F-4D97-AF65-F5344CB8AC3E}">
        <p14:creationId xmlns:p14="http://schemas.microsoft.com/office/powerpoint/2010/main" val="38907997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nSpc>
                <a:spcPct val="107000"/>
              </a:lnSpc>
              <a:spcBef>
                <a:spcPts val="0"/>
              </a:spcBef>
              <a:spcAft>
                <a:spcPts val="800"/>
              </a:spcAft>
              <a:buFont typeface="Arial" panose="020B0604020202020204" pitchFamily="34" charset="0"/>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Interspinous process spacers are a less-invasive alternative to surgical decompression in patients who have failed nonsurgical management</a:t>
            </a:r>
          </a:p>
          <a:p>
            <a:pPr marL="285750" marR="0" lvl="0" indent="-285750">
              <a:lnSpc>
                <a:spcPct val="107000"/>
              </a:lnSpc>
              <a:spcBef>
                <a:spcPts val="0"/>
              </a:spcBef>
              <a:spcAft>
                <a:spcPts val="800"/>
              </a:spcAft>
              <a:buFont typeface="Arial" panose="020B0604020202020204" pitchFamily="34" charset="0"/>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The new procedure requires less surgical exposure that the prior spinal spacer technique. This is reflected is less blood loss and shorter hospital stay (Patel 2015)</a:t>
            </a:r>
          </a:p>
          <a:p>
            <a:pPr marL="285750" marR="0" lvl="0" indent="-285750">
              <a:lnSpc>
                <a:spcPct val="107000"/>
              </a:lnSpc>
              <a:spcBef>
                <a:spcPts val="0"/>
              </a:spcBef>
              <a:spcAft>
                <a:spcPts val="800"/>
              </a:spcAft>
              <a:buFont typeface="Arial" panose="020B0604020202020204" pitchFamily="34" charset="0"/>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A titanium device is inserted through a cannula about the size of a dime placed between adjacent spinous processes and, therefore, requires no surgical dissection of the spinal musculature</a:t>
            </a:r>
          </a:p>
        </p:txBody>
      </p:sp>
      <p:sp>
        <p:nvSpPr>
          <p:cNvPr id="4" name="Slide Number Placeholder 3"/>
          <p:cNvSpPr>
            <a:spLocks noGrp="1"/>
          </p:cNvSpPr>
          <p:nvPr>
            <p:ph type="sldNum" sz="quarter" idx="5"/>
          </p:nvPr>
        </p:nvSpPr>
        <p:spPr/>
        <p:txBody>
          <a:bodyPr/>
          <a:lstStyle/>
          <a:p>
            <a:pPr>
              <a:defRPr/>
            </a:pPr>
            <a:fld id="{16568AAE-8A76-4A48-AF16-7CB8E928F181}" type="slidenum">
              <a:rPr lang="en-US" smtClean="0"/>
              <a:pPr>
                <a:defRPr/>
              </a:pPr>
              <a:t>20</a:t>
            </a:fld>
            <a:endParaRPr lang="en-US"/>
          </a:p>
        </p:txBody>
      </p:sp>
    </p:spTree>
    <p:extLst>
      <p:ext uri="{BB962C8B-B14F-4D97-AF65-F5344CB8AC3E}">
        <p14:creationId xmlns:p14="http://schemas.microsoft.com/office/powerpoint/2010/main" val="37798629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nSpc>
                <a:spcPct val="107000"/>
              </a:lnSpc>
              <a:spcBef>
                <a:spcPts val="0"/>
              </a:spcBef>
              <a:spcAft>
                <a:spcPts val="800"/>
              </a:spcAft>
              <a:buFont typeface="Arial" panose="020B0604020202020204" pitchFamily="34" charset="0"/>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Interspinous process spacers are a less-invasive alternative to surgical decompression in patients who have failed nonsurgical management</a:t>
            </a:r>
          </a:p>
          <a:p>
            <a:pPr marL="285750" marR="0" lvl="0" indent="-285750">
              <a:lnSpc>
                <a:spcPct val="107000"/>
              </a:lnSpc>
              <a:spcBef>
                <a:spcPts val="0"/>
              </a:spcBef>
              <a:spcAft>
                <a:spcPts val="800"/>
              </a:spcAft>
              <a:buFont typeface="Arial" panose="020B0604020202020204" pitchFamily="34" charset="0"/>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The new procedure requires less surgical exposure that the prior spinal spacer technique. This is reflected is less blood loss and shorter hospital stay (Patel 2015)</a:t>
            </a:r>
          </a:p>
          <a:p>
            <a:pPr marL="285750" marR="0" lvl="0" indent="-285750">
              <a:lnSpc>
                <a:spcPct val="107000"/>
              </a:lnSpc>
              <a:spcBef>
                <a:spcPts val="0"/>
              </a:spcBef>
              <a:spcAft>
                <a:spcPts val="800"/>
              </a:spcAft>
              <a:buFont typeface="Arial" panose="020B0604020202020204" pitchFamily="34" charset="0"/>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A titanium device is inserted through a cannula about the size of a dime placed between adjacent spinous processes and, therefore, requires no surgical dissection of the spinal musculature</a:t>
            </a:r>
          </a:p>
        </p:txBody>
      </p:sp>
      <p:sp>
        <p:nvSpPr>
          <p:cNvPr id="4" name="Slide Number Placeholder 3"/>
          <p:cNvSpPr>
            <a:spLocks noGrp="1"/>
          </p:cNvSpPr>
          <p:nvPr>
            <p:ph type="sldNum" sz="quarter" idx="5"/>
          </p:nvPr>
        </p:nvSpPr>
        <p:spPr/>
        <p:txBody>
          <a:bodyPr/>
          <a:lstStyle/>
          <a:p>
            <a:pPr>
              <a:defRPr/>
            </a:pPr>
            <a:fld id="{16568AAE-8A76-4A48-AF16-7CB8E928F181}" type="slidenum">
              <a:rPr lang="en-US" smtClean="0"/>
              <a:pPr>
                <a:defRPr/>
              </a:pPr>
              <a:t>21</a:t>
            </a:fld>
            <a:endParaRPr lang="en-US"/>
          </a:p>
        </p:txBody>
      </p:sp>
    </p:spTree>
    <p:extLst>
      <p:ext uri="{BB962C8B-B14F-4D97-AF65-F5344CB8AC3E}">
        <p14:creationId xmlns:p14="http://schemas.microsoft.com/office/powerpoint/2010/main" val="10035467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nSpc>
                <a:spcPct val="107000"/>
              </a:lnSpc>
              <a:spcBef>
                <a:spcPts val="0"/>
              </a:spcBef>
              <a:spcAft>
                <a:spcPts val="800"/>
              </a:spcAft>
              <a:buFont typeface="Arial" panose="020B0604020202020204" pitchFamily="34" charset="0"/>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Interspinous process spacers are a less-invasive alternative to surgical decompression in patients who have failed nonsurgical management</a:t>
            </a:r>
          </a:p>
          <a:p>
            <a:pPr marL="285750" marR="0" lvl="0" indent="-285750">
              <a:lnSpc>
                <a:spcPct val="107000"/>
              </a:lnSpc>
              <a:spcBef>
                <a:spcPts val="0"/>
              </a:spcBef>
              <a:spcAft>
                <a:spcPts val="800"/>
              </a:spcAft>
              <a:buFont typeface="Arial" panose="020B0604020202020204" pitchFamily="34" charset="0"/>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The new procedure requires less surgical exposure that the prior spinal spacer technique. This is reflected is less blood loss and shorter hospital stay (Patel 2015)</a:t>
            </a:r>
          </a:p>
          <a:p>
            <a:pPr marL="285750" marR="0" lvl="0" indent="-285750">
              <a:lnSpc>
                <a:spcPct val="107000"/>
              </a:lnSpc>
              <a:spcBef>
                <a:spcPts val="0"/>
              </a:spcBef>
              <a:spcAft>
                <a:spcPts val="800"/>
              </a:spcAft>
              <a:buFont typeface="Arial" panose="020B0604020202020204" pitchFamily="34" charset="0"/>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A titanium device is inserted through a cannula about the size of a dime placed between adjacent spinous processes and, therefore, requires no surgical dissection of the spinal musculature</a:t>
            </a:r>
          </a:p>
        </p:txBody>
      </p:sp>
      <p:sp>
        <p:nvSpPr>
          <p:cNvPr id="4" name="Slide Number Placeholder 3"/>
          <p:cNvSpPr>
            <a:spLocks noGrp="1"/>
          </p:cNvSpPr>
          <p:nvPr>
            <p:ph type="sldNum" sz="quarter" idx="5"/>
          </p:nvPr>
        </p:nvSpPr>
        <p:spPr/>
        <p:txBody>
          <a:bodyPr/>
          <a:lstStyle/>
          <a:p>
            <a:pPr>
              <a:defRPr/>
            </a:pPr>
            <a:fld id="{16568AAE-8A76-4A48-AF16-7CB8E928F181}" type="slidenum">
              <a:rPr lang="en-US" smtClean="0"/>
              <a:pPr>
                <a:defRPr/>
              </a:pPr>
              <a:t>22</a:t>
            </a:fld>
            <a:endParaRPr lang="en-US"/>
          </a:p>
        </p:txBody>
      </p:sp>
    </p:spTree>
    <p:extLst>
      <p:ext uri="{BB962C8B-B14F-4D97-AF65-F5344CB8AC3E}">
        <p14:creationId xmlns:p14="http://schemas.microsoft.com/office/powerpoint/2010/main" val="739089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1075" y="1154113"/>
            <a:ext cx="4987925" cy="3117850"/>
          </a:xfrm>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pPr>
              <a:defRPr/>
            </a:pPr>
            <a:fld id="{16568AAE-8A76-4A48-AF16-7CB8E928F181}" type="slidenum">
              <a:rPr lang="en-US" smtClean="0"/>
              <a:pPr>
                <a:defRPr/>
              </a:pPr>
              <a:t>3</a:t>
            </a:fld>
            <a:endParaRPr lang="en-US"/>
          </a:p>
        </p:txBody>
      </p:sp>
    </p:spTree>
    <p:extLst>
      <p:ext uri="{BB962C8B-B14F-4D97-AF65-F5344CB8AC3E}">
        <p14:creationId xmlns:p14="http://schemas.microsoft.com/office/powerpoint/2010/main" val="2344217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nSpc>
                <a:spcPct val="107000"/>
              </a:lnSpc>
              <a:spcBef>
                <a:spcPts val="0"/>
              </a:spcBef>
              <a:spcAft>
                <a:spcPts val="800"/>
              </a:spcAft>
              <a:buFont typeface="Arial" panose="020B0604020202020204" pitchFamily="34" charset="0"/>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SI joint disease is typically caused by either inflammation of the sacroiliac joint (degenerative sacroiliitis), which may or may not be caused by sacroiliac joint dysfunction, and sacroiliac joint disruption, i.e. abnormal motion in the sacroiliac joint</a:t>
            </a:r>
          </a:p>
          <a:p>
            <a:pPr marL="285750" marR="0" lvl="0" indent="-285750">
              <a:lnSpc>
                <a:spcPct val="107000"/>
              </a:lnSpc>
              <a:spcBef>
                <a:spcPts val="0"/>
              </a:spcBef>
              <a:spcAft>
                <a:spcPts val="800"/>
              </a:spcAft>
              <a:buFont typeface="Arial" panose="020B0604020202020204" pitchFamily="34" charset="0"/>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Sacroiliac fusion involves the use of implanted screws or rods, as well as a possible bone graft across the joint. Minimally-invasive procedures have been developed in recent years that improve outcomes in pain and disability, and reduce recovery time</a:t>
            </a:r>
          </a:p>
          <a:p>
            <a:pPr marL="285750" marR="0" lvl="0" indent="-285750">
              <a:lnSpc>
                <a:spcPct val="107000"/>
              </a:lnSpc>
              <a:spcBef>
                <a:spcPts val="0"/>
              </a:spcBef>
              <a:spcAft>
                <a:spcPts val="800"/>
              </a:spcAft>
              <a:buFont typeface="Arial" panose="020B0604020202020204" pitchFamily="34" charset="0"/>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Open treatment of SI joint dysfunction dates to 1908</a:t>
            </a:r>
          </a:p>
          <a:p>
            <a:pPr marL="285750" marR="0" lvl="0" indent="-285750">
              <a:lnSpc>
                <a:spcPct val="107000"/>
              </a:lnSpc>
              <a:spcBef>
                <a:spcPts val="0"/>
              </a:spcBef>
              <a:spcAft>
                <a:spcPts val="800"/>
              </a:spcAft>
              <a:buFont typeface="Arial" panose="020B0604020202020204" pitchFamily="34" charset="0"/>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Recently, minimally invasive techniques have gained wide popularity. They can be divided into lateral or posterior approaches.</a:t>
            </a:r>
          </a:p>
          <a:p>
            <a:pPr marL="285750" marR="0" lvl="0" indent="-285750">
              <a:lnSpc>
                <a:spcPct val="107000"/>
              </a:lnSpc>
              <a:spcBef>
                <a:spcPts val="0"/>
              </a:spcBef>
              <a:spcAft>
                <a:spcPts val="800"/>
              </a:spcAft>
              <a:buFont typeface="Arial" panose="020B0604020202020204" pitchFamily="34" charset="0"/>
              <a:buChar char="•"/>
            </a:pPr>
            <a:r>
              <a:rPr lang="en-US" sz="2800" dirty="0"/>
              <a:t>Several devices have been approved in the United States for MIS SI joint fusion, including the </a:t>
            </a:r>
            <a:r>
              <a:rPr lang="en-US" sz="2800" dirty="0" err="1"/>
              <a:t>iFuse</a:t>
            </a:r>
            <a:r>
              <a:rPr lang="en-US" sz="2800" dirty="0"/>
              <a:t> Implant System (SI-BONE, Inc.), the most studied device, and the Rialto SI Fusion System (Medtronic). </a:t>
            </a:r>
          </a:p>
          <a:p>
            <a:pPr marL="285750" marR="0" lvl="0" indent="-285750">
              <a:lnSpc>
                <a:spcPct val="107000"/>
              </a:lnSpc>
              <a:spcBef>
                <a:spcPts val="0"/>
              </a:spcBef>
              <a:spcAft>
                <a:spcPts val="800"/>
              </a:spcAft>
              <a:buFont typeface="Arial" panose="020B0604020202020204" pitchFamily="34" charset="0"/>
              <a:buChar char="•"/>
            </a:pPr>
            <a:r>
              <a:rPr lang="en-US" sz="2800" dirty="0"/>
              <a:t>No clear guidelines exist to support the use of one technique or device</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16568AAE-8A76-4A48-AF16-7CB8E928F181}" type="slidenum">
              <a:rPr lang="en-US" smtClean="0"/>
              <a:pPr>
                <a:defRPr/>
              </a:pPr>
              <a:t>23</a:t>
            </a:fld>
            <a:endParaRPr lang="en-US"/>
          </a:p>
        </p:txBody>
      </p:sp>
    </p:spTree>
    <p:extLst>
      <p:ext uri="{BB962C8B-B14F-4D97-AF65-F5344CB8AC3E}">
        <p14:creationId xmlns:p14="http://schemas.microsoft.com/office/powerpoint/2010/main" val="13233485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nSpc>
                <a:spcPct val="107000"/>
              </a:lnSpc>
              <a:spcBef>
                <a:spcPts val="0"/>
              </a:spcBef>
              <a:spcAft>
                <a:spcPts val="800"/>
              </a:spcAft>
              <a:buFont typeface="Arial" panose="020B0604020202020204" pitchFamily="34" charset="0"/>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The data is related to a single manufacturer’s product and approach.  Outcomes from other newer approaches cannot be made at this time.</a:t>
            </a:r>
          </a:p>
        </p:txBody>
      </p:sp>
      <p:sp>
        <p:nvSpPr>
          <p:cNvPr id="4" name="Slide Number Placeholder 3"/>
          <p:cNvSpPr>
            <a:spLocks noGrp="1"/>
          </p:cNvSpPr>
          <p:nvPr>
            <p:ph type="sldNum" sz="quarter" idx="5"/>
          </p:nvPr>
        </p:nvSpPr>
        <p:spPr/>
        <p:txBody>
          <a:bodyPr/>
          <a:lstStyle/>
          <a:p>
            <a:pPr>
              <a:defRPr/>
            </a:pPr>
            <a:fld id="{16568AAE-8A76-4A48-AF16-7CB8E928F181}" type="slidenum">
              <a:rPr lang="en-US" smtClean="0"/>
              <a:pPr>
                <a:defRPr/>
              </a:pPr>
              <a:t>24</a:t>
            </a:fld>
            <a:endParaRPr lang="en-US"/>
          </a:p>
        </p:txBody>
      </p:sp>
    </p:spTree>
    <p:extLst>
      <p:ext uri="{BB962C8B-B14F-4D97-AF65-F5344CB8AC3E}">
        <p14:creationId xmlns:p14="http://schemas.microsoft.com/office/powerpoint/2010/main" val="22459885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6858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4405E"/>
                </a:solidFill>
                <a:effectLst/>
                <a:uLnTx/>
                <a:uFillTx/>
                <a:latin typeface="Arial" panose="020B0604020202020204" pitchFamily="34" charset="0"/>
                <a:ea typeface="MS PGothic" panose="020B0600070205080204" pitchFamily="34" charset="-128"/>
                <a:cs typeface="Arial" panose="020B0604020202020204" pitchFamily="34" charset="0"/>
              </a:rPr>
              <a:t>Conventional radiofrequency ablation a</a:t>
            </a:r>
            <a:r>
              <a:rPr kumimoji="0" lang="en-US" sz="1800" b="0" i="0" u="none" strike="noStrike" kern="1200" cap="none" spc="0" normalizeH="0" baseline="0" noProof="0" dirty="0">
                <a:ln>
                  <a:noFill/>
                </a:ln>
                <a:solidFill>
                  <a:srgbClr val="24405E"/>
                </a:solidFill>
                <a:effectLst/>
                <a:uLnTx/>
                <a:uFillTx/>
                <a:latin typeface="Arial" panose="020B0604020202020204"/>
                <a:ea typeface="MS PGothic" panose="020B0600070205080204" pitchFamily="34" charset="-128"/>
                <a:cs typeface="+mn-cs"/>
              </a:rPr>
              <a:t>blates either the medial branch nerve adjacent to the facet joint (nonspecific axial pain)</a:t>
            </a:r>
          </a:p>
          <a:p>
            <a:pPr marL="171450" marR="0" lvl="0" indent="-171450" algn="l" defTabSz="6858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4405E"/>
                </a:solidFill>
                <a:effectLst/>
                <a:uLnTx/>
                <a:uFillTx/>
                <a:latin typeface="Arial" panose="020B0604020202020204"/>
                <a:ea typeface="MS PGothic" panose="020B0600070205080204" pitchFamily="34" charset="-128"/>
                <a:cs typeface="+mn-cs"/>
              </a:rPr>
              <a:t>A newer approach ablates the basivertebral nerve for pain that originals from vertebral endplate damage confirmed through imaging (</a:t>
            </a:r>
            <a:r>
              <a:rPr kumimoji="0" lang="en-US" sz="1800" b="0" i="0" u="none" strike="noStrike" kern="1200" cap="none" spc="0" normalizeH="0" baseline="0" noProof="0" dirty="0" err="1">
                <a:ln>
                  <a:noFill/>
                </a:ln>
                <a:solidFill>
                  <a:srgbClr val="24405E"/>
                </a:solidFill>
                <a:effectLst/>
                <a:uLnTx/>
                <a:uFillTx/>
                <a:latin typeface="Arial" panose="020B0604020202020204"/>
                <a:ea typeface="MS PGothic" panose="020B0600070205080204" pitchFamily="34" charset="-128"/>
                <a:cs typeface="+mn-cs"/>
              </a:rPr>
              <a:t>vertebrogenic</a:t>
            </a:r>
            <a:r>
              <a:rPr kumimoji="0" lang="en-US" sz="1800" b="0" i="0" u="none" strike="noStrike" kern="1200" cap="none" spc="0" normalizeH="0" baseline="0" noProof="0" dirty="0">
                <a:ln>
                  <a:noFill/>
                </a:ln>
                <a:solidFill>
                  <a:srgbClr val="24405E"/>
                </a:solidFill>
                <a:effectLst/>
                <a:uLnTx/>
                <a:uFillTx/>
                <a:latin typeface="Arial" panose="020B0604020202020204"/>
                <a:ea typeface="MS PGothic" panose="020B0600070205080204" pitchFamily="34" charset="-128"/>
                <a:cs typeface="+mn-cs"/>
              </a:rPr>
              <a:t> pain)</a:t>
            </a:r>
          </a:p>
          <a:p>
            <a:pPr marL="171450" marR="0" lvl="0" indent="-171450" algn="l" defTabSz="6858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4405E"/>
                </a:solidFill>
                <a:effectLst/>
                <a:uLnTx/>
                <a:uFillTx/>
                <a:latin typeface="Arial" panose="020B0604020202020204"/>
                <a:ea typeface="MS PGothic" panose="020B0600070205080204" pitchFamily="34" charset="-128"/>
                <a:cs typeface="+mn-cs"/>
              </a:rPr>
              <a:t>This approach is based on research that shows vertebral endplates are a significant source of chronic back pain. </a:t>
            </a:r>
          </a:p>
          <a:p>
            <a:pPr marL="171450" marR="0" lvl="0" indent="-171450" algn="l" defTabSz="6858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4405E"/>
                </a:solidFill>
                <a:effectLst/>
                <a:uLnTx/>
                <a:uFillTx/>
                <a:latin typeface="Arial" panose="020B0604020202020204"/>
                <a:ea typeface="MS PGothic" panose="020B0600070205080204" pitchFamily="34" charset="-128"/>
                <a:cs typeface="+mn-cs"/>
              </a:rPr>
              <a:t>The basivertebral nerve innervates both the superior and inferior endplates transmits </a:t>
            </a:r>
          </a:p>
          <a:p>
            <a:pPr marL="0" marR="0" lvl="0" indent="0">
              <a:lnSpc>
                <a:spcPct val="107000"/>
              </a:lnSpc>
              <a:spcBef>
                <a:spcPts val="0"/>
              </a:spcBef>
              <a:spcAft>
                <a:spcPts val="800"/>
              </a:spcAft>
              <a:buFont typeface="Symbol" panose="05050102010706020507" pitchFamily="18" charset="2"/>
              <a:buNone/>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16568AAE-8A76-4A48-AF16-7CB8E928F181}" type="slidenum">
              <a:rPr lang="en-US" smtClean="0"/>
              <a:pPr>
                <a:defRPr/>
              </a:pPr>
              <a:t>25</a:t>
            </a:fld>
            <a:endParaRPr lang="en-US"/>
          </a:p>
        </p:txBody>
      </p:sp>
    </p:spTree>
    <p:extLst>
      <p:ext uri="{BB962C8B-B14F-4D97-AF65-F5344CB8AC3E}">
        <p14:creationId xmlns:p14="http://schemas.microsoft.com/office/powerpoint/2010/main" val="42567997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800"/>
              </a:spcAft>
              <a:buFont typeface="Symbol" panose="05050102010706020507" pitchFamily="18" charset="2"/>
              <a:buNone/>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713232" rtl="0" eaLnBrk="1" fontAlgn="auto" latinLnBrk="0" hangingPunct="1">
              <a:lnSpc>
                <a:spcPct val="100000"/>
              </a:lnSpc>
              <a:spcBef>
                <a:spcPts val="0"/>
              </a:spcBef>
              <a:spcAft>
                <a:spcPts val="0"/>
              </a:spcAft>
              <a:buClrTx/>
              <a:buSzTx/>
              <a:buFontTx/>
              <a:buNone/>
              <a:tabLst/>
              <a:defRPr/>
            </a:pPr>
            <a:fld id="{16568AAE-8A76-4A48-AF16-7CB8E928F181}"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713232"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985391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6858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4405E"/>
                </a:solidFill>
                <a:effectLst/>
                <a:uLnTx/>
                <a:uFillTx/>
                <a:latin typeface="Arial" panose="020B0604020202020204"/>
                <a:ea typeface="MS PGothic" panose="020B0600070205080204" pitchFamily="34" charset="-128"/>
                <a:cs typeface="+mn-cs"/>
              </a:rPr>
              <a:t>Stimulation – sometimes called the “digital drug” – use electrodes to deliver electricity directly to a targeted nerve to elicit a motor and sensory response</a:t>
            </a:r>
          </a:p>
          <a:p>
            <a:pPr marL="171450" marR="0" lvl="0" indent="-171450" algn="l" defTabSz="6858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dirty="0">
                <a:latin typeface="Arial" panose="020B0604020202020204" pitchFamily="34" charset="0"/>
                <a:cs typeface="Arial" panose="020B0604020202020204" pitchFamily="34" charset="0"/>
              </a:rPr>
              <a:t>Peripheral nerve stimulation, which may involve either a temporary or permanent implant,</a:t>
            </a:r>
          </a:p>
          <a:p>
            <a:pPr lvl="1">
              <a:spcBef>
                <a:spcPts val="0"/>
              </a:spcBef>
              <a:spcAft>
                <a:spcPts val="0"/>
              </a:spcAft>
            </a:pPr>
            <a:r>
              <a:rPr lang="en-US" dirty="0"/>
              <a:t>stimulates the medial branch nerve </a:t>
            </a:r>
          </a:p>
        </p:txBody>
      </p:sp>
      <p:sp>
        <p:nvSpPr>
          <p:cNvPr id="4" name="Slide Number Placeholder 3"/>
          <p:cNvSpPr>
            <a:spLocks noGrp="1"/>
          </p:cNvSpPr>
          <p:nvPr>
            <p:ph type="sldNum" sz="quarter" idx="5"/>
          </p:nvPr>
        </p:nvSpPr>
        <p:spPr/>
        <p:txBody>
          <a:bodyPr/>
          <a:lstStyle/>
          <a:p>
            <a:pPr>
              <a:defRPr/>
            </a:pPr>
            <a:fld id="{16568AAE-8A76-4A48-AF16-7CB8E928F181}" type="slidenum">
              <a:rPr lang="en-US" smtClean="0"/>
              <a:pPr>
                <a:defRPr/>
              </a:pPr>
              <a:t>27</a:t>
            </a:fld>
            <a:endParaRPr lang="en-US"/>
          </a:p>
        </p:txBody>
      </p:sp>
    </p:spTree>
    <p:extLst>
      <p:ext uri="{BB962C8B-B14F-4D97-AF65-F5344CB8AC3E}">
        <p14:creationId xmlns:p14="http://schemas.microsoft.com/office/powerpoint/2010/main" val="39717168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6858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dirty="0">
                <a:latin typeface="Arial" panose="020B0604020202020204" pitchFamily="34" charset="0"/>
                <a:cs typeface="Arial" panose="020B0604020202020204" pitchFamily="34" charset="0"/>
              </a:rPr>
              <a:t>Lead placement is very similar to other similar approaches such as injection and RFA</a:t>
            </a:r>
          </a:p>
          <a:p>
            <a:pPr marL="171450" marR="0" lvl="0" indent="-171450" algn="l" defTabSz="6858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dirty="0">
                <a:latin typeface="Arial" panose="020B0604020202020204" pitchFamily="34" charset="0"/>
                <a:cs typeface="Arial" panose="020B0604020202020204" pitchFamily="34" charset="0"/>
              </a:rPr>
              <a:t>Lead is constructed using a 100 micron wire</a:t>
            </a:r>
          </a:p>
          <a:p>
            <a:pPr marL="171450" marR="0" lvl="0" indent="-171450" algn="l" defTabSz="6858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dirty="0">
                <a:latin typeface="Arial" panose="020B0604020202020204" pitchFamily="34" charset="0"/>
                <a:cs typeface="Arial" panose="020B0604020202020204" pitchFamily="34" charset="0"/>
              </a:rPr>
              <a:t>Infections are minimized over the 60-day indwelling period as fibrotic tissue invades the open coil to prevent ingress of contaminants</a:t>
            </a:r>
          </a:p>
          <a:p>
            <a:pPr marL="0" marR="0" lvl="0" indent="0">
              <a:lnSpc>
                <a:spcPct val="107000"/>
              </a:lnSpc>
              <a:spcBef>
                <a:spcPts val="0"/>
              </a:spcBef>
              <a:spcAft>
                <a:spcPts val="800"/>
              </a:spcAft>
              <a:buFont typeface="Symbol" panose="05050102010706020507" pitchFamily="18" charset="2"/>
              <a:buNone/>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16568AAE-8A76-4A48-AF16-7CB8E928F181}" type="slidenum">
              <a:rPr lang="en-US" smtClean="0"/>
              <a:pPr>
                <a:defRPr/>
              </a:pPr>
              <a:t>28</a:t>
            </a:fld>
            <a:endParaRPr lang="en-US"/>
          </a:p>
        </p:txBody>
      </p:sp>
    </p:spTree>
    <p:extLst>
      <p:ext uri="{BB962C8B-B14F-4D97-AF65-F5344CB8AC3E}">
        <p14:creationId xmlns:p14="http://schemas.microsoft.com/office/powerpoint/2010/main" val="34292801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800"/>
              </a:spcAft>
              <a:buFont typeface="Symbol" panose="05050102010706020507" pitchFamily="18" charset="2"/>
              <a:buNone/>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713232" rtl="0" eaLnBrk="1" fontAlgn="auto" latinLnBrk="0" hangingPunct="1">
              <a:lnSpc>
                <a:spcPct val="100000"/>
              </a:lnSpc>
              <a:spcBef>
                <a:spcPts val="0"/>
              </a:spcBef>
              <a:spcAft>
                <a:spcPts val="0"/>
              </a:spcAft>
              <a:buClrTx/>
              <a:buSzTx/>
              <a:buFontTx/>
              <a:buNone/>
              <a:tabLst/>
              <a:defRPr/>
            </a:pPr>
            <a:fld id="{16568AAE-8A76-4A48-AF16-7CB8E928F181}"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713232"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978586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800"/>
              </a:spcAft>
              <a:buFont typeface="Symbol" panose="05050102010706020507" pitchFamily="18" charset="2"/>
              <a:buNone/>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When presented with the option for RFA or 60-day medial branch PNS and with a clear view for potential risks and benefits, patients overwhelmingly prefer PNS as a motor sparing option</a:t>
            </a:r>
          </a:p>
        </p:txBody>
      </p:sp>
      <p:sp>
        <p:nvSpPr>
          <p:cNvPr id="4" name="Slide Number Placeholder 3"/>
          <p:cNvSpPr>
            <a:spLocks noGrp="1"/>
          </p:cNvSpPr>
          <p:nvPr>
            <p:ph type="sldNum" sz="quarter" idx="5"/>
          </p:nvPr>
        </p:nvSpPr>
        <p:spPr/>
        <p:txBody>
          <a:bodyPr/>
          <a:lstStyle/>
          <a:p>
            <a:pPr>
              <a:defRPr/>
            </a:pPr>
            <a:fld id="{16568AAE-8A76-4A48-AF16-7CB8E928F181}" type="slidenum">
              <a:rPr lang="en-US" smtClean="0"/>
              <a:pPr>
                <a:defRPr/>
              </a:pPr>
              <a:t>31</a:t>
            </a:fld>
            <a:endParaRPr lang="en-US"/>
          </a:p>
        </p:txBody>
      </p:sp>
    </p:spTree>
    <p:extLst>
      <p:ext uri="{BB962C8B-B14F-4D97-AF65-F5344CB8AC3E}">
        <p14:creationId xmlns:p14="http://schemas.microsoft.com/office/powerpoint/2010/main" val="40985906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sz="2000" dirty="0"/>
              <a:t>It should be noted that 40% of implanted subjects did not obtain significant relief. Best practice is to conduct a trial prior to implanting a permanent device.</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285750" marR="0" lvl="0" indent="-285750">
              <a:lnSpc>
                <a:spcPct val="107000"/>
              </a:lnSpc>
              <a:spcBef>
                <a:spcPts val="0"/>
              </a:spcBef>
              <a:spcAft>
                <a:spcPts val="800"/>
              </a:spcAft>
              <a:buFont typeface="Arial" panose="020B0604020202020204" pitchFamily="34" charset="0"/>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AEs (n 204) were for infection (3%), implant site pain (14%), lead fracture (1.4%)</a:t>
            </a:r>
          </a:p>
          <a:p>
            <a:pPr marL="285750" marR="0" lvl="0" indent="-285750">
              <a:lnSpc>
                <a:spcPct val="107000"/>
              </a:lnSpc>
              <a:spcBef>
                <a:spcPts val="0"/>
              </a:spcBef>
              <a:spcAft>
                <a:spcPts val="800"/>
              </a:spcAft>
              <a:buFont typeface="Arial" panose="020B0604020202020204" pitchFamily="34" charset="0"/>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Surgical interventions ( n 204) were for system explants (7%) and lead replacement (3%)</a:t>
            </a:r>
          </a:p>
          <a:p>
            <a:pPr marL="285750" marR="0" lvl="0" indent="-285750">
              <a:lnSpc>
                <a:spcPct val="107000"/>
              </a:lnSpc>
              <a:spcBef>
                <a:spcPts val="0"/>
              </a:spcBef>
              <a:spcAft>
                <a:spcPts val="800"/>
              </a:spcAft>
              <a:buFont typeface="Arial" panose="020B0604020202020204" pitchFamily="34" charset="0"/>
              <a:buChar char="•"/>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713232" rtl="0" eaLnBrk="1" fontAlgn="auto" latinLnBrk="0" hangingPunct="1">
              <a:lnSpc>
                <a:spcPct val="100000"/>
              </a:lnSpc>
              <a:spcBef>
                <a:spcPts val="0"/>
              </a:spcBef>
              <a:spcAft>
                <a:spcPts val="0"/>
              </a:spcAft>
              <a:buClrTx/>
              <a:buSzTx/>
              <a:buFontTx/>
              <a:buNone/>
              <a:tabLst/>
              <a:defRPr/>
            </a:pPr>
            <a:fld id="{16568AAE-8A76-4A48-AF16-7CB8E928F181}"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713232"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91148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sz="2000" dirty="0"/>
              <a:t>It should be noted that 40% of implanted subjects did not obtain significant relief. Best practice is to conduct a trial prior to implanting a permanent device.</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285750" marR="0" lvl="0" indent="-285750">
              <a:lnSpc>
                <a:spcPct val="107000"/>
              </a:lnSpc>
              <a:spcBef>
                <a:spcPts val="0"/>
              </a:spcBef>
              <a:spcAft>
                <a:spcPts val="800"/>
              </a:spcAft>
              <a:buFont typeface="Arial" panose="020B0604020202020204" pitchFamily="34" charset="0"/>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AEs (n 204) were for infection (3%), implant site pain (14%), lead fracture (1.4%)</a:t>
            </a:r>
          </a:p>
          <a:p>
            <a:pPr marL="285750" marR="0" lvl="0" indent="-285750">
              <a:lnSpc>
                <a:spcPct val="107000"/>
              </a:lnSpc>
              <a:spcBef>
                <a:spcPts val="0"/>
              </a:spcBef>
              <a:spcAft>
                <a:spcPts val="800"/>
              </a:spcAft>
              <a:buFont typeface="Arial" panose="020B0604020202020204" pitchFamily="34" charset="0"/>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Surgical interventions ( n 204) were for system explants (7%) and lead replacement (3%)</a:t>
            </a:r>
          </a:p>
          <a:p>
            <a:pPr marL="285750" marR="0" lvl="0" indent="-285750">
              <a:lnSpc>
                <a:spcPct val="107000"/>
              </a:lnSpc>
              <a:spcBef>
                <a:spcPts val="0"/>
              </a:spcBef>
              <a:spcAft>
                <a:spcPts val="800"/>
              </a:spcAft>
              <a:buFont typeface="Arial" panose="020B0604020202020204" pitchFamily="34" charset="0"/>
              <a:buChar char="•"/>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713232" rtl="0" eaLnBrk="1" fontAlgn="auto" latinLnBrk="0" hangingPunct="1">
              <a:lnSpc>
                <a:spcPct val="100000"/>
              </a:lnSpc>
              <a:spcBef>
                <a:spcPts val="0"/>
              </a:spcBef>
              <a:spcAft>
                <a:spcPts val="0"/>
              </a:spcAft>
              <a:buClrTx/>
              <a:buSzTx/>
              <a:buFontTx/>
              <a:buNone/>
              <a:tabLst/>
              <a:defRPr/>
            </a:pPr>
            <a:fld id="{16568AAE-8A76-4A48-AF16-7CB8E928F181}"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713232"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75071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Symbol" panose="05050102010706020507" pitchFamily="18" charset="2"/>
              <a:buChar char=""/>
            </a:pPr>
            <a:r>
              <a:rPr lang="en-US" sz="1800" dirty="0">
                <a:effectLst/>
                <a:latin typeface="Arial" panose="020B0604020202020204" pitchFamily="34" charset="0"/>
                <a:ea typeface="Calibri" panose="020F0502020204030204" pitchFamily="34" charset="0"/>
                <a:cs typeface="Arial" panose="020B0604020202020204" pitchFamily="34" charset="0"/>
              </a:rPr>
              <a:t>LBP is among the most common reasons for primary care visits</a:t>
            </a:r>
          </a:p>
          <a:p>
            <a:pPr marL="342900" marR="0" lvl="0" indent="-342900">
              <a:spcBef>
                <a:spcPts val="0"/>
              </a:spcBef>
              <a:spcAft>
                <a:spcPts val="0"/>
              </a:spcAft>
              <a:buFont typeface="Symbol" panose="05050102010706020507" pitchFamily="18" charset="2"/>
              <a:buChar char=""/>
            </a:pPr>
            <a:r>
              <a:rPr lang="en-US" sz="1800" dirty="0">
                <a:effectLst/>
                <a:latin typeface="Arial" panose="020B0604020202020204" pitchFamily="34" charset="0"/>
                <a:ea typeface="Calibri" panose="020F0502020204030204" pitchFamily="34" charset="0"/>
                <a:cs typeface="Arial" panose="020B0604020202020204" pitchFamily="34" charset="0"/>
              </a:rPr>
              <a:t>2/3 of costs are in lost productivity and wages</a:t>
            </a:r>
          </a:p>
          <a:p>
            <a:endParaRPr lang="en-US" dirty="0"/>
          </a:p>
        </p:txBody>
      </p:sp>
      <p:sp>
        <p:nvSpPr>
          <p:cNvPr id="4" name="Slide Number Placeholder 3"/>
          <p:cNvSpPr>
            <a:spLocks noGrp="1"/>
          </p:cNvSpPr>
          <p:nvPr>
            <p:ph type="sldNum" sz="quarter" idx="5"/>
          </p:nvPr>
        </p:nvSpPr>
        <p:spPr/>
        <p:txBody>
          <a:bodyPr/>
          <a:lstStyle/>
          <a:p>
            <a:pPr>
              <a:defRPr/>
            </a:pPr>
            <a:fld id="{16568AAE-8A76-4A48-AF16-7CB8E928F181}" type="slidenum">
              <a:rPr lang="en-US" smtClean="0"/>
              <a:pPr>
                <a:defRPr/>
              </a:pPr>
              <a:t>5</a:t>
            </a:fld>
            <a:endParaRPr lang="en-US"/>
          </a:p>
        </p:txBody>
      </p:sp>
    </p:spTree>
    <p:extLst>
      <p:ext uri="{BB962C8B-B14F-4D97-AF65-F5344CB8AC3E}">
        <p14:creationId xmlns:p14="http://schemas.microsoft.com/office/powerpoint/2010/main" val="3298524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800"/>
              </a:spcAft>
              <a:buFont typeface="Symbol" panose="05050102010706020507" pitchFamily="18" charset="2"/>
              <a:buNone/>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16568AAE-8A76-4A48-AF16-7CB8E928F181}" type="slidenum">
              <a:rPr lang="en-US" smtClean="0"/>
              <a:pPr>
                <a:defRPr/>
              </a:pPr>
              <a:t>34</a:t>
            </a:fld>
            <a:endParaRPr lang="en-US"/>
          </a:p>
        </p:txBody>
      </p:sp>
    </p:spTree>
    <p:extLst>
      <p:ext uri="{BB962C8B-B14F-4D97-AF65-F5344CB8AC3E}">
        <p14:creationId xmlns:p14="http://schemas.microsoft.com/office/powerpoint/2010/main" val="37393364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800"/>
              </a:spcAft>
              <a:buFont typeface="Symbol" panose="05050102010706020507" pitchFamily="18" charset="2"/>
              <a:buNone/>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This study was completed using a 10KHz SCS System in virgin back patients</a:t>
            </a:r>
          </a:p>
          <a:p>
            <a:pPr marL="0" marR="0" lvl="0" indent="0">
              <a:lnSpc>
                <a:spcPct val="107000"/>
              </a:lnSpc>
              <a:spcBef>
                <a:spcPts val="0"/>
              </a:spcBef>
              <a:spcAft>
                <a:spcPts val="800"/>
              </a:spcAft>
              <a:buFont typeface="Symbol" panose="05050102010706020507" pitchFamily="18" charset="2"/>
              <a:buNone/>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Most patients would prefer non-spinal and non-permanent implants</a:t>
            </a:r>
          </a:p>
        </p:txBody>
      </p:sp>
      <p:sp>
        <p:nvSpPr>
          <p:cNvPr id="4" name="Slide Number Placeholder 3"/>
          <p:cNvSpPr>
            <a:spLocks noGrp="1"/>
          </p:cNvSpPr>
          <p:nvPr>
            <p:ph type="sldNum" sz="quarter" idx="5"/>
          </p:nvPr>
        </p:nvSpPr>
        <p:spPr/>
        <p:txBody>
          <a:bodyPr/>
          <a:lstStyle/>
          <a:p>
            <a:pPr>
              <a:defRPr/>
            </a:pPr>
            <a:fld id="{16568AAE-8A76-4A48-AF16-7CB8E928F181}" type="slidenum">
              <a:rPr lang="en-US" smtClean="0"/>
              <a:pPr>
                <a:defRPr/>
              </a:pPr>
              <a:t>35</a:t>
            </a:fld>
            <a:endParaRPr lang="en-US"/>
          </a:p>
        </p:txBody>
      </p:sp>
    </p:spTree>
    <p:extLst>
      <p:ext uri="{BB962C8B-B14F-4D97-AF65-F5344CB8AC3E}">
        <p14:creationId xmlns:p14="http://schemas.microsoft.com/office/powerpoint/2010/main" val="29988122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reference</a:t>
            </a:r>
          </a:p>
        </p:txBody>
      </p:sp>
      <p:sp>
        <p:nvSpPr>
          <p:cNvPr id="4" name="Slide Number Placeholder 3"/>
          <p:cNvSpPr>
            <a:spLocks noGrp="1"/>
          </p:cNvSpPr>
          <p:nvPr>
            <p:ph type="sldNum" sz="quarter" idx="5"/>
          </p:nvPr>
        </p:nvSpPr>
        <p:spPr/>
        <p:txBody>
          <a:bodyPr/>
          <a:lstStyle/>
          <a:p>
            <a:pPr>
              <a:defRPr/>
            </a:pPr>
            <a:fld id="{16568AAE-8A76-4A48-AF16-7CB8E928F181}" type="slidenum">
              <a:rPr lang="en-US" smtClean="0"/>
              <a:pPr>
                <a:defRPr/>
              </a:pPr>
              <a:t>36</a:t>
            </a:fld>
            <a:endParaRPr lang="en-US" dirty="0"/>
          </a:p>
        </p:txBody>
      </p:sp>
    </p:spTree>
    <p:extLst>
      <p:ext uri="{BB962C8B-B14F-4D97-AF65-F5344CB8AC3E}">
        <p14:creationId xmlns:p14="http://schemas.microsoft.com/office/powerpoint/2010/main" val="8238536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68363" y="1185863"/>
            <a:ext cx="5121275" cy="32004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3B4480-EE68-4F2C-95C8-19665DDF6A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37246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800"/>
              </a:spcAft>
              <a:buFont typeface="Symbol" panose="05050102010706020507" pitchFamily="18" charset="2"/>
              <a:buNone/>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There are a plethora of minimally invasive interventions practiced by interventional pain management physicians</a:t>
            </a:r>
          </a:p>
          <a:p>
            <a:pPr marL="0" marR="0" lvl="0" indent="0">
              <a:lnSpc>
                <a:spcPct val="107000"/>
              </a:lnSpc>
              <a:spcBef>
                <a:spcPts val="0"/>
              </a:spcBef>
              <a:spcAft>
                <a:spcPts val="800"/>
              </a:spcAft>
              <a:buFont typeface="Symbol" panose="05050102010706020507" pitchFamily="18" charset="2"/>
              <a:buNone/>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Unless there is a neurological emergency, many more invasive surgeries may be avoided or delayed</a:t>
            </a:r>
          </a:p>
        </p:txBody>
      </p:sp>
      <p:sp>
        <p:nvSpPr>
          <p:cNvPr id="4" name="Slide Number Placeholder 3"/>
          <p:cNvSpPr>
            <a:spLocks noGrp="1"/>
          </p:cNvSpPr>
          <p:nvPr>
            <p:ph type="sldNum" sz="quarter" idx="5"/>
          </p:nvPr>
        </p:nvSpPr>
        <p:spPr/>
        <p:txBody>
          <a:bodyPr/>
          <a:lstStyle/>
          <a:p>
            <a:pPr>
              <a:defRPr/>
            </a:pPr>
            <a:fld id="{16568AAE-8A76-4A48-AF16-7CB8E928F181}" type="slidenum">
              <a:rPr lang="en-US" smtClean="0"/>
              <a:pPr>
                <a:defRPr/>
              </a:pPr>
              <a:t>38</a:t>
            </a:fld>
            <a:endParaRPr lang="en-US"/>
          </a:p>
        </p:txBody>
      </p:sp>
    </p:spTree>
    <p:extLst>
      <p:ext uri="{BB962C8B-B14F-4D97-AF65-F5344CB8AC3E}">
        <p14:creationId xmlns:p14="http://schemas.microsoft.com/office/powerpoint/2010/main" val="23876497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68363" y="1185863"/>
            <a:ext cx="5121275" cy="32004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3B4480-EE68-4F2C-95C8-19665DDF6A7F}" type="slidenum">
              <a:rPr lang="en-US" smtClean="0"/>
              <a:t>39</a:t>
            </a:fld>
            <a:endParaRPr lang="en-US"/>
          </a:p>
        </p:txBody>
      </p:sp>
    </p:spTree>
    <p:extLst>
      <p:ext uri="{BB962C8B-B14F-4D97-AF65-F5344CB8AC3E}">
        <p14:creationId xmlns:p14="http://schemas.microsoft.com/office/powerpoint/2010/main" val="19232519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800"/>
              </a:spcAft>
              <a:buFont typeface="Symbol" panose="05050102010706020507" pitchFamily="18" charset="2"/>
              <a:buNone/>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The physician should discuss patient preference and options with patients to help direct the patient to the ideal practitioner and to avert fears regarding overly invasive or destructive procedures.  </a:t>
            </a:r>
          </a:p>
          <a:p>
            <a:pPr marL="0" marR="0" lvl="0" indent="0">
              <a:lnSpc>
                <a:spcPct val="107000"/>
              </a:lnSpc>
              <a:spcBef>
                <a:spcPts val="0"/>
              </a:spcBef>
              <a:spcAft>
                <a:spcPts val="800"/>
              </a:spcAft>
              <a:buFont typeface="Symbol" panose="05050102010706020507" pitchFamily="18" charset="2"/>
              <a:buNone/>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Two key questions:  </a:t>
            </a:r>
          </a:p>
          <a:p>
            <a:pPr marL="285750" marR="0" lvl="0" indent="-285750">
              <a:lnSpc>
                <a:spcPct val="107000"/>
              </a:lnSpc>
              <a:spcBef>
                <a:spcPts val="0"/>
              </a:spcBef>
              <a:spcAft>
                <a:spcPts val="800"/>
              </a:spcAft>
              <a:buFont typeface="Arial" panose="020B0604020202020204" pitchFamily="34" charset="0"/>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Would you prefer a short term implant that stimulates nerves or a treatment that ablates nerves?</a:t>
            </a:r>
          </a:p>
          <a:p>
            <a:pPr marL="285750" marR="0" lvl="0" indent="-285750">
              <a:lnSpc>
                <a:spcPct val="107000"/>
              </a:lnSpc>
              <a:spcBef>
                <a:spcPts val="0"/>
              </a:spcBef>
              <a:spcAft>
                <a:spcPts val="800"/>
              </a:spcAft>
              <a:buFont typeface="Arial" panose="020B0604020202020204" pitchFamily="34" charset="0"/>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Would you prefer a stimulatory procedure that targets the spinal cord or one that avoids the spinal cord (i.e., the peripheral nerves)?</a:t>
            </a:r>
          </a:p>
          <a:p>
            <a:pPr marL="0" marR="0" lvl="0" indent="0">
              <a:lnSpc>
                <a:spcPct val="107000"/>
              </a:lnSpc>
              <a:spcBef>
                <a:spcPts val="0"/>
              </a:spcBef>
              <a:spcAft>
                <a:spcPts val="800"/>
              </a:spcAft>
              <a:buFont typeface="Symbol" panose="05050102010706020507" pitchFamily="18" charset="2"/>
              <a:buNone/>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16568AAE-8A76-4A48-AF16-7CB8E928F181}" type="slidenum">
              <a:rPr lang="en-US" smtClean="0"/>
              <a:pPr>
                <a:defRPr/>
              </a:pPr>
              <a:t>40</a:t>
            </a:fld>
            <a:endParaRPr lang="en-US"/>
          </a:p>
        </p:txBody>
      </p:sp>
    </p:spTree>
    <p:extLst>
      <p:ext uri="{BB962C8B-B14F-4D97-AF65-F5344CB8AC3E}">
        <p14:creationId xmlns:p14="http://schemas.microsoft.com/office/powerpoint/2010/main" val="28438520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800"/>
              </a:spcAft>
              <a:buFont typeface="Symbol" panose="05050102010706020507" pitchFamily="18" charset="2"/>
              <a:buNone/>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Speakers should clarify that “serious adverse events” may not be the appropriate term…when SAE’s were not evident, surgical re-operation rate was used.  </a:t>
            </a:r>
          </a:p>
          <a:p>
            <a:pPr marL="0" marR="0" lvl="0" indent="0">
              <a:lnSpc>
                <a:spcPct val="107000"/>
              </a:lnSpc>
              <a:spcBef>
                <a:spcPts val="0"/>
              </a:spcBef>
              <a:spcAft>
                <a:spcPts val="800"/>
              </a:spcAft>
              <a:buFont typeface="Symbol" panose="05050102010706020507" pitchFamily="18" charset="2"/>
              <a:buNone/>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SAE rates are taken from published literature or public presentations</a:t>
            </a:r>
          </a:p>
        </p:txBody>
      </p:sp>
      <p:sp>
        <p:nvSpPr>
          <p:cNvPr id="4" name="Slide Number Placeholder 3"/>
          <p:cNvSpPr>
            <a:spLocks noGrp="1"/>
          </p:cNvSpPr>
          <p:nvPr>
            <p:ph type="sldNum" sz="quarter" idx="5"/>
          </p:nvPr>
        </p:nvSpPr>
        <p:spPr/>
        <p:txBody>
          <a:bodyPr/>
          <a:lstStyle/>
          <a:p>
            <a:pPr>
              <a:defRPr/>
            </a:pPr>
            <a:fld id="{16568AAE-8A76-4A48-AF16-7CB8E928F181}" type="slidenum">
              <a:rPr lang="en-US" smtClean="0"/>
              <a:pPr>
                <a:defRPr/>
              </a:pPr>
              <a:t>41</a:t>
            </a:fld>
            <a:endParaRPr lang="en-US"/>
          </a:p>
        </p:txBody>
      </p:sp>
    </p:spTree>
    <p:extLst>
      <p:ext uri="{BB962C8B-B14F-4D97-AF65-F5344CB8AC3E}">
        <p14:creationId xmlns:p14="http://schemas.microsoft.com/office/powerpoint/2010/main" val="4838755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800"/>
              </a:spcAft>
              <a:buFont typeface="Symbol" panose="05050102010706020507" pitchFamily="18" charset="2"/>
              <a:buNone/>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16568AAE-8A76-4A48-AF16-7CB8E928F181}" type="slidenum">
              <a:rPr lang="en-US" smtClean="0"/>
              <a:pPr>
                <a:defRPr/>
              </a:pPr>
              <a:t>42</a:t>
            </a:fld>
            <a:endParaRPr lang="en-US"/>
          </a:p>
        </p:txBody>
      </p:sp>
    </p:spTree>
    <p:extLst>
      <p:ext uri="{BB962C8B-B14F-4D97-AF65-F5344CB8AC3E}">
        <p14:creationId xmlns:p14="http://schemas.microsoft.com/office/powerpoint/2010/main" val="40174474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800"/>
              </a:spcAft>
              <a:buFont typeface="Symbol" panose="05050102010706020507" pitchFamily="18" charset="2"/>
              <a:buNone/>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16568AAE-8A76-4A48-AF16-7CB8E928F181}" type="slidenum">
              <a:rPr lang="en-US" smtClean="0"/>
              <a:pPr>
                <a:defRPr/>
              </a:pPr>
              <a:t>43</a:t>
            </a:fld>
            <a:endParaRPr lang="en-US"/>
          </a:p>
        </p:txBody>
      </p:sp>
    </p:spTree>
    <p:extLst>
      <p:ext uri="{BB962C8B-B14F-4D97-AF65-F5344CB8AC3E}">
        <p14:creationId xmlns:p14="http://schemas.microsoft.com/office/powerpoint/2010/main" val="3643757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Acute back pain in primary care generally has a good prognosis</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30-day pain and disability scores improve by an average of 58%</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90% of LBP patients in primary care stop consulting with their doctor in 3 months</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However, recurrence is common</a:t>
            </a:r>
          </a:p>
          <a:p>
            <a:pPr marL="742950" marR="0" lvl="1" indent="-285750">
              <a:lnSpc>
                <a:spcPct val="107000"/>
              </a:lnSpc>
              <a:spcBef>
                <a:spcPts val="0"/>
              </a:spcBef>
              <a:spcAft>
                <a:spcPts val="80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Calibri" panose="020F0502020204030204" pitchFamily="34" charset="0"/>
              </a:rPr>
              <a:t>~</a:t>
            </a:r>
            <a:r>
              <a:rPr lang="en-US" sz="1100" dirty="0">
                <a:effectLst/>
                <a:latin typeface="Calibri" panose="020F0502020204030204" pitchFamily="34" charset="0"/>
                <a:ea typeface="Calibri" panose="020F0502020204030204" pitchFamily="34" charset="0"/>
                <a:cs typeface="Times New Roman" panose="02020603050405020304" pitchFamily="18" charset="0"/>
              </a:rPr>
              <a:t>50% of LBP patients in primary care experience continuing or fluctuating pain of low to moderate intensity, with </a:t>
            </a:r>
            <a:r>
              <a:rPr lang="en-US" sz="1100" dirty="0">
                <a:effectLst/>
                <a:latin typeface="Calibri" panose="020F0502020204030204" pitchFamily="34" charset="0"/>
                <a:ea typeface="Calibri" panose="020F0502020204030204" pitchFamily="34" charset="0"/>
                <a:cs typeface="Calibri" panose="020F0502020204030204" pitchFamily="34" charset="0"/>
              </a:rPr>
              <a:t>~33% </a:t>
            </a:r>
            <a:r>
              <a:rPr lang="en-US" sz="1100" dirty="0">
                <a:effectLst/>
                <a:latin typeface="Calibri" panose="020F0502020204030204" pitchFamily="34" charset="0"/>
                <a:ea typeface="Calibri" panose="020F0502020204030204" pitchFamily="34" charset="0"/>
                <a:cs typeface="Times New Roman" panose="02020603050405020304" pitchFamily="18" charset="0"/>
              </a:rPr>
              <a:t>experiencing acute recurrence within 1 year</a:t>
            </a:r>
          </a:p>
          <a:p>
            <a:r>
              <a:rPr lang="en-US" sz="1100" dirty="0">
                <a:effectLst/>
                <a:latin typeface="Calibri" panose="020F0502020204030204" pitchFamily="34" charset="0"/>
                <a:ea typeface="Times New Roman" panose="02020603050405020304" pitchFamily="18" charset="0"/>
              </a:rPr>
              <a:t>~</a:t>
            </a: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10% of patients develop chronic pain </a:t>
            </a:r>
            <a:endParaRPr lang="en-US" dirty="0"/>
          </a:p>
        </p:txBody>
      </p:sp>
      <p:sp>
        <p:nvSpPr>
          <p:cNvPr id="4" name="Slide Number Placeholder 3"/>
          <p:cNvSpPr>
            <a:spLocks noGrp="1"/>
          </p:cNvSpPr>
          <p:nvPr>
            <p:ph type="sldNum" sz="quarter" idx="5"/>
          </p:nvPr>
        </p:nvSpPr>
        <p:spPr/>
        <p:txBody>
          <a:bodyPr/>
          <a:lstStyle/>
          <a:p>
            <a:pPr>
              <a:defRPr/>
            </a:pPr>
            <a:fld id="{16568AAE-8A76-4A48-AF16-7CB8E928F181}" type="slidenum">
              <a:rPr lang="en-US" smtClean="0"/>
              <a:pPr>
                <a:defRPr/>
              </a:pPr>
              <a:t>6</a:t>
            </a:fld>
            <a:endParaRPr lang="en-US"/>
          </a:p>
        </p:txBody>
      </p:sp>
    </p:spTree>
    <p:extLst>
      <p:ext uri="{BB962C8B-B14F-4D97-AF65-F5344CB8AC3E}">
        <p14:creationId xmlns:p14="http://schemas.microsoft.com/office/powerpoint/2010/main" val="148664237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800"/>
              </a:spcAft>
              <a:buFont typeface="Symbol" panose="05050102010706020507" pitchFamily="18" charset="2"/>
              <a:buNone/>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16568AAE-8A76-4A48-AF16-7CB8E928F181}" type="slidenum">
              <a:rPr lang="en-US" smtClean="0"/>
              <a:pPr>
                <a:defRPr/>
              </a:pPr>
              <a:t>44</a:t>
            </a:fld>
            <a:endParaRPr lang="en-US"/>
          </a:p>
        </p:txBody>
      </p:sp>
    </p:spTree>
    <p:extLst>
      <p:ext uri="{BB962C8B-B14F-4D97-AF65-F5344CB8AC3E}">
        <p14:creationId xmlns:p14="http://schemas.microsoft.com/office/powerpoint/2010/main" val="31812217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LBP symptoms can derive from many potential anatomic sources: nerve roots, muscle, fascial structures, bones, joints, intervertebral discs, and abdominal organs</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Identification of the specific source of pain can be challenging—most cases are classified as “non-specific” or mechanical (localized axial pain)</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Leg pain often indicates LSS and is associated with SI joint problems</a:t>
            </a:r>
          </a:p>
          <a:p>
            <a:pPr marL="0" marR="0" lvl="0" indent="0">
              <a:lnSpc>
                <a:spcPct val="107000"/>
              </a:lnSpc>
              <a:spcBef>
                <a:spcPts val="0"/>
              </a:spcBef>
              <a:spcAft>
                <a:spcPts val="800"/>
              </a:spcAft>
              <a:buFont typeface="Symbol" panose="05050102010706020507" pitchFamily="18" charset="2"/>
              <a:buNone/>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16568AAE-8A76-4A48-AF16-7CB8E928F181}" type="slidenum">
              <a:rPr lang="en-US" smtClean="0"/>
              <a:pPr>
                <a:defRPr/>
              </a:pPr>
              <a:t>7</a:t>
            </a:fld>
            <a:endParaRPr lang="en-US"/>
          </a:p>
        </p:txBody>
      </p:sp>
    </p:spTree>
    <p:extLst>
      <p:ext uri="{BB962C8B-B14F-4D97-AF65-F5344CB8AC3E}">
        <p14:creationId xmlns:p14="http://schemas.microsoft.com/office/powerpoint/2010/main" val="16219179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Though LBP treatment is challenging, persistent pain must be addressed to reduce risk of pain chronification</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Since the 1980s, a growing body of evidence has demonstrated that pain itself produces changes within the central nervous system (central sensitization) that maintain and may perpetuate pain chronification, i.e., </a:t>
            </a:r>
            <a:r>
              <a:rPr lang="en-US" sz="1800" dirty="0">
                <a:effectLst/>
                <a:latin typeface="Arial" panose="020B0604020202020204" pitchFamily="34" charset="0"/>
                <a:ea typeface="Times New Roman" panose="02020603050405020304" pitchFamily="18" charset="0"/>
              </a:rPr>
              <a:t>patients perceive more pain with increasingly less provocation (hyperalgesia)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More recently, neuroimaging technology has revealed that brain structures are also impacted by pain and exhibit changes that support the concept of central sensitization</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The presence of both peripheral and central pain generators in chronic LBP is a significant treatment challenge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16568AAE-8A76-4A48-AF16-7CB8E928F181}" type="slidenum">
              <a:rPr lang="en-US" smtClean="0"/>
              <a:pPr>
                <a:defRPr/>
              </a:pPr>
              <a:t>8</a:t>
            </a:fld>
            <a:endParaRPr lang="en-US"/>
          </a:p>
        </p:txBody>
      </p:sp>
    </p:spTree>
    <p:extLst>
      <p:ext uri="{BB962C8B-B14F-4D97-AF65-F5344CB8AC3E}">
        <p14:creationId xmlns:p14="http://schemas.microsoft.com/office/powerpoint/2010/main" val="20627188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Calibri" panose="020F0502020204030204" pitchFamily="34" charset="0"/>
              </a:rPr>
              <a:t>Despite national guidelines advising against front-line opioid use, 20% of U.S. outpatients with a new episode of isolated low back pain fill an opioid prescription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Calibri" panose="020F0502020204030204" pitchFamily="34" charset="0"/>
              </a:rPr>
              <a:t>Broad variance between states: 13% (Hawaii)–34% (Arkansas)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Calibri" panose="020F0502020204030204" pitchFamily="34" charset="0"/>
              </a:rPr>
              <a:t>There is little evidence supporting the efﬁcacy of opioids in treating chronic LBP, hastening return to work, or reducing the need for other treatments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Calibri" panose="020F0502020204030204" pitchFamily="34" charset="0"/>
              </a:rPr>
              <a:t>New nonpharmacologic treatments for chronic LBP are clearly needed</a:t>
            </a: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16568AAE-8A76-4A48-AF16-7CB8E928F181}" type="slidenum">
              <a:rPr lang="en-US" smtClean="0"/>
              <a:pPr>
                <a:defRPr/>
              </a:pPr>
              <a:t>9</a:t>
            </a:fld>
            <a:endParaRPr lang="en-US"/>
          </a:p>
        </p:txBody>
      </p:sp>
    </p:spTree>
    <p:extLst>
      <p:ext uri="{BB962C8B-B14F-4D97-AF65-F5344CB8AC3E}">
        <p14:creationId xmlns:p14="http://schemas.microsoft.com/office/powerpoint/2010/main" val="6684651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Conservative treatments and injections do not provide most patients adequate long-term relief</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As we’ll see, the benefits of radiofrequency continue to be debated. A recent meta-analysis found that the positive effects of RF ablation appears to be small and short-term</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Most patients are not eligible for open surgery to repair physical deformities (e.g., bone spurs, disc replacement); which in any case carries risk of failed back syndrome or need for reoperation</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Permanent spinal cord stimulation implants have traditionally been a last resort after failed back surgery and are associated with high risk of complications. </a:t>
            </a:r>
          </a:p>
        </p:txBody>
      </p:sp>
      <p:sp>
        <p:nvSpPr>
          <p:cNvPr id="4" name="Slide Number Placeholder 3"/>
          <p:cNvSpPr>
            <a:spLocks noGrp="1"/>
          </p:cNvSpPr>
          <p:nvPr>
            <p:ph type="sldNum" sz="quarter" idx="5"/>
          </p:nvPr>
        </p:nvSpPr>
        <p:spPr/>
        <p:txBody>
          <a:bodyPr/>
          <a:lstStyle/>
          <a:p>
            <a:pPr>
              <a:defRPr/>
            </a:pPr>
            <a:fld id="{16568AAE-8A76-4A48-AF16-7CB8E928F181}" type="slidenum">
              <a:rPr lang="en-US" smtClean="0"/>
              <a:pPr>
                <a:defRPr/>
              </a:pPr>
              <a:t>11</a:t>
            </a:fld>
            <a:endParaRPr lang="en-US"/>
          </a:p>
        </p:txBody>
      </p:sp>
    </p:spTree>
    <p:extLst>
      <p:ext uri="{BB962C8B-B14F-4D97-AF65-F5344CB8AC3E}">
        <p14:creationId xmlns:p14="http://schemas.microsoft.com/office/powerpoint/2010/main" val="41834848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Epidural steroid injections (EPIs) may calm inflamed joints and tissues but do not affect healing</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Though frequently helpful, large studies have found the average benefit of EPIs to be small to none*</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Serious harms from injections were rare in RTCs and observational studies*</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Selective nerve root blocks, used for diagnostics, may also provide short-term pain relief</a:t>
            </a:r>
          </a:p>
          <a:p>
            <a:pPr marL="0" marR="0">
              <a:lnSpc>
                <a:spcPct val="107000"/>
              </a:lnSpc>
              <a:spcBef>
                <a:spcPts val="0"/>
              </a:spcBef>
              <a:spcAft>
                <a:spcPts val="800"/>
              </a:spcAft>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16568AAE-8A76-4A48-AF16-7CB8E928F181}" type="slidenum">
              <a:rPr lang="en-US" smtClean="0"/>
              <a:pPr>
                <a:defRPr/>
              </a:pPr>
              <a:t>12</a:t>
            </a:fld>
            <a:endParaRPr lang="en-US"/>
          </a:p>
        </p:txBody>
      </p:sp>
    </p:spTree>
    <p:extLst>
      <p:ext uri="{BB962C8B-B14F-4D97-AF65-F5344CB8AC3E}">
        <p14:creationId xmlns:p14="http://schemas.microsoft.com/office/powerpoint/2010/main" val="18904331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6" descr="A close up of an animal&#10;&#10;Description automatically generated">
            <a:extLst>
              <a:ext uri="{FF2B5EF4-FFF2-40B4-BE49-F238E27FC236}">
                <a16:creationId xmlns:a16="http://schemas.microsoft.com/office/drawing/2014/main" id="{194D0518-D3BB-A745-B3BB-7F12F58C503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b="-3916"/>
          <a:stretch>
            <a:fillRect/>
          </a:stretch>
        </p:blipFill>
        <p:spPr bwMode="auto">
          <a:xfrm flipV="1">
            <a:off x="3846513" y="2562225"/>
            <a:ext cx="5297487" cy="315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A close up of a sign&#10;&#10;Description automatically generated">
            <a:extLst>
              <a:ext uri="{FF2B5EF4-FFF2-40B4-BE49-F238E27FC236}">
                <a16:creationId xmlns:a16="http://schemas.microsoft.com/office/drawing/2014/main" id="{46290E89-376C-6548-A0A0-9D7DA780795D}"/>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78675" y="330200"/>
            <a:ext cx="1462088"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8200EE89-834A-624F-89EC-D912FCFB3656}"/>
              </a:ext>
            </a:extLst>
          </p:cNvPr>
          <p:cNvSpPr/>
          <p:nvPr/>
        </p:nvSpPr>
        <p:spPr>
          <a:xfrm>
            <a:off x="403225" y="5426075"/>
            <a:ext cx="6519863" cy="177800"/>
          </a:xfrm>
          <a:prstGeom prst="rect">
            <a:avLst/>
          </a:prstGeom>
        </p:spPr>
        <p:txBody>
          <a:bodyPr lIns="0">
            <a:spAutoFit/>
          </a:bodyPr>
          <a:lstStyle/>
          <a:p>
            <a:pPr defTabSz="713232" eaLnBrk="1" fontAlgn="auto" hangingPunct="1">
              <a:spcBef>
                <a:spcPts val="0"/>
              </a:spcBef>
              <a:spcAft>
                <a:spcPts val="0"/>
              </a:spcAft>
              <a:defRPr/>
            </a:pPr>
            <a:r>
              <a:rPr lang="en-US" sz="550" b="0" i="0">
                <a:solidFill>
                  <a:schemeClr val="tx1">
                    <a:lumMod val="75000"/>
                    <a:lumOff val="25000"/>
                  </a:schemeClr>
                </a:solidFill>
                <a:latin typeface="Arial" panose="020B0604020202020204" pitchFamily="34" charset="0"/>
              </a:rPr>
              <a:t>The content of this presentation is proprietary and confidential information of SPR Therapeutics. ©2020 All rights reserved. </a:t>
            </a:r>
            <a:endParaRPr lang="en-US" sz="550" b="0" i="0">
              <a:solidFill>
                <a:schemeClr val="accent2"/>
              </a:solidFill>
              <a:latin typeface="Arial" panose="020B0604020202020204" pitchFamily="34" charset="0"/>
            </a:endParaRPr>
          </a:p>
        </p:txBody>
      </p:sp>
      <p:sp>
        <p:nvSpPr>
          <p:cNvPr id="2" name="Title 1"/>
          <p:cNvSpPr>
            <a:spLocks noGrp="1"/>
          </p:cNvSpPr>
          <p:nvPr>
            <p:ph type="ctrTitle"/>
          </p:nvPr>
        </p:nvSpPr>
        <p:spPr>
          <a:xfrm>
            <a:off x="987565" y="1639822"/>
            <a:ext cx="6759760" cy="1062712"/>
          </a:xfrm>
        </p:spPr>
        <p:txBody>
          <a:bodyPr/>
          <a:lstStyle>
            <a:lvl1pPr algn="l">
              <a:defRPr lang="en-US" sz="3200" b="0" i="0" kern="1200" spc="0">
                <a:solidFill>
                  <a:schemeClr val="tx2"/>
                </a:solidFill>
                <a:latin typeface="Arial" panose="020B0604020202020204" pitchFamily="34" charset="0"/>
                <a:ea typeface="Open Sans" panose="020B0606030504020204" pitchFamily="34" charset="0"/>
                <a:cs typeface="Open Sans" panose="020B0606030504020204" pitchFamily="34" charset="0"/>
              </a:defRPr>
            </a:lvl1pPr>
          </a:lstStyle>
          <a:p>
            <a:r>
              <a:rPr lang="en-US"/>
              <a:t>Click to edit Master title style</a:t>
            </a:r>
          </a:p>
        </p:txBody>
      </p:sp>
      <p:sp>
        <p:nvSpPr>
          <p:cNvPr id="3" name="Subtitle 2"/>
          <p:cNvSpPr>
            <a:spLocks noGrp="1"/>
          </p:cNvSpPr>
          <p:nvPr>
            <p:ph type="subTitle" idx="1"/>
          </p:nvPr>
        </p:nvSpPr>
        <p:spPr>
          <a:xfrm>
            <a:off x="1001314" y="2712562"/>
            <a:ext cx="4470324" cy="367073"/>
          </a:xfrm>
        </p:spPr>
        <p:txBody>
          <a:bodyPr anchor="ctr"/>
          <a:lstStyle>
            <a:lvl1pPr marL="0" indent="0" algn="l" defTabSz="713232" rtl="0" eaLnBrk="1" latinLnBrk="0" hangingPunct="1">
              <a:buNone/>
              <a:defRPr lang="en-US" sz="1200" b="0" i="0" kern="1200" spc="0" dirty="0">
                <a:solidFill>
                  <a:schemeClr val="bg2"/>
                </a:solidFill>
                <a:latin typeface="Helvetica" pitchFamily="2" charset="0"/>
                <a:ea typeface="Open Sans" panose="020B0606030504020204" pitchFamily="34" charset="0"/>
                <a:cs typeface="Open Sans" panose="020B0606030504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910664403"/>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pic>
        <p:nvPicPr>
          <p:cNvPr id="5" name="Picture 6" descr="A close up of a sign&#10;&#10;Description automatically generated">
            <a:extLst>
              <a:ext uri="{FF2B5EF4-FFF2-40B4-BE49-F238E27FC236}">
                <a16:creationId xmlns:a16="http://schemas.microsoft.com/office/drawing/2014/main" id="{B3A1BB4D-CDDE-CB4F-A88F-2AB5FD640D1E}"/>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178675" y="330200"/>
            <a:ext cx="1462088"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66058" y="351401"/>
            <a:ext cx="6513591" cy="788685"/>
          </a:xfrm>
        </p:spPr>
        <p:txBody>
          <a:bodyPr lIns="45720" rtlCol="0">
            <a:normAutofit/>
          </a:bodyPr>
          <a:lstStyle>
            <a:lvl1pPr>
              <a:defRPr lang="en-US" sz="2800" b="0" i="0" baseline="0" dirty="0">
                <a:latin typeface="Arial" panose="020B0604020202020204" pitchFamily="34" charset="0"/>
                <a:ea typeface="Calibri Light" charset="0"/>
                <a:cs typeface="Calibri Light" charset="0"/>
              </a:defRPr>
            </a:lvl1pPr>
          </a:lstStyle>
          <a:p>
            <a:pPr lvl="0"/>
            <a:r>
              <a:rPr lang="en-US"/>
              <a:t>Click to edit Master title style</a:t>
            </a:r>
          </a:p>
        </p:txBody>
      </p:sp>
      <p:sp>
        <p:nvSpPr>
          <p:cNvPr id="4" name="Chart Placeholder 3"/>
          <p:cNvSpPr>
            <a:spLocks noGrp="1"/>
          </p:cNvSpPr>
          <p:nvPr>
            <p:ph type="chart" sz="quarter" idx="15"/>
          </p:nvPr>
        </p:nvSpPr>
        <p:spPr>
          <a:xfrm>
            <a:off x="466057" y="1469203"/>
            <a:ext cx="8174089" cy="3495876"/>
          </a:xfrm>
        </p:spPr>
        <p:txBody>
          <a:bodyPr/>
          <a:lstStyle>
            <a:lvl1pPr marL="0" indent="0">
              <a:buNone/>
              <a:defRPr sz="1400" b="1" i="0">
                <a:solidFill>
                  <a:schemeClr val="bg2"/>
                </a:solidFill>
                <a:latin typeface="Helvetica" pitchFamily="2" charset="0"/>
              </a:defRPr>
            </a:lvl1pPr>
          </a:lstStyle>
          <a:p>
            <a:pPr lvl="0"/>
            <a:r>
              <a:rPr lang="en-US" noProof="0"/>
              <a:t>Click icon to add chart</a:t>
            </a:r>
          </a:p>
        </p:txBody>
      </p:sp>
      <p:sp>
        <p:nvSpPr>
          <p:cNvPr id="6" name="Slide Number Placeholder 6">
            <a:extLst>
              <a:ext uri="{FF2B5EF4-FFF2-40B4-BE49-F238E27FC236}">
                <a16:creationId xmlns:a16="http://schemas.microsoft.com/office/drawing/2014/main" id="{1E6B9AC3-489B-4B44-AA9D-1E6653894454}"/>
              </a:ext>
            </a:extLst>
          </p:cNvPr>
          <p:cNvSpPr>
            <a:spLocks noGrp="1"/>
          </p:cNvSpPr>
          <p:nvPr>
            <p:ph type="sldNum" sz="quarter" idx="16"/>
          </p:nvPr>
        </p:nvSpPr>
        <p:spPr>
          <a:xfrm>
            <a:off x="6980238" y="5365750"/>
            <a:ext cx="2057400" cy="303213"/>
          </a:xfrm>
          <a:prstGeom prst="rect">
            <a:avLst/>
          </a:prstGeom>
        </p:spPr>
        <p:txBody>
          <a:bodyPr/>
          <a:lstStyle>
            <a:lvl1pPr>
              <a:defRPr/>
            </a:lvl1pPr>
          </a:lstStyle>
          <a:p>
            <a:pPr>
              <a:defRPr/>
            </a:pPr>
            <a:fld id="{93CBCB4C-692A-A34F-BE50-0F0F29523134}" type="slidenum">
              <a:rPr lang="en-US"/>
              <a:pPr>
                <a:defRPr/>
              </a:pPr>
              <a:t>‹#›</a:t>
            </a:fld>
            <a:endParaRPr lang="en-US"/>
          </a:p>
        </p:txBody>
      </p:sp>
    </p:spTree>
    <p:extLst>
      <p:ext uri="{BB962C8B-B14F-4D97-AF65-F5344CB8AC3E}">
        <p14:creationId xmlns:p14="http://schemas.microsoft.com/office/powerpoint/2010/main" val="2507523905"/>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ic Right">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4632326" y="1366639"/>
            <a:ext cx="4321174" cy="3924778"/>
          </a:xfrm>
        </p:spPr>
        <p:txBody>
          <a:bodyPr/>
          <a:lstStyle>
            <a:lvl1pPr marL="0" indent="0">
              <a:buNone/>
              <a:defRPr/>
            </a:lvl1pPr>
          </a:lstStyle>
          <a:p>
            <a:pPr lvl="0"/>
            <a:r>
              <a:rPr lang="en-US" noProof="0"/>
              <a:t>Click icon to add picture</a:t>
            </a:r>
          </a:p>
        </p:txBody>
      </p:sp>
      <p:sp>
        <p:nvSpPr>
          <p:cNvPr id="9" name="Text Placeholder 8"/>
          <p:cNvSpPr>
            <a:spLocks noGrp="1"/>
          </p:cNvSpPr>
          <p:nvPr>
            <p:ph type="body" sz="quarter" idx="12"/>
          </p:nvPr>
        </p:nvSpPr>
        <p:spPr>
          <a:xfrm>
            <a:off x="458124" y="1366639"/>
            <a:ext cx="3894137" cy="3999228"/>
          </a:xfrm>
        </p:spPr>
        <p:txBody>
          <a:bodyPr lIns="64008"/>
          <a:lstStyle>
            <a:lvl1pPr>
              <a:spcBef>
                <a:spcPts val="600"/>
              </a:spcBef>
              <a:buClr>
                <a:srgbClr val="43922A"/>
              </a:buClr>
              <a:defRPr sz="1800">
                <a:solidFill>
                  <a:schemeClr val="tx1"/>
                </a:solidFill>
              </a:defRPr>
            </a:lvl1pPr>
            <a:lvl2pPr marL="514350" indent="-171450">
              <a:spcBef>
                <a:spcPts val="600"/>
              </a:spcBef>
              <a:buClr>
                <a:srgbClr val="43922A"/>
              </a:buClr>
              <a:buFont typeface="Avenir Book" panose="02000503020000020003" pitchFamily="2" charset="0"/>
              <a:buChar char="–"/>
              <a:defRPr sz="1800">
                <a:solidFill>
                  <a:schemeClr val="tx1"/>
                </a:solidFill>
              </a:defRPr>
            </a:lvl2pPr>
            <a:lvl3pPr>
              <a:spcBef>
                <a:spcPts val="600"/>
              </a:spcBef>
              <a:buClr>
                <a:srgbClr val="43922A"/>
              </a:buClr>
              <a:defRPr sz="1800">
                <a:solidFill>
                  <a:schemeClr val="tx1"/>
                </a:solidFill>
              </a:defRPr>
            </a:lvl3pPr>
            <a:lvl4pPr>
              <a:spcBef>
                <a:spcPts val="600"/>
              </a:spcBef>
              <a:buClr>
                <a:srgbClr val="43922A"/>
              </a:buClr>
              <a:defRPr sz="1800">
                <a:solidFill>
                  <a:schemeClr val="tx1"/>
                </a:solidFill>
              </a:defRPr>
            </a:lvl4pPr>
            <a:lvl5pPr>
              <a:spcBef>
                <a:spcPts val="600"/>
              </a:spcBef>
              <a:buClr>
                <a:srgbClr val="43922A"/>
              </a:buCl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DF81187D-D233-43B8-A2FB-89DDE86104CF}"/>
              </a:ext>
            </a:extLst>
          </p:cNvPr>
          <p:cNvSpPr/>
          <p:nvPr userDrawn="1"/>
        </p:nvSpPr>
        <p:spPr>
          <a:xfrm>
            <a:off x="0" y="0"/>
            <a:ext cx="9144000" cy="10715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13232" eaLnBrk="1" fontAlgn="auto" hangingPunct="1">
              <a:spcBef>
                <a:spcPts val="0"/>
              </a:spcBef>
              <a:spcAft>
                <a:spcPts val="0"/>
              </a:spcAft>
              <a:defRPr/>
            </a:pPr>
            <a:endParaRPr lang="en-US" sz="1404" b="0" i="0">
              <a:latin typeface="Arial" panose="020B0604020202020204" pitchFamily="34" charset="0"/>
            </a:endParaRPr>
          </a:p>
        </p:txBody>
      </p:sp>
      <p:sp>
        <p:nvSpPr>
          <p:cNvPr id="10" name="Title 1">
            <a:extLst>
              <a:ext uri="{FF2B5EF4-FFF2-40B4-BE49-F238E27FC236}">
                <a16:creationId xmlns:a16="http://schemas.microsoft.com/office/drawing/2014/main" id="{A09957C4-EA0A-49D5-97EB-01A934ECC68C}"/>
              </a:ext>
            </a:extLst>
          </p:cNvPr>
          <p:cNvSpPr>
            <a:spLocks noGrp="1"/>
          </p:cNvSpPr>
          <p:nvPr>
            <p:ph type="title"/>
          </p:nvPr>
        </p:nvSpPr>
        <p:spPr>
          <a:xfrm>
            <a:off x="466058" y="241297"/>
            <a:ext cx="6605302" cy="788685"/>
          </a:xfrm>
        </p:spPr>
        <p:txBody>
          <a:bodyPr lIns="45720">
            <a:normAutofit/>
          </a:bodyPr>
          <a:lstStyle>
            <a:lvl1pPr>
              <a:defRPr lang="en-US" sz="2800" b="0" i="0" kern="1200" dirty="0">
                <a:solidFill>
                  <a:schemeClr val="bg1"/>
                </a:solidFill>
                <a:latin typeface="Arial" panose="020B0604020202020204" pitchFamily="34" charset="0"/>
                <a:ea typeface="Arial" panose="020B0604020202020204" pitchFamily="34" charset="0"/>
                <a:cs typeface="Calibri Light" charset="0"/>
              </a:defRPr>
            </a:lvl1pPr>
          </a:lstStyle>
          <a:p>
            <a:r>
              <a:rPr lang="en-US"/>
              <a:t>Click to edit Master title style</a:t>
            </a:r>
          </a:p>
        </p:txBody>
      </p:sp>
      <p:pic>
        <p:nvPicPr>
          <p:cNvPr id="11" name="Picture 10" descr="A picture containing film&#10;&#10;Description automatically generated">
            <a:extLst>
              <a:ext uri="{FF2B5EF4-FFF2-40B4-BE49-F238E27FC236}">
                <a16:creationId xmlns:a16="http://schemas.microsoft.com/office/drawing/2014/main" id="{E8D5C697-190B-47AB-882B-58E43630BD3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20348" y="106984"/>
            <a:ext cx="857594" cy="857594"/>
          </a:xfrm>
          <a:prstGeom prst="rect">
            <a:avLst/>
          </a:prstGeom>
        </p:spPr>
      </p:pic>
    </p:spTree>
    <p:extLst>
      <p:ext uri="{BB962C8B-B14F-4D97-AF65-F5344CB8AC3E}">
        <p14:creationId xmlns:p14="http://schemas.microsoft.com/office/powerpoint/2010/main" val="2744464032"/>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reen with bullets and Content Pic Righ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410147C-F2BC-D740-9B3E-4F9EAB3ABE8A}"/>
              </a:ext>
            </a:extLst>
          </p:cNvPr>
          <p:cNvSpPr/>
          <p:nvPr/>
        </p:nvSpPr>
        <p:spPr>
          <a:xfrm flipH="1">
            <a:off x="0" y="0"/>
            <a:ext cx="4572000" cy="5715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13232" eaLnBrk="1" fontAlgn="auto" hangingPunct="1">
              <a:spcBef>
                <a:spcPts val="0"/>
              </a:spcBef>
              <a:spcAft>
                <a:spcPts val="0"/>
              </a:spcAft>
              <a:defRPr/>
            </a:pPr>
            <a:endParaRPr lang="en-US" sz="1404" b="0" i="0">
              <a:latin typeface="Arial" panose="020B0604020202020204" pitchFamily="34" charset="0"/>
            </a:endParaRPr>
          </a:p>
        </p:txBody>
      </p:sp>
      <p:sp>
        <p:nvSpPr>
          <p:cNvPr id="6" name="Picture Placeholder 5"/>
          <p:cNvSpPr>
            <a:spLocks noGrp="1"/>
          </p:cNvSpPr>
          <p:nvPr>
            <p:ph type="pic" sz="quarter" idx="11"/>
          </p:nvPr>
        </p:nvSpPr>
        <p:spPr>
          <a:xfrm>
            <a:off x="4632326" y="0"/>
            <a:ext cx="4321174" cy="5291418"/>
          </a:xfrm>
        </p:spPr>
        <p:txBody>
          <a:bodyPr/>
          <a:lstStyle/>
          <a:p>
            <a:pPr lvl="0"/>
            <a:r>
              <a:rPr lang="en-US" noProof="0"/>
              <a:t>Click icon to add picture</a:t>
            </a:r>
          </a:p>
        </p:txBody>
      </p:sp>
      <p:sp>
        <p:nvSpPr>
          <p:cNvPr id="2" name="Title 1"/>
          <p:cNvSpPr>
            <a:spLocks noGrp="1"/>
          </p:cNvSpPr>
          <p:nvPr>
            <p:ph type="title"/>
          </p:nvPr>
        </p:nvSpPr>
        <p:spPr>
          <a:xfrm>
            <a:off x="458971" y="351401"/>
            <a:ext cx="3893290" cy="788685"/>
          </a:xfrm>
        </p:spPr>
        <p:txBody>
          <a:bodyPr lIns="45720" rtlCol="0">
            <a:normAutofit/>
          </a:bodyPr>
          <a:lstStyle>
            <a:lvl1pPr>
              <a:defRPr lang="en-US" sz="2800" b="0" i="0" dirty="0">
                <a:solidFill>
                  <a:schemeClr val="bg1"/>
                </a:solidFill>
                <a:latin typeface="Arial" panose="020B0604020202020204" pitchFamily="34" charset="0"/>
                <a:ea typeface="Arial" panose="020B0604020202020204" pitchFamily="34" charset="0"/>
                <a:cs typeface="Calibri Light" charset="0"/>
              </a:defRPr>
            </a:lvl1pPr>
          </a:lstStyle>
          <a:p>
            <a:pPr lvl="0"/>
            <a:r>
              <a:rPr lang="en-US"/>
              <a:t>Click to edit Master title style</a:t>
            </a:r>
          </a:p>
        </p:txBody>
      </p:sp>
      <p:sp>
        <p:nvSpPr>
          <p:cNvPr id="9" name="Text Placeholder 8"/>
          <p:cNvSpPr>
            <a:spLocks noGrp="1"/>
          </p:cNvSpPr>
          <p:nvPr>
            <p:ph type="body" sz="quarter" idx="12"/>
          </p:nvPr>
        </p:nvSpPr>
        <p:spPr>
          <a:xfrm>
            <a:off x="458124" y="1366639"/>
            <a:ext cx="3894137" cy="3999228"/>
          </a:xfrm>
        </p:spPr>
        <p:txBody>
          <a:bodyPr lIns="64008"/>
          <a:lstStyle>
            <a:lvl1pPr>
              <a:spcBef>
                <a:spcPts val="600"/>
              </a:spcBef>
              <a:buClr>
                <a:schemeClr val="bg1"/>
              </a:buClr>
              <a:defRPr sz="1800">
                <a:solidFill>
                  <a:schemeClr val="tx1"/>
                </a:solidFill>
              </a:defRPr>
            </a:lvl1pPr>
            <a:lvl2pPr marL="514350" indent="-171450">
              <a:spcBef>
                <a:spcPts val="600"/>
              </a:spcBef>
              <a:buClr>
                <a:schemeClr val="bg1"/>
              </a:buClr>
              <a:buFont typeface="Avenir Book" panose="02000503020000020003" pitchFamily="2" charset="0"/>
              <a:buChar char="–"/>
              <a:defRPr sz="1800">
                <a:solidFill>
                  <a:schemeClr val="tx1"/>
                </a:solidFill>
              </a:defRPr>
            </a:lvl2pPr>
            <a:lvl3pPr>
              <a:spcBef>
                <a:spcPts val="600"/>
              </a:spcBef>
              <a:buClr>
                <a:schemeClr val="bg1"/>
              </a:buClr>
              <a:defRPr sz="1800">
                <a:solidFill>
                  <a:schemeClr val="tx1"/>
                </a:solidFill>
              </a:defRPr>
            </a:lvl3pPr>
            <a:lvl4pPr>
              <a:spcBef>
                <a:spcPts val="600"/>
              </a:spcBef>
              <a:buClr>
                <a:schemeClr val="bg1"/>
              </a:buClr>
              <a:defRPr sz="1800">
                <a:solidFill>
                  <a:schemeClr val="tx1"/>
                </a:solidFill>
              </a:defRPr>
            </a:lvl4pPr>
            <a:lvl5pPr>
              <a:spcBef>
                <a:spcPts val="600"/>
              </a:spcBef>
              <a:buClr>
                <a:schemeClr val="bg1"/>
              </a:buCl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5CC3B080-992C-1F49-BD5C-B678FB07A0A3}"/>
              </a:ext>
            </a:extLst>
          </p:cNvPr>
          <p:cNvSpPr>
            <a:spLocks noGrp="1"/>
          </p:cNvSpPr>
          <p:nvPr>
            <p:ph type="sldNum" sz="quarter" idx="13"/>
          </p:nvPr>
        </p:nvSpPr>
        <p:spPr>
          <a:xfrm>
            <a:off x="6980238" y="5365750"/>
            <a:ext cx="2057400" cy="303213"/>
          </a:xfrm>
          <a:prstGeom prst="rect">
            <a:avLst/>
          </a:prstGeom>
        </p:spPr>
        <p:txBody>
          <a:bodyPr/>
          <a:lstStyle>
            <a:lvl1pPr>
              <a:defRPr/>
            </a:lvl1pPr>
          </a:lstStyle>
          <a:p>
            <a:pPr>
              <a:defRPr/>
            </a:pPr>
            <a:fld id="{71E19E6C-A63D-A945-9564-7E68EA73AB3E}" type="slidenum">
              <a:rPr lang="en-US"/>
              <a:pPr>
                <a:defRPr/>
              </a:pPr>
              <a:t>‹#›</a:t>
            </a:fld>
            <a:endParaRPr lang="en-US"/>
          </a:p>
        </p:txBody>
      </p:sp>
    </p:spTree>
    <p:extLst>
      <p:ext uri="{BB962C8B-B14F-4D97-AF65-F5344CB8AC3E}">
        <p14:creationId xmlns:p14="http://schemas.microsoft.com/office/powerpoint/2010/main" val="3348618851"/>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3504E4-6380-4903-A1D4-804C7CB346E3}"/>
              </a:ext>
            </a:extLst>
          </p:cNvPr>
          <p:cNvSpPr>
            <a:spLocks noGrp="1"/>
          </p:cNvSpPr>
          <p:nvPr>
            <p:ph type="dt" sz="half" idx="10"/>
          </p:nvPr>
        </p:nvSpPr>
        <p:spPr/>
        <p:txBody>
          <a:bodyPr/>
          <a:lstStyle/>
          <a:p>
            <a:fld id="{6F88F7EE-D51F-43C0-BF83-6407EBED8FCC}" type="datetimeFigureOut">
              <a:rPr lang="en-US" smtClean="0"/>
              <a:t>10/14/20</a:t>
            </a:fld>
            <a:endParaRPr lang="en-US"/>
          </a:p>
        </p:txBody>
      </p:sp>
      <p:sp>
        <p:nvSpPr>
          <p:cNvPr id="3" name="Footer Placeholder 2">
            <a:extLst>
              <a:ext uri="{FF2B5EF4-FFF2-40B4-BE49-F238E27FC236}">
                <a16:creationId xmlns:a16="http://schemas.microsoft.com/office/drawing/2014/main" id="{99BCC626-2495-4C38-9808-B627DC03E73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83FEE34-D78A-4645-9844-465CE695C8D4}"/>
              </a:ext>
            </a:extLst>
          </p:cNvPr>
          <p:cNvSpPr>
            <a:spLocks noGrp="1"/>
          </p:cNvSpPr>
          <p:nvPr>
            <p:ph type="sldNum" sz="quarter" idx="12"/>
          </p:nvPr>
        </p:nvSpPr>
        <p:spPr/>
        <p:txBody>
          <a:bodyPr/>
          <a:lstStyle/>
          <a:p>
            <a:fld id="{4141956B-7C46-4B91-B51A-EDC7066359B9}" type="slidenum">
              <a:rPr lang="en-US" smtClean="0"/>
              <a:t>‹#›</a:t>
            </a:fld>
            <a:endParaRPr lang="en-US"/>
          </a:p>
        </p:txBody>
      </p:sp>
    </p:spTree>
    <p:extLst>
      <p:ext uri="{BB962C8B-B14F-4D97-AF65-F5344CB8AC3E}">
        <p14:creationId xmlns:p14="http://schemas.microsoft.com/office/powerpoint/2010/main" val="3085001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gradFill rotWithShape="0">
          <a:gsLst>
            <a:gs pos="0">
              <a:srgbClr val="1E3951"/>
            </a:gs>
            <a:gs pos="36000">
              <a:srgbClr val="1E3951"/>
            </a:gs>
            <a:gs pos="63972">
              <a:srgbClr val="1F3749"/>
            </a:gs>
            <a:gs pos="100000">
              <a:srgbClr val="213540"/>
            </a:gs>
          </a:gsLst>
          <a:lin ang="4800000"/>
        </a:gradFill>
        <a:effectLst/>
      </p:bgPr>
    </p:bg>
    <p:spTree>
      <p:nvGrpSpPr>
        <p:cNvPr id="1" name=""/>
        <p:cNvGrpSpPr/>
        <p:nvPr/>
      </p:nvGrpSpPr>
      <p:grpSpPr>
        <a:xfrm>
          <a:off x="0" y="0"/>
          <a:ext cx="0" cy="0"/>
          <a:chOff x="0" y="0"/>
          <a:chExt cx="0" cy="0"/>
        </a:xfrm>
      </p:grpSpPr>
      <p:pic>
        <p:nvPicPr>
          <p:cNvPr id="4" name="Picture 6" descr="A picture containing turtle, reptile, animal, holding&#10;&#10;Description automatically generated">
            <a:extLst>
              <a:ext uri="{FF2B5EF4-FFF2-40B4-BE49-F238E27FC236}">
                <a16:creationId xmlns:a16="http://schemas.microsoft.com/office/drawing/2014/main" id="{8CDBA031-1B2C-8643-A501-499B2CC1A17D}"/>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573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4F39805B-6141-E349-BDE4-0D1577D7E6A9}"/>
              </a:ext>
            </a:extLst>
          </p:cNvPr>
          <p:cNvSpPr/>
          <p:nvPr/>
        </p:nvSpPr>
        <p:spPr>
          <a:xfrm>
            <a:off x="138113" y="5426075"/>
            <a:ext cx="5224462" cy="177800"/>
          </a:xfrm>
          <a:prstGeom prst="rect">
            <a:avLst/>
          </a:prstGeom>
        </p:spPr>
        <p:txBody>
          <a:bodyPr>
            <a:spAutoFit/>
          </a:bodyPr>
          <a:lstStyle/>
          <a:p>
            <a:pPr defTabSz="713232" eaLnBrk="1" fontAlgn="auto" hangingPunct="1">
              <a:spcBef>
                <a:spcPts val="0"/>
              </a:spcBef>
              <a:spcAft>
                <a:spcPts val="0"/>
              </a:spcAft>
              <a:defRPr/>
            </a:pPr>
            <a:r>
              <a:rPr lang="en-US" sz="550" b="0" i="0">
                <a:solidFill>
                  <a:schemeClr val="bg1"/>
                </a:solidFill>
                <a:latin typeface="Arial" panose="020B0604020202020204" pitchFamily="34" charset="0"/>
              </a:rPr>
              <a:t>The content of this presentation is proprietary and confidential information of SPR Therapeutics. All rights reserved, 2020.</a:t>
            </a:r>
          </a:p>
        </p:txBody>
      </p:sp>
      <p:pic>
        <p:nvPicPr>
          <p:cNvPr id="6" name="Picture 9">
            <a:extLst>
              <a:ext uri="{FF2B5EF4-FFF2-40B4-BE49-F238E27FC236}">
                <a16:creationId xmlns:a16="http://schemas.microsoft.com/office/drawing/2014/main" id="{CB324D4B-F17D-7245-9102-45DDCDDE85E9}"/>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662738" y="447675"/>
            <a:ext cx="1814512"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779973" y="1743559"/>
            <a:ext cx="3792027" cy="1314138"/>
          </a:xfrm>
        </p:spPr>
        <p:txBody>
          <a:bodyPr/>
          <a:lstStyle>
            <a:lvl1pPr algn="l">
              <a:defRPr lang="en-US" sz="3200" b="0" i="0" kern="1200">
                <a:solidFill>
                  <a:schemeClr val="tx2"/>
                </a:solidFill>
                <a:latin typeface="Arial" panose="020B0604020202020204" pitchFamily="34" charset="0"/>
                <a:ea typeface="Open Sans" panose="020B0606030504020204" pitchFamily="34" charset="0"/>
                <a:cs typeface="Open Sans" panose="020B0606030504020204" pitchFamily="34" charset="0"/>
              </a:defRPr>
            </a:lvl1pPr>
          </a:lstStyle>
          <a:p>
            <a:r>
              <a:rPr lang="en-US"/>
              <a:t>Click to edit Master title style</a:t>
            </a:r>
          </a:p>
        </p:txBody>
      </p:sp>
      <p:sp>
        <p:nvSpPr>
          <p:cNvPr id="3" name="Subtitle 2"/>
          <p:cNvSpPr>
            <a:spLocks noGrp="1"/>
          </p:cNvSpPr>
          <p:nvPr>
            <p:ph type="subTitle" idx="1"/>
          </p:nvPr>
        </p:nvSpPr>
        <p:spPr>
          <a:xfrm>
            <a:off x="773096" y="3178244"/>
            <a:ext cx="3798904" cy="367073"/>
          </a:xfrm>
        </p:spPr>
        <p:txBody>
          <a:bodyPr anchor="ctr">
            <a:normAutofit/>
          </a:bodyPr>
          <a:lstStyle>
            <a:lvl1pPr marL="0" indent="0" algn="l" defTabSz="713232" rtl="0" eaLnBrk="1" latinLnBrk="0" hangingPunct="1">
              <a:buNone/>
              <a:defRPr lang="en-US" sz="1600" b="0" i="0" kern="1200" spc="0" dirty="0">
                <a:solidFill>
                  <a:schemeClr val="bg1"/>
                </a:solidFill>
                <a:latin typeface="Helvetica" pitchFamily="2" charset="0"/>
                <a:ea typeface="Open Sans" panose="020B0606030504020204" pitchFamily="34" charset="0"/>
                <a:cs typeface="Open Sans" panose="020B0606030504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1617352844"/>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F71BE4-752F-DB43-8965-5B99F90A9D19}"/>
              </a:ext>
            </a:extLst>
          </p:cNvPr>
          <p:cNvSpPr/>
          <p:nvPr/>
        </p:nvSpPr>
        <p:spPr>
          <a:xfrm>
            <a:off x="0" y="0"/>
            <a:ext cx="9144000" cy="5715000"/>
          </a:xfrm>
          <a:prstGeom prst="rect">
            <a:avLst/>
          </a:prstGeom>
          <a:gradFill>
            <a:gsLst>
              <a:gs pos="36000">
                <a:srgbClr val="21353F"/>
              </a:gs>
              <a:gs pos="99000">
                <a:srgbClr val="213540"/>
              </a:gs>
            </a:gsLst>
            <a:lin ang="48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13232" eaLnBrk="1" fontAlgn="auto" hangingPunct="1">
              <a:spcBef>
                <a:spcPts val="0"/>
              </a:spcBef>
              <a:spcAft>
                <a:spcPts val="0"/>
              </a:spcAft>
              <a:defRPr/>
            </a:pPr>
            <a:endParaRPr lang="en-US" sz="1404" b="0" i="0">
              <a:latin typeface="Arial" panose="020B0604020202020204" pitchFamily="34" charset="0"/>
            </a:endParaRPr>
          </a:p>
        </p:txBody>
      </p:sp>
      <p:sp>
        <p:nvSpPr>
          <p:cNvPr id="5" name="Rectangle 4">
            <a:extLst>
              <a:ext uri="{FF2B5EF4-FFF2-40B4-BE49-F238E27FC236}">
                <a16:creationId xmlns:a16="http://schemas.microsoft.com/office/drawing/2014/main" id="{414C1A45-AB05-DD48-A7BF-0481B0C48472}"/>
              </a:ext>
            </a:extLst>
          </p:cNvPr>
          <p:cNvSpPr/>
          <p:nvPr/>
        </p:nvSpPr>
        <p:spPr>
          <a:xfrm>
            <a:off x="138113" y="5426075"/>
            <a:ext cx="5224462" cy="177800"/>
          </a:xfrm>
          <a:prstGeom prst="rect">
            <a:avLst/>
          </a:prstGeom>
        </p:spPr>
        <p:txBody>
          <a:bodyPr>
            <a:spAutoFit/>
          </a:bodyPr>
          <a:lstStyle/>
          <a:p>
            <a:pPr defTabSz="713232" eaLnBrk="1" fontAlgn="auto" hangingPunct="1">
              <a:spcBef>
                <a:spcPts val="0"/>
              </a:spcBef>
              <a:spcAft>
                <a:spcPts val="0"/>
              </a:spcAft>
              <a:defRPr/>
            </a:pPr>
            <a:r>
              <a:rPr lang="en-US" sz="550" b="0" i="0" dirty="0">
                <a:solidFill>
                  <a:schemeClr val="bg1"/>
                </a:solidFill>
                <a:latin typeface="Arial" panose="020B0604020202020204" pitchFamily="34" charset="0"/>
              </a:rPr>
              <a:t>The content of this presentation is proprietary and confidential information of SPR Therapeutics. All rights reserved, 2020.</a:t>
            </a:r>
          </a:p>
        </p:txBody>
      </p:sp>
      <p:pic>
        <p:nvPicPr>
          <p:cNvPr id="6" name="Picture 9">
            <a:extLst>
              <a:ext uri="{FF2B5EF4-FFF2-40B4-BE49-F238E27FC236}">
                <a16:creationId xmlns:a16="http://schemas.microsoft.com/office/drawing/2014/main" id="{F0978A26-455C-4840-9D32-FC36A1883229}"/>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662738" y="447675"/>
            <a:ext cx="1814512"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779973" y="1743559"/>
            <a:ext cx="3792027" cy="1314138"/>
          </a:xfrm>
        </p:spPr>
        <p:txBody>
          <a:bodyPr/>
          <a:lstStyle>
            <a:lvl1pPr algn="l">
              <a:defRPr lang="en-US" sz="3200" b="0" i="0" kern="1200">
                <a:solidFill>
                  <a:schemeClr val="tx2"/>
                </a:solidFill>
                <a:latin typeface="Arial" panose="020B0604020202020204" pitchFamily="34" charset="0"/>
                <a:ea typeface="Open Sans" panose="020B0606030504020204" pitchFamily="34" charset="0"/>
                <a:cs typeface="Open Sans" panose="020B0606030504020204" pitchFamily="34" charset="0"/>
              </a:defRPr>
            </a:lvl1pPr>
          </a:lstStyle>
          <a:p>
            <a:r>
              <a:rPr lang="en-US"/>
              <a:t>Click to edit Master title style</a:t>
            </a:r>
          </a:p>
        </p:txBody>
      </p:sp>
      <p:sp>
        <p:nvSpPr>
          <p:cNvPr id="3" name="Subtitle 2"/>
          <p:cNvSpPr>
            <a:spLocks noGrp="1"/>
          </p:cNvSpPr>
          <p:nvPr>
            <p:ph type="subTitle" idx="1"/>
          </p:nvPr>
        </p:nvSpPr>
        <p:spPr>
          <a:xfrm>
            <a:off x="773096" y="3178244"/>
            <a:ext cx="3798904" cy="367073"/>
          </a:xfrm>
        </p:spPr>
        <p:txBody>
          <a:bodyPr anchor="ctr">
            <a:normAutofit/>
          </a:bodyPr>
          <a:lstStyle>
            <a:lvl1pPr marL="0" indent="0" algn="l" defTabSz="713232" rtl="0" eaLnBrk="1" latinLnBrk="0" hangingPunct="1">
              <a:buNone/>
              <a:defRPr lang="en-US" sz="1600" b="0" i="0" kern="1200" spc="0" dirty="0">
                <a:solidFill>
                  <a:schemeClr val="bg1"/>
                </a:solidFill>
                <a:latin typeface="Helvetica" pitchFamily="2" charset="0"/>
                <a:ea typeface="Open Sans" panose="020B0606030504020204" pitchFamily="34" charset="0"/>
                <a:cs typeface="Open Sans" panose="020B0606030504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190396982"/>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265E3D6-082C-0C4D-A3F7-5E4B022E1AC0}"/>
              </a:ext>
            </a:extLst>
          </p:cNvPr>
          <p:cNvSpPr/>
          <p:nvPr/>
        </p:nvSpPr>
        <p:spPr>
          <a:xfrm>
            <a:off x="0" y="0"/>
            <a:ext cx="9183047" cy="5715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13232" eaLnBrk="1" fontAlgn="auto" hangingPunct="1">
              <a:spcBef>
                <a:spcPts val="0"/>
              </a:spcBef>
              <a:spcAft>
                <a:spcPts val="0"/>
              </a:spcAft>
              <a:defRPr/>
            </a:pPr>
            <a:endParaRPr lang="en-US" sz="1404" b="0" i="0">
              <a:latin typeface="Arial" panose="020B0604020202020204" pitchFamily="34" charset="0"/>
            </a:endParaRPr>
          </a:p>
        </p:txBody>
      </p:sp>
      <p:sp>
        <p:nvSpPr>
          <p:cNvPr id="2" name="Title 1"/>
          <p:cNvSpPr>
            <a:spLocks noGrp="1"/>
          </p:cNvSpPr>
          <p:nvPr>
            <p:ph type="ctrTitle"/>
          </p:nvPr>
        </p:nvSpPr>
        <p:spPr>
          <a:xfrm>
            <a:off x="898214" y="2648593"/>
            <a:ext cx="5883223" cy="1314138"/>
          </a:xfrm>
        </p:spPr>
        <p:txBody>
          <a:bodyPr/>
          <a:lstStyle>
            <a:lvl1pPr algn="l">
              <a:defRPr lang="en-US" sz="3200" b="0" i="0" kern="1200">
                <a:solidFill>
                  <a:schemeClr val="bg1"/>
                </a:solidFill>
                <a:latin typeface="Arial" panose="020B0604020202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3" name="Subtitle 2"/>
          <p:cNvSpPr>
            <a:spLocks noGrp="1"/>
          </p:cNvSpPr>
          <p:nvPr>
            <p:ph type="subTitle" idx="1"/>
          </p:nvPr>
        </p:nvSpPr>
        <p:spPr>
          <a:xfrm>
            <a:off x="891337" y="4083278"/>
            <a:ext cx="5893892" cy="367073"/>
          </a:xfrm>
        </p:spPr>
        <p:txBody>
          <a:bodyPr anchor="ctr">
            <a:normAutofit/>
          </a:bodyPr>
          <a:lstStyle>
            <a:lvl1pPr marL="0" indent="0" algn="l" defTabSz="713232" rtl="0" eaLnBrk="1" latinLnBrk="0" hangingPunct="1">
              <a:buNone/>
              <a:defRPr lang="en-US" sz="1600" b="0" i="0" kern="1200" spc="0" dirty="0">
                <a:solidFill>
                  <a:schemeClr val="bg1"/>
                </a:solidFill>
                <a:latin typeface="Helvetica" pitchFamily="2" charset="0"/>
                <a:ea typeface="Open Sans" panose="020B0606030504020204" pitchFamily="34" charset="0"/>
                <a:cs typeface="Open Sans" panose="020B0606030504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13" name="Picture 12" descr="A picture containing film&#10;&#10;Description automatically generated">
            <a:extLst>
              <a:ext uri="{FF2B5EF4-FFF2-40B4-BE49-F238E27FC236}">
                <a16:creationId xmlns:a16="http://schemas.microsoft.com/office/drawing/2014/main" id="{B5BAE337-8D84-4F79-91D6-BC434ADA247D}"/>
              </a:ext>
            </a:extLst>
          </p:cNvPr>
          <p:cNvPicPr>
            <a:picLocks noChangeAspect="1"/>
          </p:cNvPicPr>
          <p:nvPr userDrawn="1"/>
        </p:nvPicPr>
        <p:blipFill>
          <a:blip r:embed="rId2"/>
          <a:stretch>
            <a:fillRect/>
          </a:stretch>
        </p:blipFill>
        <p:spPr>
          <a:xfrm>
            <a:off x="6934819" y="273278"/>
            <a:ext cx="1938166" cy="2584222"/>
          </a:xfrm>
          <a:prstGeom prst="rect">
            <a:avLst/>
          </a:prstGeom>
        </p:spPr>
      </p:pic>
    </p:spTree>
    <p:extLst>
      <p:ext uri="{BB962C8B-B14F-4D97-AF65-F5344CB8AC3E}">
        <p14:creationId xmlns:p14="http://schemas.microsoft.com/office/powerpoint/2010/main" val="587293319"/>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_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466058" y="1342609"/>
            <a:ext cx="8239635" cy="3710118"/>
          </a:xfrm>
        </p:spPr>
        <p:txBody>
          <a:bodyPr lIns="64008"/>
          <a:lstStyle>
            <a:lvl1pPr>
              <a:lnSpc>
                <a:spcPct val="100000"/>
              </a:lnSpc>
              <a:buClrTx/>
              <a:defRPr sz="1800">
                <a:solidFill>
                  <a:schemeClr val="tx1"/>
                </a:solidFill>
              </a:defRPr>
            </a:lvl1pPr>
            <a:lvl2pPr marL="628650" indent="-285750">
              <a:lnSpc>
                <a:spcPct val="100000"/>
              </a:lnSpc>
              <a:spcBef>
                <a:spcPts val="600"/>
              </a:spcBef>
              <a:buClrTx/>
              <a:buFont typeface="Arial" panose="020B0604020202020204" pitchFamily="34" charset="0"/>
              <a:buChar char="•"/>
              <a:defRPr sz="1800">
                <a:solidFill>
                  <a:schemeClr val="tx1"/>
                </a:solidFill>
              </a:defRPr>
            </a:lvl2pPr>
            <a:lvl3pPr>
              <a:lnSpc>
                <a:spcPct val="100000"/>
              </a:lnSpc>
              <a:spcBef>
                <a:spcPts val="600"/>
              </a:spcBef>
              <a:buClrTx/>
              <a:defRPr sz="1800">
                <a:solidFill>
                  <a:schemeClr val="tx1"/>
                </a:solidFill>
              </a:defRPr>
            </a:lvl3pPr>
            <a:lvl4pPr>
              <a:lnSpc>
                <a:spcPct val="100000"/>
              </a:lnSpc>
              <a:spcBef>
                <a:spcPts val="600"/>
              </a:spcBef>
              <a:buClrTx/>
              <a:defRPr sz="1800">
                <a:solidFill>
                  <a:schemeClr val="tx1"/>
                </a:solidFill>
              </a:defRPr>
            </a:lvl4pPr>
            <a:lvl5pPr>
              <a:lnSpc>
                <a:spcPct val="100000"/>
              </a:lnSpc>
              <a:spcBef>
                <a:spcPts val="600"/>
              </a:spcBef>
              <a:buClrTx/>
              <a:defRPr sz="18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CFC6D973-6774-491A-B2D6-6F31E1D3CF35}"/>
              </a:ext>
            </a:extLst>
          </p:cNvPr>
          <p:cNvSpPr/>
          <p:nvPr userDrawn="1"/>
        </p:nvSpPr>
        <p:spPr>
          <a:xfrm>
            <a:off x="0" y="0"/>
            <a:ext cx="9144000" cy="10715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13232" eaLnBrk="1" fontAlgn="auto" hangingPunct="1">
              <a:spcBef>
                <a:spcPts val="0"/>
              </a:spcBef>
              <a:spcAft>
                <a:spcPts val="0"/>
              </a:spcAft>
              <a:defRPr/>
            </a:pPr>
            <a:endParaRPr lang="en-US" sz="1404" b="0" i="0">
              <a:latin typeface="Arial" panose="020B0604020202020204" pitchFamily="34" charset="0"/>
            </a:endParaRPr>
          </a:p>
        </p:txBody>
      </p:sp>
      <p:sp>
        <p:nvSpPr>
          <p:cNvPr id="8" name="Title 1">
            <a:extLst>
              <a:ext uri="{FF2B5EF4-FFF2-40B4-BE49-F238E27FC236}">
                <a16:creationId xmlns:a16="http://schemas.microsoft.com/office/drawing/2014/main" id="{5136DFA1-AEA5-496E-A84D-001C3959E57F}"/>
              </a:ext>
            </a:extLst>
          </p:cNvPr>
          <p:cNvSpPr>
            <a:spLocks noGrp="1"/>
          </p:cNvSpPr>
          <p:nvPr>
            <p:ph type="title"/>
          </p:nvPr>
        </p:nvSpPr>
        <p:spPr>
          <a:xfrm>
            <a:off x="466058" y="241297"/>
            <a:ext cx="6605302" cy="788685"/>
          </a:xfrm>
        </p:spPr>
        <p:txBody>
          <a:bodyPr lIns="45720">
            <a:normAutofit/>
          </a:bodyPr>
          <a:lstStyle>
            <a:lvl1pPr>
              <a:defRPr lang="en-US" sz="2800" b="0" i="0" kern="1200" dirty="0">
                <a:solidFill>
                  <a:schemeClr val="bg1"/>
                </a:solidFill>
                <a:latin typeface="Arial" panose="020B0604020202020204" pitchFamily="34" charset="0"/>
                <a:ea typeface="Arial" panose="020B0604020202020204" pitchFamily="34" charset="0"/>
                <a:cs typeface="Calibri Light" charset="0"/>
              </a:defRPr>
            </a:lvl1pPr>
          </a:lstStyle>
          <a:p>
            <a:r>
              <a:rPr lang="en-US"/>
              <a:t>Click to edit Master title style</a:t>
            </a:r>
          </a:p>
        </p:txBody>
      </p:sp>
      <p:pic>
        <p:nvPicPr>
          <p:cNvPr id="10" name="Picture 9" descr="A picture containing film&#10;&#10;Description automatically generated">
            <a:extLst>
              <a:ext uri="{FF2B5EF4-FFF2-40B4-BE49-F238E27FC236}">
                <a16:creationId xmlns:a16="http://schemas.microsoft.com/office/drawing/2014/main" id="{25433429-0203-46B9-B760-32E7FCFE55A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20348" y="106984"/>
            <a:ext cx="857594" cy="857594"/>
          </a:xfrm>
          <a:prstGeom prst="rect">
            <a:avLst/>
          </a:prstGeom>
        </p:spPr>
      </p:pic>
    </p:spTree>
    <p:extLst>
      <p:ext uri="{BB962C8B-B14F-4D97-AF65-F5344CB8AC3E}">
        <p14:creationId xmlns:p14="http://schemas.microsoft.com/office/powerpoint/2010/main" val="810350982"/>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ray head with bullet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0C9166F-0261-5D45-879C-D1F3F384C525}"/>
              </a:ext>
            </a:extLst>
          </p:cNvPr>
          <p:cNvSpPr/>
          <p:nvPr/>
        </p:nvSpPr>
        <p:spPr>
          <a:xfrm>
            <a:off x="0" y="0"/>
            <a:ext cx="9144000" cy="107156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13232" eaLnBrk="1" fontAlgn="auto" hangingPunct="1">
              <a:spcBef>
                <a:spcPts val="0"/>
              </a:spcBef>
              <a:spcAft>
                <a:spcPts val="0"/>
              </a:spcAft>
              <a:defRPr/>
            </a:pPr>
            <a:endParaRPr lang="en-US" sz="1404" b="0" i="0">
              <a:latin typeface="Arial" panose="020B0604020202020204" pitchFamily="34" charset="0"/>
            </a:endParaRPr>
          </a:p>
        </p:txBody>
      </p:sp>
      <p:pic>
        <p:nvPicPr>
          <p:cNvPr id="5" name="Picture 7">
            <a:extLst>
              <a:ext uri="{FF2B5EF4-FFF2-40B4-BE49-F238E27FC236}">
                <a16:creationId xmlns:a16="http://schemas.microsoft.com/office/drawing/2014/main" id="{310EF375-DBB1-B542-920A-2C70AA1E0A9F}"/>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254875" y="330200"/>
            <a:ext cx="1450975"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66058" y="241297"/>
            <a:ext cx="6605302" cy="788685"/>
          </a:xfrm>
        </p:spPr>
        <p:txBody>
          <a:bodyPr lIns="45720">
            <a:normAutofit/>
          </a:bodyPr>
          <a:lstStyle>
            <a:lvl1pPr>
              <a:defRPr lang="en-US" sz="2800" b="0" i="0" kern="1200" dirty="0">
                <a:solidFill>
                  <a:schemeClr val="tx2"/>
                </a:solidFill>
                <a:latin typeface="Arial" panose="020B0604020202020204" pitchFamily="34" charset="0"/>
                <a:ea typeface="Arial" panose="020B0604020202020204" pitchFamily="34" charset="0"/>
                <a:cs typeface="Calibri Light" charset="0"/>
              </a:defRPr>
            </a:lvl1pPr>
          </a:lstStyle>
          <a:p>
            <a:r>
              <a:rPr lang="en-US"/>
              <a:t>Click to edit Master title style</a:t>
            </a:r>
          </a:p>
        </p:txBody>
      </p:sp>
      <p:sp>
        <p:nvSpPr>
          <p:cNvPr id="3" name="Content Placeholder 2"/>
          <p:cNvSpPr>
            <a:spLocks noGrp="1"/>
          </p:cNvSpPr>
          <p:nvPr>
            <p:ph idx="1"/>
          </p:nvPr>
        </p:nvSpPr>
        <p:spPr>
          <a:xfrm>
            <a:off x="466058" y="1401279"/>
            <a:ext cx="8239635" cy="3710118"/>
          </a:xfrm>
        </p:spPr>
        <p:txBody>
          <a:bodyPr lIns="64008" numCol="2"/>
          <a:lstStyle>
            <a:lvl1pPr>
              <a:lnSpc>
                <a:spcPct val="100000"/>
              </a:lnSpc>
              <a:buClr>
                <a:srgbClr val="43922A"/>
              </a:buClr>
              <a:defRPr sz="1800">
                <a:solidFill>
                  <a:schemeClr val="tx1"/>
                </a:solidFill>
              </a:defRPr>
            </a:lvl1pPr>
            <a:lvl2pPr marL="514350" indent="-171450">
              <a:lnSpc>
                <a:spcPct val="100000"/>
              </a:lnSpc>
              <a:spcBef>
                <a:spcPts val="600"/>
              </a:spcBef>
              <a:buClr>
                <a:srgbClr val="43922A"/>
              </a:buClr>
              <a:buFont typeface="Calibri" panose="020F0502020204030204" pitchFamily="34" charset="0"/>
              <a:buChar char="–"/>
              <a:defRPr sz="1800">
                <a:solidFill>
                  <a:schemeClr val="tx1"/>
                </a:solidFill>
              </a:defRPr>
            </a:lvl2pPr>
            <a:lvl3pPr>
              <a:lnSpc>
                <a:spcPct val="100000"/>
              </a:lnSpc>
              <a:spcBef>
                <a:spcPts val="600"/>
              </a:spcBef>
              <a:buClr>
                <a:srgbClr val="43922A"/>
              </a:buClr>
              <a:defRPr sz="1800">
                <a:solidFill>
                  <a:schemeClr val="tx1"/>
                </a:solidFill>
              </a:defRPr>
            </a:lvl3pPr>
            <a:lvl4pPr>
              <a:lnSpc>
                <a:spcPct val="100000"/>
              </a:lnSpc>
              <a:spcBef>
                <a:spcPts val="600"/>
              </a:spcBef>
              <a:buClr>
                <a:srgbClr val="43922A"/>
              </a:buClr>
              <a:defRPr sz="1800">
                <a:solidFill>
                  <a:schemeClr val="tx1"/>
                </a:solidFill>
              </a:defRPr>
            </a:lvl4pPr>
            <a:lvl5pPr>
              <a:lnSpc>
                <a:spcPct val="100000"/>
              </a:lnSpc>
              <a:spcBef>
                <a:spcPts val="600"/>
              </a:spcBef>
              <a:buClr>
                <a:srgbClr val="43922A"/>
              </a:buCl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6">
            <a:extLst>
              <a:ext uri="{FF2B5EF4-FFF2-40B4-BE49-F238E27FC236}">
                <a16:creationId xmlns:a16="http://schemas.microsoft.com/office/drawing/2014/main" id="{387BA5CE-51C0-8D4B-9C4E-080C28C3AA65}"/>
              </a:ext>
            </a:extLst>
          </p:cNvPr>
          <p:cNvSpPr>
            <a:spLocks noGrp="1"/>
          </p:cNvSpPr>
          <p:nvPr>
            <p:ph type="sldNum" sz="quarter" idx="10"/>
          </p:nvPr>
        </p:nvSpPr>
        <p:spPr>
          <a:xfrm>
            <a:off x="6980238" y="5365750"/>
            <a:ext cx="2057400" cy="303213"/>
          </a:xfrm>
          <a:prstGeom prst="rect">
            <a:avLst/>
          </a:prstGeom>
        </p:spPr>
        <p:txBody>
          <a:bodyPr/>
          <a:lstStyle>
            <a:lvl1pPr>
              <a:defRPr smtClean="0">
                <a:solidFill>
                  <a:schemeClr val="tx1">
                    <a:lumMod val="75000"/>
                    <a:lumOff val="25000"/>
                  </a:schemeClr>
                </a:solidFill>
              </a:defRPr>
            </a:lvl1pPr>
          </a:lstStyle>
          <a:p>
            <a:pPr>
              <a:defRPr/>
            </a:pPr>
            <a:fld id="{77F3CFC6-E26A-BC44-998B-339BC07B05FE}" type="slidenum">
              <a:rPr lang="en-US"/>
              <a:pPr>
                <a:defRPr/>
              </a:pPr>
              <a:t>‹#›</a:t>
            </a:fld>
            <a:endParaRPr lang="en-US"/>
          </a:p>
        </p:txBody>
      </p:sp>
    </p:spTree>
    <p:extLst>
      <p:ext uri="{BB962C8B-B14F-4D97-AF65-F5344CB8AC3E}">
        <p14:creationId xmlns:p14="http://schemas.microsoft.com/office/powerpoint/2010/main" val="1717269581"/>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ue head with bullet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EFD4D13-225F-0945-B59F-661B5759C14A}"/>
              </a:ext>
            </a:extLst>
          </p:cNvPr>
          <p:cNvSpPr/>
          <p:nvPr/>
        </p:nvSpPr>
        <p:spPr>
          <a:xfrm>
            <a:off x="0" y="0"/>
            <a:ext cx="9144000" cy="10715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13232" eaLnBrk="1" fontAlgn="auto" hangingPunct="1">
              <a:spcBef>
                <a:spcPts val="0"/>
              </a:spcBef>
              <a:spcAft>
                <a:spcPts val="0"/>
              </a:spcAft>
              <a:defRPr/>
            </a:pPr>
            <a:endParaRPr lang="en-US" sz="1404" b="0" i="0">
              <a:latin typeface="Arial" panose="020B0604020202020204" pitchFamily="34" charset="0"/>
            </a:endParaRPr>
          </a:p>
        </p:txBody>
      </p:sp>
      <p:sp>
        <p:nvSpPr>
          <p:cNvPr id="2" name="Title 1"/>
          <p:cNvSpPr>
            <a:spLocks noGrp="1"/>
          </p:cNvSpPr>
          <p:nvPr>
            <p:ph type="title"/>
          </p:nvPr>
        </p:nvSpPr>
        <p:spPr>
          <a:xfrm>
            <a:off x="466058" y="241297"/>
            <a:ext cx="6605302" cy="788685"/>
          </a:xfrm>
        </p:spPr>
        <p:txBody>
          <a:bodyPr lIns="45720">
            <a:normAutofit/>
          </a:bodyPr>
          <a:lstStyle>
            <a:lvl1pPr>
              <a:defRPr lang="en-US" sz="2800" b="0" i="0" kern="1200" dirty="0">
                <a:solidFill>
                  <a:schemeClr val="bg1"/>
                </a:solidFill>
                <a:latin typeface="Arial" panose="020B0604020202020204" pitchFamily="34" charset="0"/>
                <a:ea typeface="Arial" panose="020B0604020202020204" pitchFamily="34" charset="0"/>
                <a:cs typeface="Calibri Light" charset="0"/>
              </a:defRPr>
            </a:lvl1pPr>
          </a:lstStyle>
          <a:p>
            <a:r>
              <a:rPr lang="en-US"/>
              <a:t>Click to edit Master title style</a:t>
            </a:r>
          </a:p>
        </p:txBody>
      </p:sp>
      <p:sp>
        <p:nvSpPr>
          <p:cNvPr id="3" name="Content Placeholder 2"/>
          <p:cNvSpPr>
            <a:spLocks noGrp="1"/>
          </p:cNvSpPr>
          <p:nvPr>
            <p:ph idx="1"/>
          </p:nvPr>
        </p:nvSpPr>
        <p:spPr>
          <a:xfrm>
            <a:off x="466058" y="1401279"/>
            <a:ext cx="8239635" cy="3710118"/>
          </a:xfrm>
        </p:spPr>
        <p:txBody>
          <a:bodyPr lIns="64008"/>
          <a:lstStyle>
            <a:lvl1pPr>
              <a:lnSpc>
                <a:spcPct val="100000"/>
              </a:lnSpc>
              <a:buClr>
                <a:srgbClr val="43922A"/>
              </a:buClr>
              <a:defRPr sz="1800">
                <a:solidFill>
                  <a:schemeClr val="tx1"/>
                </a:solidFill>
              </a:defRPr>
            </a:lvl1pPr>
            <a:lvl2pPr marL="514350" indent="-171450">
              <a:lnSpc>
                <a:spcPct val="100000"/>
              </a:lnSpc>
              <a:spcBef>
                <a:spcPts val="600"/>
              </a:spcBef>
              <a:buClr>
                <a:srgbClr val="43922A"/>
              </a:buClr>
              <a:buFont typeface="Calibri" panose="020F0502020204030204" pitchFamily="34" charset="0"/>
              <a:buChar char="–"/>
              <a:defRPr sz="1800">
                <a:solidFill>
                  <a:schemeClr val="tx1"/>
                </a:solidFill>
              </a:defRPr>
            </a:lvl2pPr>
            <a:lvl3pPr>
              <a:lnSpc>
                <a:spcPct val="100000"/>
              </a:lnSpc>
              <a:spcBef>
                <a:spcPts val="600"/>
              </a:spcBef>
              <a:buClr>
                <a:srgbClr val="43922A"/>
              </a:buClr>
              <a:defRPr sz="1800">
                <a:solidFill>
                  <a:schemeClr val="tx1"/>
                </a:solidFill>
              </a:defRPr>
            </a:lvl3pPr>
            <a:lvl4pPr>
              <a:lnSpc>
                <a:spcPct val="100000"/>
              </a:lnSpc>
              <a:spcBef>
                <a:spcPts val="600"/>
              </a:spcBef>
              <a:buClr>
                <a:srgbClr val="43922A"/>
              </a:buClr>
              <a:defRPr sz="1800">
                <a:solidFill>
                  <a:schemeClr val="tx1"/>
                </a:solidFill>
              </a:defRPr>
            </a:lvl4pPr>
            <a:lvl5pPr>
              <a:lnSpc>
                <a:spcPct val="100000"/>
              </a:lnSpc>
              <a:spcBef>
                <a:spcPts val="600"/>
              </a:spcBef>
              <a:buClr>
                <a:srgbClr val="43922A"/>
              </a:buCl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descr="A picture containing film&#10;&#10;Description automatically generated">
            <a:extLst>
              <a:ext uri="{FF2B5EF4-FFF2-40B4-BE49-F238E27FC236}">
                <a16:creationId xmlns:a16="http://schemas.microsoft.com/office/drawing/2014/main" id="{4872BDA6-DFEA-4510-ADED-FE7EAF89EE3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20348" y="106984"/>
            <a:ext cx="857594" cy="857594"/>
          </a:xfrm>
          <a:prstGeom prst="rect">
            <a:avLst/>
          </a:prstGeom>
        </p:spPr>
      </p:pic>
    </p:spTree>
    <p:extLst>
      <p:ext uri="{BB962C8B-B14F-4D97-AF65-F5344CB8AC3E}">
        <p14:creationId xmlns:p14="http://schemas.microsoft.com/office/powerpoint/2010/main" val="750194781"/>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reen head with bullets">
    <p:spTree>
      <p:nvGrpSpPr>
        <p:cNvPr id="1" name=""/>
        <p:cNvGrpSpPr/>
        <p:nvPr/>
      </p:nvGrpSpPr>
      <p:grpSpPr>
        <a:xfrm>
          <a:off x="0" y="0"/>
          <a:ext cx="0" cy="0"/>
          <a:chOff x="0" y="0"/>
          <a:chExt cx="0" cy="0"/>
        </a:xfrm>
      </p:grpSpPr>
      <p:pic>
        <p:nvPicPr>
          <p:cNvPr id="4" name="Picture 6" descr="A close up of a sign&#10;&#10;Description automatically generated">
            <a:extLst>
              <a:ext uri="{FF2B5EF4-FFF2-40B4-BE49-F238E27FC236}">
                <a16:creationId xmlns:a16="http://schemas.microsoft.com/office/drawing/2014/main" id="{B238A884-3D89-2F4F-A5DC-2193DD632A19}"/>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178675" y="330200"/>
            <a:ext cx="1462088"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5AFF0CA7-925C-6248-8DE0-3059FA29B9D3}"/>
              </a:ext>
            </a:extLst>
          </p:cNvPr>
          <p:cNvSpPr/>
          <p:nvPr/>
        </p:nvSpPr>
        <p:spPr>
          <a:xfrm>
            <a:off x="0" y="0"/>
            <a:ext cx="9144000" cy="10779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13232" eaLnBrk="1" fontAlgn="auto" hangingPunct="1">
              <a:spcBef>
                <a:spcPts val="0"/>
              </a:spcBef>
              <a:spcAft>
                <a:spcPts val="0"/>
              </a:spcAft>
              <a:defRPr/>
            </a:pPr>
            <a:endParaRPr lang="en-US" sz="1404" b="0" i="0">
              <a:latin typeface="Arial" panose="020B0604020202020204" pitchFamily="34" charset="0"/>
            </a:endParaRPr>
          </a:p>
        </p:txBody>
      </p:sp>
      <p:pic>
        <p:nvPicPr>
          <p:cNvPr id="6" name="Picture 9">
            <a:extLst>
              <a:ext uri="{FF2B5EF4-FFF2-40B4-BE49-F238E27FC236}">
                <a16:creationId xmlns:a16="http://schemas.microsoft.com/office/drawing/2014/main" id="{6E8F61A5-CB3B-6944-A464-350786DDF43D}"/>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202488" y="352425"/>
            <a:ext cx="1460500"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2182" y="1366184"/>
            <a:ext cx="8239635" cy="3710118"/>
          </a:xfrm>
        </p:spPr>
        <p:txBody>
          <a:bodyPr lIns="64008"/>
          <a:lstStyle>
            <a:lvl1pPr>
              <a:lnSpc>
                <a:spcPct val="100000"/>
              </a:lnSpc>
              <a:buClr>
                <a:srgbClr val="43922A"/>
              </a:buClr>
              <a:defRPr sz="1800">
                <a:solidFill>
                  <a:schemeClr val="tx1">
                    <a:lumMod val="75000"/>
                    <a:lumOff val="25000"/>
                  </a:schemeClr>
                </a:solidFill>
              </a:defRPr>
            </a:lvl1pPr>
            <a:lvl2pPr marL="514350" indent="-171450">
              <a:lnSpc>
                <a:spcPct val="100000"/>
              </a:lnSpc>
              <a:spcBef>
                <a:spcPts val="600"/>
              </a:spcBef>
              <a:buClr>
                <a:srgbClr val="43922A"/>
              </a:buClr>
              <a:buFont typeface="Calibri" panose="020F0502020204030204" pitchFamily="34" charset="0"/>
              <a:buChar char="–"/>
              <a:defRPr sz="1800">
                <a:solidFill>
                  <a:schemeClr val="tx1">
                    <a:lumMod val="75000"/>
                    <a:lumOff val="25000"/>
                  </a:schemeClr>
                </a:solidFill>
              </a:defRPr>
            </a:lvl2pPr>
            <a:lvl3pPr>
              <a:lnSpc>
                <a:spcPct val="100000"/>
              </a:lnSpc>
              <a:spcBef>
                <a:spcPts val="600"/>
              </a:spcBef>
              <a:buClr>
                <a:srgbClr val="43922A"/>
              </a:buClr>
              <a:defRPr sz="1800">
                <a:solidFill>
                  <a:schemeClr val="tx1">
                    <a:lumMod val="75000"/>
                    <a:lumOff val="25000"/>
                  </a:schemeClr>
                </a:solidFill>
              </a:defRPr>
            </a:lvl3pPr>
            <a:lvl4pPr>
              <a:lnSpc>
                <a:spcPct val="100000"/>
              </a:lnSpc>
              <a:spcBef>
                <a:spcPts val="600"/>
              </a:spcBef>
              <a:buClr>
                <a:srgbClr val="43922A"/>
              </a:buClr>
              <a:defRPr sz="1800">
                <a:solidFill>
                  <a:schemeClr val="tx1">
                    <a:lumMod val="75000"/>
                    <a:lumOff val="25000"/>
                  </a:schemeClr>
                </a:solidFill>
              </a:defRPr>
            </a:lvl4pPr>
            <a:lvl5pPr>
              <a:lnSpc>
                <a:spcPct val="100000"/>
              </a:lnSpc>
              <a:spcBef>
                <a:spcPts val="600"/>
              </a:spcBef>
              <a:buClr>
                <a:srgbClr val="43922A"/>
              </a:buClr>
              <a:defRPr sz="18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480606" y="169101"/>
            <a:ext cx="6605302" cy="908031"/>
          </a:xfrm>
        </p:spPr>
        <p:txBody>
          <a:bodyPr lIns="45720">
            <a:normAutofit/>
          </a:bodyPr>
          <a:lstStyle>
            <a:lvl1pPr>
              <a:defRPr lang="en-US" sz="2800" b="0" i="0" kern="1200" dirty="0">
                <a:solidFill>
                  <a:schemeClr val="bg1"/>
                </a:solidFill>
                <a:latin typeface="Arial" panose="020B0604020202020204" pitchFamily="34" charset="0"/>
                <a:ea typeface="Arial" panose="020B0604020202020204" pitchFamily="34" charset="0"/>
                <a:cs typeface="Calibri Light" charset="0"/>
              </a:defRPr>
            </a:lvl1pPr>
          </a:lstStyle>
          <a:p>
            <a:r>
              <a:rPr lang="en-US"/>
              <a:t>Click to edit Master title style</a:t>
            </a:r>
          </a:p>
        </p:txBody>
      </p:sp>
      <p:sp>
        <p:nvSpPr>
          <p:cNvPr id="7" name="Slide Number Placeholder 6">
            <a:extLst>
              <a:ext uri="{FF2B5EF4-FFF2-40B4-BE49-F238E27FC236}">
                <a16:creationId xmlns:a16="http://schemas.microsoft.com/office/drawing/2014/main" id="{1DA19AFF-ED80-7547-8723-781734260CCE}"/>
              </a:ext>
            </a:extLst>
          </p:cNvPr>
          <p:cNvSpPr>
            <a:spLocks noGrp="1"/>
          </p:cNvSpPr>
          <p:nvPr>
            <p:ph type="sldNum" sz="quarter" idx="10"/>
          </p:nvPr>
        </p:nvSpPr>
        <p:spPr>
          <a:xfrm>
            <a:off x="6980238" y="5365750"/>
            <a:ext cx="2057400" cy="303213"/>
          </a:xfrm>
          <a:prstGeom prst="rect">
            <a:avLst/>
          </a:prstGeom>
        </p:spPr>
        <p:txBody>
          <a:bodyPr/>
          <a:lstStyle>
            <a:lvl1pPr>
              <a:defRPr smtClean="0">
                <a:solidFill>
                  <a:schemeClr val="tx1">
                    <a:lumMod val="75000"/>
                    <a:lumOff val="25000"/>
                  </a:schemeClr>
                </a:solidFill>
              </a:defRPr>
            </a:lvl1pPr>
          </a:lstStyle>
          <a:p>
            <a:pPr>
              <a:defRPr/>
            </a:pPr>
            <a:fld id="{C9C47981-E935-7A4F-92DB-500787D4AE67}" type="slidenum">
              <a:rPr lang="en-US"/>
              <a:pPr>
                <a:defRPr/>
              </a:pPr>
              <a:t>‹#›</a:t>
            </a:fld>
            <a:endParaRPr lang="en-US"/>
          </a:p>
        </p:txBody>
      </p:sp>
    </p:spTree>
    <p:extLst>
      <p:ext uri="{BB962C8B-B14F-4D97-AF65-F5344CB8AC3E}">
        <p14:creationId xmlns:p14="http://schemas.microsoft.com/office/powerpoint/2010/main" val="990741428"/>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pic>
        <p:nvPicPr>
          <p:cNvPr id="5" name="Picture 6" descr="A close up of a sign&#10;&#10;Description automatically generated">
            <a:extLst>
              <a:ext uri="{FF2B5EF4-FFF2-40B4-BE49-F238E27FC236}">
                <a16:creationId xmlns:a16="http://schemas.microsoft.com/office/drawing/2014/main" id="{C92F4FF2-BE86-AF45-9CEE-15E445A15EF0}"/>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178675" y="330200"/>
            <a:ext cx="1462088"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4FCA2C33-6D16-004F-8E3C-E504BE53114D}"/>
              </a:ext>
            </a:extLst>
          </p:cNvPr>
          <p:cNvSpPr/>
          <p:nvPr/>
        </p:nvSpPr>
        <p:spPr>
          <a:xfrm>
            <a:off x="0" y="0"/>
            <a:ext cx="9144000" cy="10779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13232" eaLnBrk="1" fontAlgn="auto" hangingPunct="1">
              <a:spcBef>
                <a:spcPts val="0"/>
              </a:spcBef>
              <a:spcAft>
                <a:spcPts val="0"/>
              </a:spcAft>
              <a:defRPr/>
            </a:pPr>
            <a:endParaRPr lang="en-US" sz="1404" b="0" i="0">
              <a:latin typeface="Arial" panose="020B0604020202020204" pitchFamily="34" charset="0"/>
            </a:endParaRPr>
          </a:p>
        </p:txBody>
      </p:sp>
      <p:pic>
        <p:nvPicPr>
          <p:cNvPr id="7" name="Picture 9">
            <a:extLst>
              <a:ext uri="{FF2B5EF4-FFF2-40B4-BE49-F238E27FC236}">
                <a16:creationId xmlns:a16="http://schemas.microsoft.com/office/drawing/2014/main" id="{D1A64E1C-7EB1-094E-9815-114FA0B6C437}"/>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202488" y="352425"/>
            <a:ext cx="1460500"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80606" y="1366184"/>
            <a:ext cx="3885448" cy="3710118"/>
          </a:xfrm>
        </p:spPr>
        <p:txBody>
          <a:bodyPr lIns="64008"/>
          <a:lstStyle>
            <a:lvl1pPr>
              <a:lnSpc>
                <a:spcPct val="100000"/>
              </a:lnSpc>
              <a:buClr>
                <a:srgbClr val="43922A"/>
              </a:buClr>
              <a:defRPr sz="2100">
                <a:solidFill>
                  <a:schemeClr val="tx1">
                    <a:lumMod val="75000"/>
                    <a:lumOff val="25000"/>
                  </a:schemeClr>
                </a:solidFill>
              </a:defRPr>
            </a:lvl1pPr>
            <a:lvl2pPr marL="514350" indent="-171450">
              <a:lnSpc>
                <a:spcPct val="100000"/>
              </a:lnSpc>
              <a:spcBef>
                <a:spcPts val="600"/>
              </a:spcBef>
              <a:buClr>
                <a:srgbClr val="43922A"/>
              </a:buClr>
              <a:buFont typeface="Calibri" panose="020F0502020204030204" pitchFamily="34" charset="0"/>
              <a:buChar char="–"/>
              <a:defRPr sz="1800">
                <a:solidFill>
                  <a:schemeClr val="tx1">
                    <a:lumMod val="75000"/>
                    <a:lumOff val="25000"/>
                  </a:schemeClr>
                </a:solidFill>
              </a:defRPr>
            </a:lvl2pPr>
            <a:lvl3pPr>
              <a:lnSpc>
                <a:spcPct val="100000"/>
              </a:lnSpc>
              <a:spcBef>
                <a:spcPts val="600"/>
              </a:spcBef>
              <a:buClr>
                <a:srgbClr val="43922A"/>
              </a:buClr>
              <a:defRPr sz="1800">
                <a:solidFill>
                  <a:schemeClr val="tx1">
                    <a:lumMod val="75000"/>
                    <a:lumOff val="25000"/>
                  </a:schemeClr>
                </a:solidFill>
              </a:defRPr>
            </a:lvl3pPr>
            <a:lvl4pPr>
              <a:lnSpc>
                <a:spcPct val="100000"/>
              </a:lnSpc>
              <a:spcBef>
                <a:spcPts val="600"/>
              </a:spcBef>
              <a:buClr>
                <a:srgbClr val="43922A"/>
              </a:buClr>
              <a:defRPr sz="1800">
                <a:solidFill>
                  <a:schemeClr val="tx1">
                    <a:lumMod val="75000"/>
                    <a:lumOff val="25000"/>
                  </a:schemeClr>
                </a:solidFill>
              </a:defRPr>
            </a:lvl4pPr>
            <a:lvl5pPr>
              <a:lnSpc>
                <a:spcPct val="100000"/>
              </a:lnSpc>
              <a:spcBef>
                <a:spcPts val="600"/>
              </a:spcBef>
              <a:buClr>
                <a:srgbClr val="43922A"/>
              </a:buClr>
              <a:defRPr sz="18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480606" y="169101"/>
            <a:ext cx="6605302" cy="908031"/>
          </a:xfrm>
        </p:spPr>
        <p:txBody>
          <a:bodyPr lIns="45720">
            <a:normAutofit/>
          </a:bodyPr>
          <a:lstStyle>
            <a:lvl1pPr>
              <a:defRPr lang="en-US" sz="2800" b="0" i="0" kern="1200" dirty="0">
                <a:solidFill>
                  <a:schemeClr val="bg1"/>
                </a:solidFill>
                <a:latin typeface="Arial" panose="020B0604020202020204" pitchFamily="34" charset="0"/>
                <a:ea typeface="Arial" panose="020B0604020202020204" pitchFamily="34" charset="0"/>
                <a:cs typeface="Calibri Light" charset="0"/>
              </a:defRPr>
            </a:lvl1pPr>
          </a:lstStyle>
          <a:p>
            <a:r>
              <a:rPr lang="en-US"/>
              <a:t>Click to edit Master title style</a:t>
            </a:r>
          </a:p>
        </p:txBody>
      </p:sp>
      <p:sp>
        <p:nvSpPr>
          <p:cNvPr id="11" name="Text Placeholder 10"/>
          <p:cNvSpPr>
            <a:spLocks noGrp="1"/>
          </p:cNvSpPr>
          <p:nvPr>
            <p:ph type="body" sz="quarter" idx="11"/>
          </p:nvPr>
        </p:nvSpPr>
        <p:spPr>
          <a:xfrm>
            <a:off x="4512475" y="1366315"/>
            <a:ext cx="3956022" cy="37099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6">
            <a:extLst>
              <a:ext uri="{FF2B5EF4-FFF2-40B4-BE49-F238E27FC236}">
                <a16:creationId xmlns:a16="http://schemas.microsoft.com/office/drawing/2014/main" id="{357956E3-A821-3D40-BC67-9CDDF7D8014B}"/>
              </a:ext>
            </a:extLst>
          </p:cNvPr>
          <p:cNvSpPr>
            <a:spLocks noGrp="1"/>
          </p:cNvSpPr>
          <p:nvPr>
            <p:ph type="sldNum" sz="quarter" idx="12"/>
          </p:nvPr>
        </p:nvSpPr>
        <p:spPr>
          <a:xfrm>
            <a:off x="6980238" y="5365750"/>
            <a:ext cx="2057400" cy="303213"/>
          </a:xfrm>
          <a:prstGeom prst="rect">
            <a:avLst/>
          </a:prstGeom>
        </p:spPr>
        <p:txBody>
          <a:bodyPr/>
          <a:lstStyle>
            <a:lvl1pPr>
              <a:defRPr smtClean="0">
                <a:solidFill>
                  <a:schemeClr val="tx1">
                    <a:lumMod val="75000"/>
                    <a:lumOff val="25000"/>
                  </a:schemeClr>
                </a:solidFill>
              </a:defRPr>
            </a:lvl1pPr>
          </a:lstStyle>
          <a:p>
            <a:pPr>
              <a:defRPr/>
            </a:pPr>
            <a:fld id="{2B284241-0DFB-794B-BE24-7FD54691C4B0}" type="slidenum">
              <a:rPr lang="en-US"/>
              <a:pPr>
                <a:defRPr/>
              </a:pPr>
              <a:t>‹#›</a:t>
            </a:fld>
            <a:endParaRPr lang="en-US"/>
          </a:p>
        </p:txBody>
      </p:sp>
    </p:spTree>
    <p:extLst>
      <p:ext uri="{BB962C8B-B14F-4D97-AF65-F5344CB8AC3E}">
        <p14:creationId xmlns:p14="http://schemas.microsoft.com/office/powerpoint/2010/main" val="443146849"/>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9C91D5E-2490-4441-AC7C-697D26E600B8}"/>
              </a:ext>
            </a:extLst>
          </p:cNvPr>
          <p:cNvSpPr>
            <a:spLocks noGrp="1"/>
          </p:cNvSpPr>
          <p:nvPr>
            <p:ph type="body" idx="1"/>
          </p:nvPr>
        </p:nvSpPr>
        <p:spPr>
          <a:xfrm>
            <a:off x="628650" y="1619250"/>
            <a:ext cx="7886700" cy="362585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Title Placeholder 1">
            <a:extLst>
              <a:ext uri="{FF2B5EF4-FFF2-40B4-BE49-F238E27FC236}">
                <a16:creationId xmlns:a16="http://schemas.microsoft.com/office/drawing/2014/main" id="{05275AE9-37D4-E047-93BB-01A283A82F64}"/>
              </a:ext>
            </a:extLst>
          </p:cNvPr>
          <p:cNvSpPr>
            <a:spLocks noGrp="1" noChangeArrowheads="1"/>
          </p:cNvSpPr>
          <p:nvPr>
            <p:ph type="title"/>
          </p:nvPr>
        </p:nvSpPr>
        <p:spPr bwMode="auto">
          <a:xfrm>
            <a:off x="628650" y="304800"/>
            <a:ext cx="78867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Tree>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Lst>
  <p:transition spd="med">
    <p:fade/>
  </p:transition>
  <p:hf hdr="0" ftr="0" dt="0"/>
  <p:txStyles>
    <p:titleStyle>
      <a:lvl1pPr algn="l" defTabSz="685800" rtl="0" eaLnBrk="1" fontAlgn="base" hangingPunct="1">
        <a:lnSpc>
          <a:spcPct val="90000"/>
        </a:lnSpc>
        <a:spcBef>
          <a:spcPct val="0"/>
        </a:spcBef>
        <a:spcAft>
          <a:spcPct val="0"/>
        </a:spcAft>
        <a:defRPr sz="3300" kern="1200">
          <a:solidFill>
            <a:srgbClr val="090909"/>
          </a:solidFill>
          <a:latin typeface="+mj-lt"/>
          <a:ea typeface="Open Sans" panose="020B0606030504020204" pitchFamily="34" charset="0"/>
          <a:cs typeface="Open Sans" panose="020B0606030504020204" pitchFamily="34" charset="0"/>
        </a:defRPr>
      </a:lvl1pPr>
      <a:lvl2pPr algn="l" defTabSz="685800" rtl="0" eaLnBrk="1" fontAlgn="base" hangingPunct="1">
        <a:lnSpc>
          <a:spcPct val="90000"/>
        </a:lnSpc>
        <a:spcBef>
          <a:spcPct val="0"/>
        </a:spcBef>
        <a:spcAft>
          <a:spcPct val="0"/>
        </a:spcAft>
        <a:defRPr sz="3300">
          <a:solidFill>
            <a:schemeClr val="tx2"/>
          </a:solidFill>
          <a:latin typeface="Helvetica Light" panose="020B0403020202020204" pitchFamily="34" charset="0"/>
          <a:cs typeface="Open Sans" panose="020B0606030504020204" pitchFamily="34" charset="0"/>
        </a:defRPr>
      </a:lvl2pPr>
      <a:lvl3pPr algn="l" defTabSz="685800" rtl="0" eaLnBrk="1" fontAlgn="base" hangingPunct="1">
        <a:lnSpc>
          <a:spcPct val="90000"/>
        </a:lnSpc>
        <a:spcBef>
          <a:spcPct val="0"/>
        </a:spcBef>
        <a:spcAft>
          <a:spcPct val="0"/>
        </a:spcAft>
        <a:defRPr sz="3300">
          <a:solidFill>
            <a:schemeClr val="tx2"/>
          </a:solidFill>
          <a:latin typeface="Helvetica Light" panose="020B0403020202020204" pitchFamily="34" charset="0"/>
          <a:cs typeface="Open Sans" panose="020B0606030504020204" pitchFamily="34" charset="0"/>
        </a:defRPr>
      </a:lvl3pPr>
      <a:lvl4pPr algn="l" defTabSz="685800" rtl="0" eaLnBrk="1" fontAlgn="base" hangingPunct="1">
        <a:lnSpc>
          <a:spcPct val="90000"/>
        </a:lnSpc>
        <a:spcBef>
          <a:spcPct val="0"/>
        </a:spcBef>
        <a:spcAft>
          <a:spcPct val="0"/>
        </a:spcAft>
        <a:defRPr sz="3300">
          <a:solidFill>
            <a:schemeClr val="tx2"/>
          </a:solidFill>
          <a:latin typeface="Helvetica Light" panose="020B0403020202020204" pitchFamily="34" charset="0"/>
          <a:cs typeface="Open Sans" panose="020B0606030504020204" pitchFamily="34" charset="0"/>
        </a:defRPr>
      </a:lvl4pPr>
      <a:lvl5pPr algn="l" defTabSz="685800" rtl="0" eaLnBrk="1" fontAlgn="base" hangingPunct="1">
        <a:lnSpc>
          <a:spcPct val="90000"/>
        </a:lnSpc>
        <a:spcBef>
          <a:spcPct val="0"/>
        </a:spcBef>
        <a:spcAft>
          <a:spcPct val="0"/>
        </a:spcAft>
        <a:defRPr sz="3300">
          <a:solidFill>
            <a:schemeClr val="tx2"/>
          </a:solidFill>
          <a:latin typeface="Helvetica Light" panose="020B0403020202020204" pitchFamily="34" charset="0"/>
          <a:cs typeface="Open Sans" panose="020B0606030504020204" pitchFamily="34" charset="0"/>
        </a:defRPr>
      </a:lvl5pPr>
      <a:lvl6pPr marL="457200" algn="l" defTabSz="685800" rtl="0" eaLnBrk="1" fontAlgn="base" hangingPunct="1">
        <a:lnSpc>
          <a:spcPct val="90000"/>
        </a:lnSpc>
        <a:spcBef>
          <a:spcPct val="0"/>
        </a:spcBef>
        <a:spcAft>
          <a:spcPct val="0"/>
        </a:spcAft>
        <a:defRPr sz="3300">
          <a:solidFill>
            <a:schemeClr val="tx2"/>
          </a:solidFill>
          <a:latin typeface="Helvetica Light" panose="020B0403020202020204" pitchFamily="34" charset="0"/>
          <a:cs typeface="Open Sans" panose="020B0606030504020204" pitchFamily="34" charset="0"/>
        </a:defRPr>
      </a:lvl6pPr>
      <a:lvl7pPr marL="914400" algn="l" defTabSz="685800" rtl="0" eaLnBrk="1" fontAlgn="base" hangingPunct="1">
        <a:lnSpc>
          <a:spcPct val="90000"/>
        </a:lnSpc>
        <a:spcBef>
          <a:spcPct val="0"/>
        </a:spcBef>
        <a:spcAft>
          <a:spcPct val="0"/>
        </a:spcAft>
        <a:defRPr sz="3300">
          <a:solidFill>
            <a:schemeClr val="tx2"/>
          </a:solidFill>
          <a:latin typeface="Helvetica Light" panose="020B0403020202020204" pitchFamily="34" charset="0"/>
          <a:cs typeface="Open Sans" panose="020B0606030504020204" pitchFamily="34" charset="0"/>
        </a:defRPr>
      </a:lvl7pPr>
      <a:lvl8pPr marL="1371600" algn="l" defTabSz="685800" rtl="0" eaLnBrk="1" fontAlgn="base" hangingPunct="1">
        <a:lnSpc>
          <a:spcPct val="90000"/>
        </a:lnSpc>
        <a:spcBef>
          <a:spcPct val="0"/>
        </a:spcBef>
        <a:spcAft>
          <a:spcPct val="0"/>
        </a:spcAft>
        <a:defRPr sz="3300">
          <a:solidFill>
            <a:schemeClr val="tx2"/>
          </a:solidFill>
          <a:latin typeface="Helvetica Light" panose="020B0403020202020204" pitchFamily="34" charset="0"/>
          <a:cs typeface="Open Sans" panose="020B0606030504020204" pitchFamily="34" charset="0"/>
        </a:defRPr>
      </a:lvl8pPr>
      <a:lvl9pPr marL="1828800" algn="l" defTabSz="685800" rtl="0" eaLnBrk="1" fontAlgn="base" hangingPunct="1">
        <a:lnSpc>
          <a:spcPct val="90000"/>
        </a:lnSpc>
        <a:spcBef>
          <a:spcPct val="0"/>
        </a:spcBef>
        <a:spcAft>
          <a:spcPct val="0"/>
        </a:spcAft>
        <a:defRPr sz="3300">
          <a:solidFill>
            <a:schemeClr val="tx2"/>
          </a:solidFill>
          <a:latin typeface="Helvetica Light" panose="020B0403020202020204" pitchFamily="34" charset="0"/>
          <a:cs typeface="Open Sans" panose="020B0606030504020204" pitchFamily="34" charset="0"/>
        </a:defRPr>
      </a:lvl9pPr>
    </p:titleStyle>
    <p:bodyStyle>
      <a:lvl1pPr marL="171450" indent="-171450" algn="l" defTabSz="685800" rtl="0" eaLnBrk="1" fontAlgn="base" hangingPunct="1">
        <a:spcBef>
          <a:spcPts val="750"/>
        </a:spcBef>
        <a:spcAft>
          <a:spcPct val="0"/>
        </a:spcAft>
        <a:buClrTx/>
        <a:buFont typeface="Arial" panose="020B0604020202020204" pitchFamily="34" charset="0"/>
        <a:buChar char="•"/>
        <a:defRPr sz="2100" kern="1200">
          <a:solidFill>
            <a:srgbClr val="090909"/>
          </a:solidFill>
          <a:latin typeface="+mn-lt"/>
          <a:ea typeface="MS PGothic" panose="020B0600070205080204" pitchFamily="34" charset="-128"/>
          <a:cs typeface="+mn-cs"/>
        </a:defRPr>
      </a:lvl1pPr>
      <a:lvl2pPr marL="514350" indent="-171450" algn="l" defTabSz="685800" rtl="0" eaLnBrk="1" fontAlgn="base" hangingPunct="1">
        <a:spcBef>
          <a:spcPts val="375"/>
        </a:spcBef>
        <a:spcAft>
          <a:spcPct val="0"/>
        </a:spcAft>
        <a:buClrTx/>
        <a:buFont typeface="Arial" panose="020B0604020202020204" pitchFamily="34" charset="0"/>
        <a:buChar char="•"/>
        <a:defRPr kern="1200">
          <a:solidFill>
            <a:srgbClr val="090909"/>
          </a:solidFill>
          <a:latin typeface="+mn-lt"/>
          <a:ea typeface="MS PGothic" panose="020B0600070205080204" pitchFamily="34" charset="-128"/>
          <a:cs typeface="+mn-cs"/>
        </a:defRPr>
      </a:lvl2pPr>
      <a:lvl3pPr marL="857250" indent="-171450" algn="l" defTabSz="685800" rtl="0" eaLnBrk="1" fontAlgn="base" hangingPunct="1">
        <a:spcBef>
          <a:spcPts val="375"/>
        </a:spcBef>
        <a:spcAft>
          <a:spcPct val="0"/>
        </a:spcAft>
        <a:buClrTx/>
        <a:buFont typeface="Arial" panose="020B0604020202020204" pitchFamily="34" charset="0"/>
        <a:buChar char="•"/>
        <a:defRPr sz="1500" kern="1200">
          <a:solidFill>
            <a:srgbClr val="090909"/>
          </a:solidFill>
          <a:latin typeface="+mn-lt"/>
          <a:ea typeface="MS PGothic" panose="020B0600070205080204" pitchFamily="34" charset="-128"/>
          <a:cs typeface="+mn-cs"/>
        </a:defRPr>
      </a:lvl3pPr>
      <a:lvl4pPr marL="1200150" indent="-171450" algn="l" defTabSz="685800" rtl="0" eaLnBrk="1" fontAlgn="base" hangingPunct="1">
        <a:spcBef>
          <a:spcPts val="375"/>
        </a:spcBef>
        <a:spcAft>
          <a:spcPct val="0"/>
        </a:spcAft>
        <a:buClrTx/>
        <a:buFont typeface="Arial" panose="020B0604020202020204" pitchFamily="34" charset="0"/>
        <a:buChar char="•"/>
        <a:defRPr sz="1300" kern="1200">
          <a:solidFill>
            <a:srgbClr val="090909"/>
          </a:solidFill>
          <a:latin typeface="+mn-lt"/>
          <a:ea typeface="MS PGothic" panose="020B0600070205080204" pitchFamily="34" charset="-128"/>
          <a:cs typeface="+mn-cs"/>
        </a:defRPr>
      </a:lvl4pPr>
      <a:lvl5pPr marL="1543050" indent="-171450" algn="l" defTabSz="685800" rtl="0" eaLnBrk="1" fontAlgn="base" hangingPunct="1">
        <a:spcBef>
          <a:spcPts val="375"/>
        </a:spcBef>
        <a:spcAft>
          <a:spcPct val="0"/>
        </a:spcAft>
        <a:buClrTx/>
        <a:buFont typeface="Arial" panose="020B0604020202020204" pitchFamily="34" charset="0"/>
        <a:buChar char="•"/>
        <a:defRPr sz="1300" kern="1200">
          <a:solidFill>
            <a:srgbClr val="090909"/>
          </a:solidFill>
          <a:latin typeface="+mn-lt"/>
          <a:ea typeface="MS PGothic" panose="020B0600070205080204" pitchFamily="34" charset="-128"/>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flickr.com/photos/57009135@N00" TargetMode="External"/><Relationship Id="rId2" Type="http://schemas.openxmlformats.org/officeDocument/2006/relationships/hyperlink" Target="https://www.flickr.com/photos/57009135@N00/4670952826" TargetMode="External"/><Relationship Id="rId1" Type="http://schemas.openxmlformats.org/officeDocument/2006/relationships/slideLayout" Target="../slideLayouts/slideLayout4.xml"/><Relationship Id="rId4" Type="http://schemas.openxmlformats.org/officeDocument/2006/relationships/hyperlink" Target="https://creativecommons.org/licenses/by-sa/2.0/?ref=ccsearch&amp;atype=rich"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hyperlink" Target="https://anatomia-fisioterapia.es/en/lumbar/articles/systems/musculoskeletal/spine/lumbar/analysis-of-the-posterior-ramus-of-the-lumbar-spinal-nerve-the-structure-of-the-posterior-ramus-of-the-spinal-nerve"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25.png"/><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6.jpeg"/><Relationship Id="rId7"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28.png"/><Relationship Id="rId5" Type="http://schemas.openxmlformats.org/officeDocument/2006/relationships/hyperlink" Target="https://www.youtube.com/watch?v=fE8BJMJmjM0" TargetMode="External"/><Relationship Id="rId4" Type="http://schemas.openxmlformats.org/officeDocument/2006/relationships/image" Target="../media/image27.jpeg"/><Relationship Id="rId9" Type="http://schemas.openxmlformats.org/officeDocument/2006/relationships/image" Target="../media/image31.jpeg"/></Relationships>
</file>

<file path=ppt/slides/_rels/slide2.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g"/><Relationship Id="rId7"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image" Target="../media/image32.png"/><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jpeg"/></Relationships>
</file>

<file path=ppt/slides/_rels/slide25.xml.rels><?xml version="1.0" encoding="UTF-8" standalone="yes"?>
<Relationships xmlns="http://schemas.openxmlformats.org/package/2006/relationships"><Relationship Id="rId3" Type="http://schemas.openxmlformats.org/officeDocument/2006/relationships/hyperlink" Target="https://www.relievant.com/intracept-procedure/" TargetMode="External"/><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42.png"/></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image" Target="../media/image46.png"/><Relationship Id="rId5" Type="http://schemas.openxmlformats.org/officeDocument/2006/relationships/image" Target="../media/image45.jpeg"/><Relationship Id="rId4" Type="http://schemas.openxmlformats.org/officeDocument/2006/relationships/image" Target="../media/image44.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notesSlide" Target="../notesSlides/notesSlide24.xml"/></Relationships>
</file>

<file path=ppt/slides/_rels/slide28.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notesSlide" Target="../notesSlides/notesSlide25.xml"/><Relationship Id="rId1" Type="http://schemas.openxmlformats.org/officeDocument/2006/relationships/slideLayout" Target="../slideLayouts/slideLayout5.xml"/><Relationship Id="rId6" Type="http://schemas.openxmlformats.org/officeDocument/2006/relationships/image" Target="../media/image52.jpeg"/><Relationship Id="rId5" Type="http://schemas.openxmlformats.org/officeDocument/2006/relationships/image" Target="../media/image51.png"/><Relationship Id="rId4" Type="http://schemas.openxmlformats.org/officeDocument/2006/relationships/image" Target="../media/image50.png"/></Relationships>
</file>

<file path=ppt/slides/_rels/slide29.xml.rels><?xml version="1.0" encoding="UTF-8" standalone="yes"?>
<Relationships xmlns="http://schemas.openxmlformats.org/package/2006/relationships"><Relationship Id="rId3" Type="http://schemas.openxmlformats.org/officeDocument/2006/relationships/image" Target="../media/image54.emf"/><Relationship Id="rId7" Type="http://schemas.openxmlformats.org/officeDocument/2006/relationships/image" Target="../media/image58.png"/><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image" Target="../media/image57.emf"/><Relationship Id="rId5" Type="http://schemas.openxmlformats.org/officeDocument/2006/relationships/image" Target="../media/image56.emf"/><Relationship Id="rId4" Type="http://schemas.openxmlformats.org/officeDocument/2006/relationships/image" Target="../media/image55.emf"/></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openxmlformats.org/officeDocument/2006/relationships/image" Target="../media/image60.png"/></Relationships>
</file>

<file path=ppt/slides/_rels/slide3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openxmlformats.org/officeDocument/2006/relationships/image" Target="../media/image63.png"/><Relationship Id="rId4" Type="http://schemas.openxmlformats.org/officeDocument/2006/relationships/image" Target="../media/image62.png"/></Relationships>
</file>

<file path=ppt/slides/_rels/slide3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image" Target="../media/image66.jpeg"/></Relationships>
</file>

<file path=ppt/slides/_rels/slide3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hyperlink" Target="https://www.flickr.com/photos/57009135@N00" TargetMode="External"/><Relationship Id="rId2" Type="http://schemas.openxmlformats.org/officeDocument/2006/relationships/hyperlink" Target="https://www.flickr.com/photos/57009135@N00/4670952826" TargetMode="External"/><Relationship Id="rId1" Type="http://schemas.openxmlformats.org/officeDocument/2006/relationships/slideLayout" Target="../slideLayouts/slideLayout4.xml"/><Relationship Id="rId4" Type="http://schemas.openxmlformats.org/officeDocument/2006/relationships/hyperlink" Target="https://creativecommons.org/licenses/by-sa/2.0/?ref=ccsearch&amp;atype=rich" TargetMode="Externa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225CB-5658-4331-9527-6496469EA7C4}"/>
              </a:ext>
            </a:extLst>
          </p:cNvPr>
          <p:cNvSpPr>
            <a:spLocks noGrp="1"/>
          </p:cNvSpPr>
          <p:nvPr>
            <p:ph type="ctrTitle"/>
          </p:nvPr>
        </p:nvSpPr>
        <p:spPr/>
        <p:txBody>
          <a:bodyPr/>
          <a:lstStyle/>
          <a:p>
            <a:r>
              <a:rPr lang="en-US" sz="2800" b="1" dirty="0">
                <a:effectLst/>
                <a:latin typeface="Calibri" panose="020F0502020204030204" pitchFamily="34" charset="0"/>
                <a:ea typeface="Times New Roman" panose="02020603050405020304" pitchFamily="18" charset="0"/>
                <a:cs typeface="Times New Roman" panose="02020603050405020304" pitchFamily="18" charset="0"/>
              </a:rPr>
              <a:t>Non-surgical interventions for </a:t>
            </a:r>
            <a:br>
              <a:rPr lang="en-US" sz="2800" b="1" dirty="0">
                <a:effectLst/>
                <a:latin typeface="Calibri" panose="020F0502020204030204" pitchFamily="34" charset="0"/>
                <a:ea typeface="Times New Roman" panose="02020603050405020304" pitchFamily="18" charset="0"/>
                <a:cs typeface="Times New Roman" panose="02020603050405020304" pitchFamily="18" charset="0"/>
              </a:rPr>
            </a:br>
            <a:r>
              <a:rPr lang="en-US" sz="2800" b="1" dirty="0">
                <a:effectLst/>
                <a:latin typeface="Calibri" panose="020F0502020204030204" pitchFamily="34" charset="0"/>
                <a:ea typeface="Times New Roman" panose="02020603050405020304" pitchFamily="18" charset="0"/>
                <a:cs typeface="Times New Roman" panose="02020603050405020304" pitchFamily="18" charset="0"/>
              </a:rPr>
              <a:t>the non-operated back pain patient</a:t>
            </a:r>
            <a:endParaRPr lang="en-US" sz="4400" dirty="0"/>
          </a:p>
        </p:txBody>
      </p:sp>
      <p:sp>
        <p:nvSpPr>
          <p:cNvPr id="3" name="Subtitle 2">
            <a:extLst>
              <a:ext uri="{FF2B5EF4-FFF2-40B4-BE49-F238E27FC236}">
                <a16:creationId xmlns:a16="http://schemas.microsoft.com/office/drawing/2014/main" id="{D4248F31-CEF1-4F08-9896-7F2E2F57E6A3}"/>
              </a:ext>
            </a:extLst>
          </p:cNvPr>
          <p:cNvSpPr>
            <a:spLocks noGrp="1"/>
          </p:cNvSpPr>
          <p:nvPr>
            <p:ph type="subTitle" idx="1"/>
          </p:nvPr>
        </p:nvSpPr>
        <p:spPr/>
        <p:txBody>
          <a:bodyPr/>
          <a:lstStyle/>
          <a:p>
            <a:r>
              <a:rPr lang="en-US" dirty="0"/>
              <a:t>An update for primary care providers</a:t>
            </a:r>
          </a:p>
        </p:txBody>
      </p:sp>
      <p:sp>
        <p:nvSpPr>
          <p:cNvPr id="6" name="TextBox 5">
            <a:extLst>
              <a:ext uri="{FF2B5EF4-FFF2-40B4-BE49-F238E27FC236}">
                <a16:creationId xmlns:a16="http://schemas.microsoft.com/office/drawing/2014/main" id="{66397EB4-9CB5-423E-A5AF-A8C27C6B28BB}"/>
              </a:ext>
            </a:extLst>
          </p:cNvPr>
          <p:cNvSpPr txBox="1"/>
          <p:nvPr/>
        </p:nvSpPr>
        <p:spPr>
          <a:xfrm>
            <a:off x="6744647" y="5499556"/>
            <a:ext cx="2399353" cy="215444"/>
          </a:xfrm>
          <a:prstGeom prst="rect">
            <a:avLst/>
          </a:prstGeom>
          <a:noFill/>
        </p:spPr>
        <p:txBody>
          <a:bodyPr wrap="square">
            <a:spAutoFit/>
          </a:bodyPr>
          <a:lstStyle/>
          <a:p>
            <a:r>
              <a:rPr lang="en-US" sz="800" b="0" i="0" u="none" strike="noStrike" dirty="0">
                <a:solidFill>
                  <a:schemeClr val="bg1"/>
                </a:solidFill>
                <a:effectLst/>
                <a:latin typeface="Source Sans Pro" panose="020B0503030403020204" pitchFamily="34" charset="0"/>
                <a:hlinkClick r:id="rId2">
                  <a:extLst>
                    <a:ext uri="{A12FA001-AC4F-418D-AE19-62706E023703}">
                      <ahyp:hlinkClr xmlns:ahyp="http://schemas.microsoft.com/office/drawing/2018/hyperlinkcolor" val="tx"/>
                    </a:ext>
                  </a:extLst>
                </a:hlinkClick>
              </a:rPr>
              <a:t>"</a:t>
            </a:r>
            <a:r>
              <a:rPr lang="en-US" sz="550" b="0" i="0" u="none" strike="noStrike" dirty="0">
                <a:solidFill>
                  <a:schemeClr val="bg1"/>
                </a:solidFill>
                <a:effectLst/>
                <a:latin typeface="Source Sans Pro" panose="020B0503030403020204" pitchFamily="34" charset="0"/>
                <a:hlinkClick r:id="rId2">
                  <a:extLst>
                    <a:ext uri="{A12FA001-AC4F-418D-AE19-62706E023703}">
                      <ahyp:hlinkClr xmlns:ahyp="http://schemas.microsoft.com/office/drawing/2018/hyperlinkcolor" val="tx"/>
                    </a:ext>
                  </a:extLst>
                </a:hlinkClick>
              </a:rPr>
              <a:t>Lumbar Spine X-Ray L4 L5 S1"</a:t>
            </a:r>
            <a:r>
              <a:rPr lang="en-US" sz="550" b="0" i="0" dirty="0">
                <a:solidFill>
                  <a:schemeClr val="bg1"/>
                </a:solidFill>
                <a:effectLst/>
                <a:latin typeface="Source Sans Pro" panose="020B0503030403020204" pitchFamily="34" charset="0"/>
              </a:rPr>
              <a:t> by </a:t>
            </a:r>
            <a:r>
              <a:rPr lang="en-US" sz="550" b="0" i="0" u="none" strike="noStrike" dirty="0">
                <a:solidFill>
                  <a:schemeClr val="bg1"/>
                </a:solidFill>
                <a:effectLst/>
                <a:latin typeface="Source Sans Pro" panose="020B0503030403020204" pitchFamily="34" charset="0"/>
                <a:hlinkClick r:id="rId3">
                  <a:extLst>
                    <a:ext uri="{A12FA001-AC4F-418D-AE19-62706E023703}">
                      <ahyp:hlinkClr xmlns:ahyp="http://schemas.microsoft.com/office/drawing/2018/hyperlinkcolor" val="tx"/>
                    </a:ext>
                  </a:extLst>
                </a:hlinkClick>
              </a:rPr>
              <a:t>planetc1</a:t>
            </a:r>
            <a:r>
              <a:rPr lang="en-US" sz="550" b="0" i="0" dirty="0">
                <a:solidFill>
                  <a:schemeClr val="bg1"/>
                </a:solidFill>
                <a:effectLst/>
                <a:latin typeface="Source Sans Pro" panose="020B0503030403020204" pitchFamily="34" charset="0"/>
              </a:rPr>
              <a:t> is licensed under </a:t>
            </a:r>
            <a:r>
              <a:rPr lang="en-US" sz="550" b="0" i="0" u="none" strike="noStrike" cap="all" dirty="0">
                <a:solidFill>
                  <a:schemeClr val="bg1"/>
                </a:solidFill>
                <a:effectLst/>
                <a:latin typeface="Source Sans Pro" panose="020B0503030403020204" pitchFamily="34" charset="0"/>
                <a:hlinkClick r:id="rId4">
                  <a:extLst>
                    <a:ext uri="{A12FA001-AC4F-418D-AE19-62706E023703}">
                      <ahyp:hlinkClr xmlns:ahyp="http://schemas.microsoft.com/office/drawing/2018/hyperlinkcolor" val="tx"/>
                    </a:ext>
                  </a:extLst>
                </a:hlinkClick>
              </a:rPr>
              <a:t>CC BY-SA 2.0</a:t>
            </a:r>
            <a:endParaRPr lang="en-US" sz="550" dirty="0">
              <a:solidFill>
                <a:schemeClr val="bg1"/>
              </a:solidFill>
            </a:endParaRPr>
          </a:p>
        </p:txBody>
      </p:sp>
    </p:spTree>
    <p:extLst>
      <p:ext uri="{BB962C8B-B14F-4D97-AF65-F5344CB8AC3E}">
        <p14:creationId xmlns:p14="http://schemas.microsoft.com/office/powerpoint/2010/main" val="1600907354"/>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544F2-1731-F04C-859B-EC196E54B490}"/>
              </a:ext>
            </a:extLst>
          </p:cNvPr>
          <p:cNvSpPr>
            <a:spLocks noGrp="1"/>
          </p:cNvSpPr>
          <p:nvPr>
            <p:ph type="title"/>
          </p:nvPr>
        </p:nvSpPr>
        <p:spPr/>
        <p:txBody>
          <a:bodyPr/>
          <a:lstStyle/>
          <a:p>
            <a:r>
              <a:rPr lang="en-US" dirty="0"/>
              <a:t>Bottom Line</a:t>
            </a:r>
          </a:p>
        </p:txBody>
      </p:sp>
      <p:sp>
        <p:nvSpPr>
          <p:cNvPr id="3" name="Content Placeholder 2">
            <a:extLst>
              <a:ext uri="{FF2B5EF4-FFF2-40B4-BE49-F238E27FC236}">
                <a16:creationId xmlns:a16="http://schemas.microsoft.com/office/drawing/2014/main" id="{83935A2D-C65D-6147-9287-B82A255FE047}"/>
              </a:ext>
            </a:extLst>
          </p:cNvPr>
          <p:cNvSpPr>
            <a:spLocks noGrp="1"/>
          </p:cNvSpPr>
          <p:nvPr>
            <p:ph idx="1"/>
          </p:nvPr>
        </p:nvSpPr>
        <p:spPr>
          <a:xfrm>
            <a:off x="466058" y="1470210"/>
            <a:ext cx="8239635" cy="3354315"/>
          </a:xfrm>
        </p:spPr>
        <p:txBody>
          <a:bodyPr>
            <a:normAutofit/>
          </a:bodyPr>
          <a:lstStyle/>
          <a:p>
            <a:pPr marL="0" indent="0" algn="ctr">
              <a:lnSpc>
                <a:spcPct val="150000"/>
              </a:lnSpc>
              <a:buNone/>
            </a:pPr>
            <a:r>
              <a:rPr lang="en-US" sz="4400" dirty="0"/>
              <a:t>We need novel interventional treatments that are patient friendly and effective!</a:t>
            </a:r>
          </a:p>
        </p:txBody>
      </p:sp>
    </p:spTree>
    <p:extLst>
      <p:ext uri="{BB962C8B-B14F-4D97-AF65-F5344CB8AC3E}">
        <p14:creationId xmlns:p14="http://schemas.microsoft.com/office/powerpoint/2010/main" val="3449002777"/>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288DC52-C7D8-4943-899A-9F4638AE2A32}"/>
              </a:ext>
            </a:extLst>
          </p:cNvPr>
          <p:cNvSpPr>
            <a:spLocks noGrp="1"/>
          </p:cNvSpPr>
          <p:nvPr>
            <p:ph type="title"/>
          </p:nvPr>
        </p:nvSpPr>
        <p:spPr>
          <a:xfrm>
            <a:off x="80682" y="241297"/>
            <a:ext cx="7996518" cy="788685"/>
          </a:xfrm>
        </p:spPr>
        <p:txBody>
          <a:bodyPr>
            <a:normAutofit/>
          </a:bodyPr>
          <a:lstStyle/>
          <a:p>
            <a:r>
              <a:rPr lang="en-US" dirty="0"/>
              <a:t>Conventional Treatments</a:t>
            </a:r>
          </a:p>
        </p:txBody>
      </p:sp>
      <p:pic>
        <p:nvPicPr>
          <p:cNvPr id="18" name="Picture 17">
            <a:extLst>
              <a:ext uri="{FF2B5EF4-FFF2-40B4-BE49-F238E27FC236}">
                <a16:creationId xmlns:a16="http://schemas.microsoft.com/office/drawing/2014/main" id="{FA2D3DDE-2D52-4507-8001-3761FAA7530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99338" y="1407458"/>
            <a:ext cx="4945323" cy="3842127"/>
          </a:xfrm>
          <a:prstGeom prst="rect">
            <a:avLst/>
          </a:prstGeom>
        </p:spPr>
      </p:pic>
      <p:pic>
        <p:nvPicPr>
          <p:cNvPr id="2" name="Picture 1">
            <a:extLst>
              <a:ext uri="{FF2B5EF4-FFF2-40B4-BE49-F238E27FC236}">
                <a16:creationId xmlns:a16="http://schemas.microsoft.com/office/drawing/2014/main" id="{43E5A421-CE1C-A141-B5D0-E0D59C602624}"/>
              </a:ext>
            </a:extLst>
          </p:cNvPr>
          <p:cNvPicPr>
            <a:picLocks noChangeAspect="1"/>
          </p:cNvPicPr>
          <p:nvPr/>
        </p:nvPicPr>
        <p:blipFill>
          <a:blip r:embed="rId4"/>
          <a:stretch>
            <a:fillRect/>
          </a:stretch>
        </p:blipFill>
        <p:spPr>
          <a:xfrm>
            <a:off x="4123763" y="1084729"/>
            <a:ext cx="914402" cy="286871"/>
          </a:xfrm>
          <a:prstGeom prst="rect">
            <a:avLst/>
          </a:prstGeom>
        </p:spPr>
      </p:pic>
      <p:sp>
        <p:nvSpPr>
          <p:cNvPr id="4" name="Rectangle 3">
            <a:extLst>
              <a:ext uri="{FF2B5EF4-FFF2-40B4-BE49-F238E27FC236}">
                <a16:creationId xmlns:a16="http://schemas.microsoft.com/office/drawing/2014/main" id="{9E036594-4D29-5A41-BA3A-63EE02A5482F}"/>
              </a:ext>
            </a:extLst>
          </p:cNvPr>
          <p:cNvSpPr/>
          <p:nvPr/>
        </p:nvSpPr>
        <p:spPr>
          <a:xfrm>
            <a:off x="4123765" y="2474258"/>
            <a:ext cx="914400" cy="2868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08481057-DE96-ED47-A397-FD5642AD588A}"/>
              </a:ext>
            </a:extLst>
          </p:cNvPr>
          <p:cNvSpPr txBox="1"/>
          <p:nvPr/>
        </p:nvSpPr>
        <p:spPr>
          <a:xfrm>
            <a:off x="708212" y="2877670"/>
            <a:ext cx="1428596" cy="307777"/>
          </a:xfrm>
          <a:prstGeom prst="rect">
            <a:avLst/>
          </a:prstGeom>
          <a:noFill/>
        </p:spPr>
        <p:txBody>
          <a:bodyPr wrap="none" rtlCol="0">
            <a:spAutoFit/>
          </a:bodyPr>
          <a:lstStyle/>
          <a:p>
            <a:r>
              <a:rPr lang="en-US" b="1" dirty="0"/>
              <a:t>LESS effective</a:t>
            </a:r>
          </a:p>
        </p:txBody>
      </p:sp>
      <p:sp>
        <p:nvSpPr>
          <p:cNvPr id="7" name="TextBox 6">
            <a:extLst>
              <a:ext uri="{FF2B5EF4-FFF2-40B4-BE49-F238E27FC236}">
                <a16:creationId xmlns:a16="http://schemas.microsoft.com/office/drawing/2014/main" id="{B096A10C-A9EB-274C-9742-890F572DA2D2}"/>
              </a:ext>
            </a:extLst>
          </p:cNvPr>
          <p:cNvSpPr txBox="1"/>
          <p:nvPr/>
        </p:nvSpPr>
        <p:spPr>
          <a:xfrm>
            <a:off x="7377954" y="2877669"/>
            <a:ext cx="1478290" cy="307777"/>
          </a:xfrm>
          <a:prstGeom prst="rect">
            <a:avLst/>
          </a:prstGeom>
          <a:noFill/>
        </p:spPr>
        <p:txBody>
          <a:bodyPr wrap="none" rtlCol="0">
            <a:spAutoFit/>
          </a:bodyPr>
          <a:lstStyle/>
          <a:p>
            <a:r>
              <a:rPr lang="en-US" b="1" dirty="0"/>
              <a:t>MORE Invasive</a:t>
            </a:r>
          </a:p>
        </p:txBody>
      </p:sp>
      <p:sp>
        <p:nvSpPr>
          <p:cNvPr id="8" name="Rectangle 7">
            <a:extLst>
              <a:ext uri="{FF2B5EF4-FFF2-40B4-BE49-F238E27FC236}">
                <a16:creationId xmlns:a16="http://schemas.microsoft.com/office/drawing/2014/main" id="{BA26479D-EEFA-C449-8F82-7F136B1DBB27}"/>
              </a:ext>
            </a:extLst>
          </p:cNvPr>
          <p:cNvSpPr/>
          <p:nvPr/>
        </p:nvSpPr>
        <p:spPr>
          <a:xfrm>
            <a:off x="2554941" y="1264022"/>
            <a:ext cx="914400" cy="2868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FF8051F-5961-2941-81F3-619572A345C3}"/>
              </a:ext>
            </a:extLst>
          </p:cNvPr>
          <p:cNvSpPr txBox="1"/>
          <p:nvPr/>
        </p:nvSpPr>
        <p:spPr>
          <a:xfrm>
            <a:off x="3944471" y="2596788"/>
            <a:ext cx="1346844" cy="307777"/>
          </a:xfrm>
          <a:prstGeom prst="rect">
            <a:avLst/>
          </a:prstGeom>
          <a:noFill/>
        </p:spPr>
        <p:txBody>
          <a:bodyPr wrap="none" rtlCol="0">
            <a:spAutoFit/>
          </a:bodyPr>
          <a:lstStyle/>
          <a:p>
            <a:r>
              <a:rPr lang="en-US" b="1" dirty="0"/>
              <a:t>Less Invasive</a:t>
            </a:r>
          </a:p>
        </p:txBody>
      </p:sp>
      <p:sp>
        <p:nvSpPr>
          <p:cNvPr id="10" name="TextBox 9">
            <a:extLst>
              <a:ext uri="{FF2B5EF4-FFF2-40B4-BE49-F238E27FC236}">
                <a16:creationId xmlns:a16="http://schemas.microsoft.com/office/drawing/2014/main" id="{6A70203E-4EEA-C24F-A029-BB8B872AC638}"/>
              </a:ext>
            </a:extLst>
          </p:cNvPr>
          <p:cNvSpPr txBox="1"/>
          <p:nvPr/>
        </p:nvSpPr>
        <p:spPr>
          <a:xfrm>
            <a:off x="3953436" y="3520152"/>
            <a:ext cx="1457450" cy="307777"/>
          </a:xfrm>
          <a:prstGeom prst="rect">
            <a:avLst/>
          </a:prstGeom>
          <a:noFill/>
        </p:spPr>
        <p:txBody>
          <a:bodyPr wrap="none" rtlCol="0">
            <a:spAutoFit/>
          </a:bodyPr>
          <a:lstStyle/>
          <a:p>
            <a:r>
              <a:rPr lang="en-US" b="1" dirty="0"/>
              <a:t>More Effective </a:t>
            </a:r>
          </a:p>
        </p:txBody>
      </p:sp>
      <p:sp>
        <p:nvSpPr>
          <p:cNvPr id="11" name="Rectangle 10">
            <a:extLst>
              <a:ext uri="{FF2B5EF4-FFF2-40B4-BE49-F238E27FC236}">
                <a16:creationId xmlns:a16="http://schemas.microsoft.com/office/drawing/2014/main" id="{BE195B56-A227-D147-B03C-F94116A35772}"/>
              </a:ext>
            </a:extLst>
          </p:cNvPr>
          <p:cNvSpPr/>
          <p:nvPr/>
        </p:nvSpPr>
        <p:spPr>
          <a:xfrm>
            <a:off x="3955285" y="2617693"/>
            <a:ext cx="1362925" cy="1201271"/>
          </a:xfrm>
          <a:prstGeom prst="rect">
            <a:avLst/>
          </a:prstGeom>
          <a:noFill/>
          <a:ln w="2857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9334032"/>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288DC52-C7D8-4943-899A-9F4638AE2A32}"/>
              </a:ext>
            </a:extLst>
          </p:cNvPr>
          <p:cNvSpPr>
            <a:spLocks noGrp="1"/>
          </p:cNvSpPr>
          <p:nvPr>
            <p:ph type="title"/>
          </p:nvPr>
        </p:nvSpPr>
        <p:spPr/>
        <p:txBody>
          <a:bodyPr>
            <a:normAutofit/>
          </a:bodyPr>
          <a:lstStyle/>
          <a:p>
            <a:pPr marL="0" marR="0">
              <a:lnSpc>
                <a:spcPct val="107000"/>
              </a:lnSpc>
              <a:spcBef>
                <a:spcPts val="0"/>
              </a:spcBef>
              <a:spcAft>
                <a:spcPts val="800"/>
              </a:spcAft>
            </a:pPr>
            <a:r>
              <a:rPr lang="en-US" sz="2800" dirty="0">
                <a:effectLst/>
                <a:latin typeface="+mj-lt"/>
                <a:ea typeface="Times New Roman" panose="02020603050405020304" pitchFamily="18" charset="0"/>
                <a:cs typeface="Times New Roman" panose="02020603050405020304" pitchFamily="18" charset="0"/>
              </a:rPr>
              <a:t>Long-standing Therapies: Injections</a:t>
            </a:r>
            <a:endParaRPr lang="en-US" dirty="0">
              <a:latin typeface="+mj-lt"/>
            </a:endParaRPr>
          </a:p>
        </p:txBody>
      </p:sp>
      <p:graphicFrame>
        <p:nvGraphicFramePr>
          <p:cNvPr id="10" name="Table 10">
            <a:extLst>
              <a:ext uri="{FF2B5EF4-FFF2-40B4-BE49-F238E27FC236}">
                <a16:creationId xmlns:a16="http://schemas.microsoft.com/office/drawing/2014/main" id="{74D1915F-8AF1-4DC8-AECE-BB0127535731}"/>
              </a:ext>
            </a:extLst>
          </p:cNvPr>
          <p:cNvGraphicFramePr>
            <a:graphicFrameLocks noGrp="1"/>
          </p:cNvGraphicFramePr>
          <p:nvPr>
            <p:ph idx="1"/>
            <p:extLst>
              <p:ext uri="{D42A27DB-BD31-4B8C-83A1-F6EECF244321}">
                <p14:modId xmlns:p14="http://schemas.microsoft.com/office/powerpoint/2010/main" val="940493943"/>
              </p:ext>
            </p:extLst>
          </p:nvPr>
        </p:nvGraphicFramePr>
        <p:xfrm>
          <a:off x="908277" y="1416584"/>
          <a:ext cx="7022646" cy="2720258"/>
        </p:xfrm>
        <a:graphic>
          <a:graphicData uri="http://schemas.openxmlformats.org/drawingml/2006/table">
            <a:tbl>
              <a:tblPr firstRow="1" bandRow="1">
                <a:tableStyleId>{C083E6E3-FA7D-4D7B-A595-EF9225AFEA82}</a:tableStyleId>
              </a:tblPr>
              <a:tblGrid>
                <a:gridCol w="1855561">
                  <a:extLst>
                    <a:ext uri="{9D8B030D-6E8A-4147-A177-3AD203B41FA5}">
                      <a16:colId xmlns:a16="http://schemas.microsoft.com/office/drawing/2014/main" val="1971794608"/>
                    </a:ext>
                  </a:extLst>
                </a:gridCol>
                <a:gridCol w="5167085">
                  <a:extLst>
                    <a:ext uri="{9D8B030D-6E8A-4147-A177-3AD203B41FA5}">
                      <a16:colId xmlns:a16="http://schemas.microsoft.com/office/drawing/2014/main" val="715780491"/>
                    </a:ext>
                  </a:extLst>
                </a:gridCol>
              </a:tblGrid>
              <a:tr h="729914">
                <a:tc gridSpan="2">
                  <a:txBody>
                    <a:bodyPr/>
                    <a:lstStyle/>
                    <a:p>
                      <a:pPr marL="0" marR="0" algn="ctr">
                        <a:lnSpc>
                          <a:spcPct val="107000"/>
                        </a:lnSpc>
                        <a:spcBef>
                          <a:spcPts val="0"/>
                        </a:spcBef>
                        <a:spcAft>
                          <a:spcPts val="0"/>
                        </a:spcAft>
                      </a:pPr>
                      <a:r>
                        <a:rPr lang="en-US" sz="1400" b="1" kern="1200" dirty="0">
                          <a:solidFill>
                            <a:schemeClr val="tx1"/>
                          </a:solidFill>
                          <a:effectLst/>
                          <a:latin typeface="+mn-lt"/>
                          <a:ea typeface="+mn-ea"/>
                          <a:cs typeface="+mn-cs"/>
                        </a:rPr>
                        <a:t>Pain Management Injection Therapies for Low Back Pain, AHRQ 2015</a:t>
                      </a:r>
                      <a:r>
                        <a:rPr lang="en-US" sz="1400" b="1" kern="1200" baseline="30000" dirty="0">
                          <a:solidFill>
                            <a:schemeClr val="tx1"/>
                          </a:solidFill>
                          <a:effectLst/>
                          <a:latin typeface="+mn-lt"/>
                          <a:ea typeface="+mn-ea"/>
                          <a:cs typeface="+mn-cs"/>
                        </a:rPr>
                        <a:t>1</a:t>
                      </a:r>
                      <a:endParaRPr lang="en-US" sz="1800" b="0" baseline="30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marL="0" marR="0" algn="l">
                        <a:lnSpc>
                          <a:spcPct val="107000"/>
                        </a:lnSpc>
                        <a:spcBef>
                          <a:spcPts val="0"/>
                        </a:spcBef>
                        <a:spcAft>
                          <a:spcPts val="0"/>
                        </a:spcAft>
                      </a:pPr>
                      <a:endParaRPr lang="en-US"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T w="12700" cap="flat" cmpd="sng" algn="ctr">
                      <a:noFill/>
                      <a:prstDash val="solid"/>
                      <a:round/>
                      <a:headEnd type="none" w="med" len="med"/>
                      <a:tailEnd type="none" w="med" len="med"/>
                    </a:lnT>
                  </a:tcPr>
                </a:tc>
                <a:extLst>
                  <a:ext uri="{0D108BD9-81ED-4DB2-BD59-A6C34878D82A}">
                    <a16:rowId xmlns:a16="http://schemas.microsoft.com/office/drawing/2014/main" val="4233636271"/>
                  </a:ext>
                </a:extLst>
              </a:tr>
              <a:tr h="729914">
                <a:tc>
                  <a:txBody>
                    <a:bodyPr/>
                    <a:lstStyle/>
                    <a:p>
                      <a:pPr marL="0" marR="0" algn="ctr">
                        <a:lnSpc>
                          <a:spcPct val="107000"/>
                        </a:lnSpc>
                        <a:spcBef>
                          <a:spcPts val="0"/>
                        </a:spcBef>
                        <a:spcAft>
                          <a:spcPts val="0"/>
                        </a:spcAft>
                      </a:pPr>
                      <a:r>
                        <a:rPr lang="en-US" sz="1400" b="0" dirty="0">
                          <a:effectLst/>
                          <a:latin typeface="+mn-lt"/>
                          <a:ea typeface="Times New Roman" panose="02020603050405020304" pitchFamily="18" charset="0"/>
                          <a:cs typeface="Times New Roman" panose="02020603050405020304" pitchFamily="18" charset="0"/>
                        </a:rPr>
                        <a:t>Radiculopathy </a:t>
                      </a:r>
                    </a:p>
                  </a:txBody>
                  <a:tcPr marL="68580" marR="6858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400" b="0" dirty="0">
                          <a:effectLst/>
                          <a:latin typeface="+mn-lt"/>
                          <a:ea typeface="Times New Roman" panose="02020603050405020304" pitchFamily="18" charset="0"/>
                          <a:cs typeface="Times New Roman" panose="02020603050405020304" pitchFamily="18" charset="0"/>
                        </a:rPr>
                        <a:t>Immediate, small, short-term, improvements common</a:t>
                      </a:r>
                    </a:p>
                  </a:txBody>
                  <a:tcPr marL="68580" marR="6858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761894958"/>
                  </a:ext>
                </a:extLst>
              </a:tr>
              <a:tr h="729914">
                <a:tc>
                  <a:txBody>
                    <a:bodyPr/>
                    <a:lstStyle/>
                    <a:p>
                      <a:pPr marL="0" marR="0" algn="ctr">
                        <a:lnSpc>
                          <a:spcPct val="107000"/>
                        </a:lnSpc>
                        <a:spcBef>
                          <a:spcPts val="0"/>
                        </a:spcBef>
                        <a:spcAft>
                          <a:spcPts val="0"/>
                        </a:spcAft>
                      </a:pPr>
                      <a:r>
                        <a:rPr lang="en-US" sz="1400" dirty="0">
                          <a:effectLst/>
                          <a:latin typeface="+mn-lt"/>
                          <a:ea typeface="Times New Roman" panose="02020603050405020304" pitchFamily="18" charset="0"/>
                          <a:cs typeface="Times New Roman" panose="02020603050405020304" pitchFamily="18" charset="0"/>
                        </a:rPr>
                        <a:t>Spinal Stenosis, facet joint pain</a:t>
                      </a:r>
                    </a:p>
                  </a:txBody>
                  <a:tcPr marL="68580" marR="68580" marT="0" marB="0" anchor="ctr">
                    <a:lnT w="12700" cap="flat" cmpd="sng" algn="ctr">
                      <a:noFill/>
                      <a:prstDash val="solid"/>
                      <a:round/>
                      <a:headEnd type="none" w="med" len="med"/>
                      <a:tailEnd type="none" w="med" len="med"/>
                    </a:lnT>
                    <a:lnB>
                      <a:noFill/>
                    </a:lnB>
                    <a:noFill/>
                  </a:tcPr>
                </a:tc>
                <a:tc>
                  <a:txBody>
                    <a:bodyPr/>
                    <a:lstStyle/>
                    <a:p>
                      <a:pPr marL="0" marR="0" algn="ctr">
                        <a:lnSpc>
                          <a:spcPct val="107000"/>
                        </a:lnSpc>
                        <a:spcBef>
                          <a:spcPts val="0"/>
                        </a:spcBef>
                        <a:spcAft>
                          <a:spcPts val="0"/>
                        </a:spcAft>
                      </a:pPr>
                      <a:r>
                        <a:rPr lang="en-US" sz="1400" dirty="0">
                          <a:effectLst/>
                          <a:latin typeface="+mn-lt"/>
                          <a:ea typeface="Times New Roman" panose="02020603050405020304" pitchFamily="18" charset="0"/>
                          <a:cs typeface="Times New Roman" panose="02020603050405020304" pitchFamily="18" charset="0"/>
                        </a:rPr>
                        <a:t>Evidence suggests that epidural/facet joint </a:t>
                      </a:r>
                    </a:p>
                    <a:p>
                      <a:pPr marL="0" marR="0" algn="ctr">
                        <a:lnSpc>
                          <a:spcPct val="107000"/>
                        </a:lnSpc>
                        <a:spcBef>
                          <a:spcPts val="0"/>
                        </a:spcBef>
                        <a:spcAft>
                          <a:spcPts val="0"/>
                        </a:spcAft>
                      </a:pPr>
                      <a:r>
                        <a:rPr lang="en-US" sz="1400" dirty="0">
                          <a:effectLst/>
                          <a:latin typeface="+mn-lt"/>
                          <a:ea typeface="Times New Roman" panose="02020603050405020304" pitchFamily="18" charset="0"/>
                          <a:cs typeface="Times New Roman" panose="02020603050405020304" pitchFamily="18" charset="0"/>
                        </a:rPr>
                        <a:t>corticosteroid injections are not effective </a:t>
                      </a:r>
                    </a:p>
                  </a:txBody>
                  <a:tcPr marL="68580" marR="68580" marT="0" marB="0" anchor="ctr">
                    <a:lnT w="12700" cap="flat" cmpd="sng" algn="ctr">
                      <a:noFill/>
                      <a:prstDash val="solid"/>
                      <a:round/>
                      <a:headEnd type="none" w="med" len="med"/>
                      <a:tailEnd type="none" w="med" len="med"/>
                    </a:lnT>
                    <a:lnB>
                      <a:noFill/>
                    </a:lnB>
                  </a:tcPr>
                </a:tc>
                <a:extLst>
                  <a:ext uri="{0D108BD9-81ED-4DB2-BD59-A6C34878D82A}">
                    <a16:rowId xmlns:a16="http://schemas.microsoft.com/office/drawing/2014/main" val="26053903"/>
                  </a:ext>
                </a:extLst>
              </a:tr>
              <a:tr h="530516">
                <a:tc>
                  <a:txBody>
                    <a:bodyPr/>
                    <a:lstStyle/>
                    <a:p>
                      <a:pPr marL="0" marR="0" algn="ctr">
                        <a:lnSpc>
                          <a:spcPct val="107000"/>
                        </a:lnSpc>
                        <a:spcBef>
                          <a:spcPts val="0"/>
                        </a:spcBef>
                        <a:spcAft>
                          <a:spcPts val="0"/>
                        </a:spcAft>
                      </a:pPr>
                      <a:r>
                        <a:rPr lang="en-US" sz="1400" dirty="0">
                          <a:effectLst/>
                          <a:latin typeface="+mn-lt"/>
                          <a:ea typeface="Times New Roman" panose="02020603050405020304" pitchFamily="18" charset="0"/>
                          <a:cs typeface="Times New Roman" panose="02020603050405020304" pitchFamily="18" charset="0"/>
                        </a:rPr>
                        <a:t>SI joint pain</a:t>
                      </a:r>
                    </a:p>
                  </a:txBody>
                  <a:tcPr marL="68580" marR="68580" marT="0" marB="0" anchor="ctr">
                    <a:lnL>
                      <a:noFill/>
                    </a:lnL>
                    <a:lnR>
                      <a:noFill/>
                    </a:lnR>
                    <a:lnT>
                      <a:noFill/>
                    </a:lnT>
                    <a:lnB w="12700" cmpd="sng">
                      <a:noFill/>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400" dirty="0">
                          <a:effectLst/>
                          <a:latin typeface="+mn-lt"/>
                          <a:ea typeface="Times New Roman" panose="02020603050405020304" pitchFamily="18" charset="0"/>
                          <a:cs typeface="Times New Roman" panose="02020603050405020304" pitchFamily="18" charset="0"/>
                        </a:rPr>
                        <a:t>Insufficient evidence to evaluate effectiveness </a:t>
                      </a:r>
                    </a:p>
                  </a:txBody>
                  <a:tcPr marL="68580" marR="68580" marT="0" marB="0" anchor="ctr">
                    <a:lnL>
                      <a:noFill/>
                    </a:lnL>
                    <a:lnR>
                      <a:noFill/>
                    </a:lnR>
                    <a:lnT>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97246554"/>
                  </a:ext>
                </a:extLst>
              </a:tr>
            </a:tbl>
          </a:graphicData>
        </a:graphic>
      </p:graphicFrame>
      <p:sp>
        <p:nvSpPr>
          <p:cNvPr id="12" name="TextBox 11">
            <a:extLst>
              <a:ext uri="{FF2B5EF4-FFF2-40B4-BE49-F238E27FC236}">
                <a16:creationId xmlns:a16="http://schemas.microsoft.com/office/drawing/2014/main" id="{B04A2B74-3F66-41ED-AEBA-29D5818FECA8}"/>
              </a:ext>
            </a:extLst>
          </p:cNvPr>
          <p:cNvSpPr txBox="1"/>
          <p:nvPr/>
        </p:nvSpPr>
        <p:spPr>
          <a:xfrm>
            <a:off x="457200" y="5212080"/>
            <a:ext cx="5140411" cy="200055"/>
          </a:xfrm>
          <a:prstGeom prst="rect">
            <a:avLst/>
          </a:prstGeom>
          <a:noFill/>
        </p:spPr>
        <p:txBody>
          <a:bodyPr wrap="square">
            <a:spAutoFit/>
          </a:bodyPr>
          <a:lstStyle/>
          <a:p>
            <a:r>
              <a:rPr lang="en-US" sz="700" dirty="0">
                <a:effectLst/>
                <a:latin typeface="Calibri" panose="020F0502020204030204" pitchFamily="34" charset="0"/>
                <a:ea typeface="Times New Roman" panose="02020603050405020304" pitchFamily="18" charset="0"/>
                <a:cs typeface="Times New Roman" panose="02020603050405020304" pitchFamily="18" charset="0"/>
              </a:rPr>
              <a:t>1. Chou AHRQ 2015</a:t>
            </a:r>
            <a:endParaRPr lang="en-US" sz="700" dirty="0"/>
          </a:p>
        </p:txBody>
      </p:sp>
      <p:sp>
        <p:nvSpPr>
          <p:cNvPr id="2" name="TextBox 1">
            <a:extLst>
              <a:ext uri="{FF2B5EF4-FFF2-40B4-BE49-F238E27FC236}">
                <a16:creationId xmlns:a16="http://schemas.microsoft.com/office/drawing/2014/main" id="{C50574FB-F9A5-C04A-974A-B3CFA465F71F}"/>
              </a:ext>
            </a:extLst>
          </p:cNvPr>
          <p:cNvSpPr txBox="1"/>
          <p:nvPr/>
        </p:nvSpPr>
        <p:spPr>
          <a:xfrm>
            <a:off x="2280347" y="4523444"/>
            <a:ext cx="4583306" cy="646331"/>
          </a:xfrm>
          <a:prstGeom prst="rect">
            <a:avLst/>
          </a:prstGeom>
          <a:noFill/>
        </p:spPr>
        <p:txBody>
          <a:bodyPr wrap="none" rtlCol="0">
            <a:spAutoFit/>
          </a:bodyPr>
          <a:lstStyle/>
          <a:p>
            <a:r>
              <a:rPr lang="en-US" sz="1800" b="1" i="1" dirty="0">
                <a:cs typeface="Arial" panose="020B0604020202020204" pitchFamily="34" charset="0"/>
              </a:rPr>
              <a:t>Bottom Line:  Low Risk, Minimal Benefit</a:t>
            </a:r>
          </a:p>
          <a:p>
            <a:endParaRPr lang="en-US" sz="1800" dirty="0"/>
          </a:p>
        </p:txBody>
      </p:sp>
    </p:spTree>
    <p:extLst>
      <p:ext uri="{BB962C8B-B14F-4D97-AF65-F5344CB8AC3E}">
        <p14:creationId xmlns:p14="http://schemas.microsoft.com/office/powerpoint/2010/main" val="3003717361"/>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55F75F2-4D20-49B2-870C-4803C4A8D443}"/>
              </a:ext>
            </a:extLst>
          </p:cNvPr>
          <p:cNvSpPr txBox="1"/>
          <p:nvPr/>
        </p:nvSpPr>
        <p:spPr>
          <a:xfrm>
            <a:off x="3566160" y="5229436"/>
            <a:ext cx="5577840" cy="307777"/>
          </a:xfrm>
          <a:prstGeom prst="rect">
            <a:avLst/>
          </a:prstGeom>
          <a:noFill/>
        </p:spPr>
        <p:txBody>
          <a:bodyPr wrap="square" rtlCol="0">
            <a:spAutoFit/>
          </a:bodyPr>
          <a:lstStyle/>
          <a:p>
            <a:r>
              <a:rPr lang="en-US" sz="700" dirty="0"/>
              <a:t>Adapted from: </a:t>
            </a:r>
            <a:r>
              <a:rPr lang="en-US" sz="700" u="sng" dirty="0">
                <a:hlinkClick r:id="rId3" tooltip="https://anatomia-fisioterapia.es/en/lumbar/articles/systems/musculoskeletal/spine/lumbar/analysis-of-the-posterior-ramus-of-the-lumbar-spinal-nerve-the-structure-of-the-posterior-ramus-of-the-spinal-nerve"/>
              </a:rPr>
              <a:t>https://anatomia-fisioterapia.es/en/lumbar/articles/systems/musculoskeletal/spine/lumbar/analysis-of-the-posterior-ramus-of-the-lumbar-spinal-nerve-the-structure-of-the-posterior-ramus-of-the-spinal-nerve</a:t>
            </a:r>
            <a:endParaRPr lang="en-US" sz="700" dirty="0"/>
          </a:p>
        </p:txBody>
      </p:sp>
      <p:pic>
        <p:nvPicPr>
          <p:cNvPr id="19" name="Picture 18">
            <a:extLst>
              <a:ext uri="{FF2B5EF4-FFF2-40B4-BE49-F238E27FC236}">
                <a16:creationId xmlns:a16="http://schemas.microsoft.com/office/drawing/2014/main" id="{9781534B-903C-DB45-BD9E-6DABC76BE6A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572000" y="1774965"/>
            <a:ext cx="4079239" cy="2149779"/>
          </a:xfrm>
          <a:prstGeom prst="rect">
            <a:avLst/>
          </a:prstGeom>
          <a:ln w="3175">
            <a:solidFill>
              <a:schemeClr val="tx1"/>
            </a:solidFill>
          </a:ln>
        </p:spPr>
      </p:pic>
      <p:sp>
        <p:nvSpPr>
          <p:cNvPr id="4" name="Lightning Bolt 3">
            <a:extLst>
              <a:ext uri="{FF2B5EF4-FFF2-40B4-BE49-F238E27FC236}">
                <a16:creationId xmlns:a16="http://schemas.microsoft.com/office/drawing/2014/main" id="{692CDDA9-32E1-9A48-BF23-19A8B70A83EE}"/>
              </a:ext>
            </a:extLst>
          </p:cNvPr>
          <p:cNvSpPr/>
          <p:nvPr/>
        </p:nvSpPr>
        <p:spPr>
          <a:xfrm>
            <a:off x="5617451" y="2727140"/>
            <a:ext cx="188258" cy="331694"/>
          </a:xfrm>
          <a:prstGeom prst="lightningBol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1EB7AAA-9E3D-A34E-8A21-E30F4E9E5AD3}"/>
              </a:ext>
            </a:extLst>
          </p:cNvPr>
          <p:cNvSpPr txBox="1"/>
          <p:nvPr/>
        </p:nvSpPr>
        <p:spPr>
          <a:xfrm>
            <a:off x="5334001" y="3896033"/>
            <a:ext cx="2742802" cy="307777"/>
          </a:xfrm>
          <a:prstGeom prst="rect">
            <a:avLst/>
          </a:prstGeom>
          <a:noFill/>
        </p:spPr>
        <p:txBody>
          <a:bodyPr wrap="none" rtlCol="0">
            <a:spAutoFit/>
          </a:bodyPr>
          <a:lstStyle/>
          <a:p>
            <a:r>
              <a:rPr lang="en-US" dirty="0"/>
              <a:t>Medial Branch RFA/Denervation</a:t>
            </a:r>
          </a:p>
        </p:txBody>
      </p:sp>
      <p:sp>
        <p:nvSpPr>
          <p:cNvPr id="21" name="TextBox 20">
            <a:extLst>
              <a:ext uri="{FF2B5EF4-FFF2-40B4-BE49-F238E27FC236}">
                <a16:creationId xmlns:a16="http://schemas.microsoft.com/office/drawing/2014/main" id="{FC4B5863-958A-9B4D-B66E-F656210202AC}"/>
              </a:ext>
            </a:extLst>
          </p:cNvPr>
          <p:cNvSpPr txBox="1"/>
          <p:nvPr/>
        </p:nvSpPr>
        <p:spPr>
          <a:xfrm>
            <a:off x="5711580" y="3058834"/>
            <a:ext cx="612668" cy="577081"/>
          </a:xfrm>
          <a:prstGeom prst="rect">
            <a:avLst/>
          </a:prstGeom>
          <a:noFill/>
        </p:spPr>
        <p:txBody>
          <a:bodyPr wrap="none" rtlCol="0">
            <a:spAutoFit/>
          </a:bodyPr>
          <a:lstStyle/>
          <a:p>
            <a:r>
              <a:rPr lang="en-US" sz="1050" dirty="0"/>
              <a:t>Medial</a:t>
            </a:r>
          </a:p>
          <a:p>
            <a:r>
              <a:rPr lang="en-US" sz="1050" dirty="0"/>
              <a:t>Branch</a:t>
            </a:r>
          </a:p>
          <a:p>
            <a:r>
              <a:rPr lang="en-US" sz="1050" dirty="0"/>
              <a:t>Nerve</a:t>
            </a:r>
          </a:p>
        </p:txBody>
      </p:sp>
      <p:sp>
        <p:nvSpPr>
          <p:cNvPr id="23" name="Content Placeholder 1">
            <a:extLst>
              <a:ext uri="{FF2B5EF4-FFF2-40B4-BE49-F238E27FC236}">
                <a16:creationId xmlns:a16="http://schemas.microsoft.com/office/drawing/2014/main" id="{C7ABB32A-8A01-504C-84B2-A30A608E8183}"/>
              </a:ext>
            </a:extLst>
          </p:cNvPr>
          <p:cNvSpPr txBox="1">
            <a:spLocks/>
          </p:cNvSpPr>
          <p:nvPr/>
        </p:nvSpPr>
        <p:spPr>
          <a:xfrm>
            <a:off x="466059" y="1342609"/>
            <a:ext cx="3675635" cy="3710118"/>
          </a:xfrm>
          <a:prstGeom prst="rect">
            <a:avLst/>
          </a:prstGeom>
        </p:spPr>
        <p:txBody>
          <a:bodyPr vert="horz" lIns="64008" tIns="45720" rIns="91440" bIns="45720" rtlCol="0">
            <a:normAutofit/>
          </a:bodyPr>
          <a:lstStyle>
            <a:lvl1pPr marL="171450" indent="-171450" algn="l" defTabSz="685800" rtl="0" eaLnBrk="1" fontAlgn="base" hangingPunct="1">
              <a:lnSpc>
                <a:spcPct val="100000"/>
              </a:lnSpc>
              <a:spcBef>
                <a:spcPts val="750"/>
              </a:spcBef>
              <a:spcAft>
                <a:spcPct val="0"/>
              </a:spcAft>
              <a:buClrTx/>
              <a:buFont typeface="Arial" panose="020B0604020202020204" pitchFamily="34" charset="0"/>
              <a:buChar char="•"/>
              <a:defRPr sz="1800" kern="1200">
                <a:solidFill>
                  <a:schemeClr val="tx1"/>
                </a:solidFill>
                <a:latin typeface="+mn-lt"/>
                <a:ea typeface="MS PGothic" panose="020B0600070205080204" pitchFamily="34" charset="-128"/>
                <a:cs typeface="+mn-cs"/>
              </a:defRPr>
            </a:lvl1pPr>
            <a:lvl2pPr marL="628650" indent="-285750" algn="l" defTabSz="685800" rtl="0" eaLnBrk="1" fontAlgn="base" hangingPunct="1">
              <a:lnSpc>
                <a:spcPct val="100000"/>
              </a:lnSpc>
              <a:spcBef>
                <a:spcPts val="600"/>
              </a:spcBef>
              <a:spcAft>
                <a:spcPct val="0"/>
              </a:spcAft>
              <a:buClrTx/>
              <a:buFont typeface="Arial" panose="020B0604020202020204" pitchFamily="34" charset="0"/>
              <a:buChar char="•"/>
              <a:defRPr sz="1800" kern="1200">
                <a:solidFill>
                  <a:schemeClr val="tx1"/>
                </a:solidFill>
                <a:latin typeface="+mn-lt"/>
                <a:ea typeface="MS PGothic" panose="020B0600070205080204" pitchFamily="34" charset="-128"/>
                <a:cs typeface="+mn-cs"/>
              </a:defRPr>
            </a:lvl2pPr>
            <a:lvl3pPr marL="857250" indent="-171450" algn="l" defTabSz="685800" rtl="0" eaLnBrk="1" fontAlgn="base" hangingPunct="1">
              <a:lnSpc>
                <a:spcPct val="100000"/>
              </a:lnSpc>
              <a:spcBef>
                <a:spcPts val="600"/>
              </a:spcBef>
              <a:spcAft>
                <a:spcPct val="0"/>
              </a:spcAft>
              <a:buClrTx/>
              <a:buFont typeface="Arial" panose="020B0604020202020204" pitchFamily="34" charset="0"/>
              <a:buChar char="•"/>
              <a:defRPr sz="1800" kern="1200">
                <a:solidFill>
                  <a:schemeClr val="tx1"/>
                </a:solidFill>
                <a:latin typeface="+mn-lt"/>
                <a:ea typeface="MS PGothic" panose="020B0600070205080204" pitchFamily="34" charset="-128"/>
                <a:cs typeface="+mn-cs"/>
              </a:defRPr>
            </a:lvl3pPr>
            <a:lvl4pPr marL="1200150" indent="-171450" algn="l" defTabSz="685800" rtl="0" eaLnBrk="1" fontAlgn="base" hangingPunct="1">
              <a:lnSpc>
                <a:spcPct val="100000"/>
              </a:lnSpc>
              <a:spcBef>
                <a:spcPts val="600"/>
              </a:spcBef>
              <a:spcAft>
                <a:spcPct val="0"/>
              </a:spcAft>
              <a:buClrTx/>
              <a:buFont typeface="Arial" panose="020B0604020202020204" pitchFamily="34" charset="0"/>
              <a:buChar char="•"/>
              <a:defRPr sz="1800" kern="1200">
                <a:solidFill>
                  <a:schemeClr val="tx1"/>
                </a:solidFill>
                <a:latin typeface="+mn-lt"/>
                <a:ea typeface="MS PGothic" panose="020B0600070205080204" pitchFamily="34" charset="-128"/>
                <a:cs typeface="+mn-cs"/>
              </a:defRPr>
            </a:lvl4pPr>
            <a:lvl5pPr marL="1543050" indent="-171450" algn="l" defTabSz="685800" rtl="0" eaLnBrk="1" fontAlgn="base" hangingPunct="1">
              <a:lnSpc>
                <a:spcPct val="100000"/>
              </a:lnSpc>
              <a:spcBef>
                <a:spcPts val="600"/>
              </a:spcBef>
              <a:spcAft>
                <a:spcPct val="0"/>
              </a:spcAft>
              <a:buClrTx/>
              <a:buFont typeface="Arial" panose="020B0604020202020204" pitchFamily="34" charset="0"/>
              <a:buChar char="•"/>
              <a:defRPr sz="1800" kern="1200">
                <a:solidFill>
                  <a:schemeClr val="tx1"/>
                </a:solidFill>
                <a:latin typeface="+mn-lt"/>
                <a:ea typeface="MS PGothic" panose="020B0600070205080204" pitchFamily="34" charset="-128"/>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spcBef>
                <a:spcPts val="0"/>
              </a:spcBef>
              <a:spcAft>
                <a:spcPts val="800"/>
              </a:spcAft>
              <a:buFont typeface="Symbol" panose="05050102010706020507" pitchFamily="18" charset="2"/>
              <a:buChar char=""/>
            </a:pPr>
            <a:endParaRPr lang="en-US" dirty="0">
              <a:solidFill>
                <a:srgbClr val="090909"/>
              </a:solidFill>
              <a:latin typeface="Calibri" panose="020F0502020204030204" pitchFamily="34" charset="0"/>
              <a:ea typeface="Times New Roman" panose="02020603050405020304" pitchFamily="18" charset="0"/>
              <a:cs typeface="Times New Roman" panose="02020603050405020304" pitchFamily="18" charset="0"/>
            </a:endParaRPr>
          </a:p>
          <a:p>
            <a:pPr marL="342900" indent="-342900">
              <a:spcBef>
                <a:spcPts val="0"/>
              </a:spcBef>
              <a:spcAft>
                <a:spcPts val="800"/>
              </a:spcAft>
              <a:buFont typeface="Symbol" panose="05050102010706020507" pitchFamily="18" charset="2"/>
              <a:buChar char=""/>
            </a:pPr>
            <a:r>
              <a:rPr lang="en-US" dirty="0">
                <a:solidFill>
                  <a:srgbClr val="090909"/>
                </a:solidFill>
                <a:ea typeface="Times New Roman" panose="02020603050405020304" pitchFamily="18" charset="0"/>
                <a:cs typeface="Times New Roman" panose="02020603050405020304" pitchFamily="18" charset="0"/>
              </a:rPr>
              <a:t>RFA = Radiofrequency Ablation</a:t>
            </a:r>
          </a:p>
          <a:p>
            <a:pPr marL="342900" indent="-342900">
              <a:spcBef>
                <a:spcPts val="0"/>
              </a:spcBef>
              <a:spcAft>
                <a:spcPts val="800"/>
              </a:spcAft>
              <a:buFont typeface="Symbol" panose="05050102010706020507" pitchFamily="18" charset="2"/>
              <a:buChar char=""/>
            </a:pPr>
            <a:r>
              <a:rPr lang="en-US" dirty="0">
                <a:solidFill>
                  <a:srgbClr val="090909"/>
                </a:solidFill>
                <a:ea typeface="Times New Roman" panose="02020603050405020304" pitchFamily="18" charset="0"/>
                <a:cs typeface="Times New Roman" panose="02020603050405020304" pitchFamily="18" charset="0"/>
              </a:rPr>
              <a:t>Used for &gt;20 years</a:t>
            </a:r>
          </a:p>
          <a:p>
            <a:pPr marL="342900" indent="-342900">
              <a:spcBef>
                <a:spcPts val="0"/>
              </a:spcBef>
              <a:spcAft>
                <a:spcPts val="800"/>
              </a:spcAft>
              <a:buFont typeface="Symbol" panose="05050102010706020507" pitchFamily="18" charset="2"/>
              <a:buChar char=""/>
            </a:pPr>
            <a:r>
              <a:rPr lang="en-US" dirty="0">
                <a:solidFill>
                  <a:srgbClr val="090909"/>
                </a:solidFill>
                <a:ea typeface="Times New Roman" panose="02020603050405020304" pitchFamily="18" charset="0"/>
                <a:cs typeface="Times New Roman" panose="02020603050405020304" pitchFamily="18" charset="0"/>
              </a:rPr>
              <a:t>Denervates select peripheral nerves with heated needle probe</a:t>
            </a:r>
          </a:p>
          <a:p>
            <a:pPr marL="342900" indent="-342900">
              <a:spcBef>
                <a:spcPts val="0"/>
              </a:spcBef>
              <a:spcAft>
                <a:spcPts val="800"/>
              </a:spcAft>
              <a:buFont typeface="Symbol" panose="05050102010706020507" pitchFamily="18" charset="2"/>
              <a:buChar char=""/>
            </a:pPr>
            <a:r>
              <a:rPr lang="en-US" dirty="0">
                <a:solidFill>
                  <a:srgbClr val="090909"/>
                </a:solidFill>
                <a:ea typeface="Times New Roman" panose="02020603050405020304" pitchFamily="18" charset="0"/>
                <a:cs typeface="Times New Roman" panose="02020603050405020304" pitchFamily="18" charset="0"/>
              </a:rPr>
              <a:t>Typically involves repeated procedures</a:t>
            </a:r>
          </a:p>
          <a:p>
            <a:pPr marL="342900" indent="-342900">
              <a:spcBef>
                <a:spcPts val="0"/>
              </a:spcBef>
              <a:spcAft>
                <a:spcPts val="800"/>
              </a:spcAft>
              <a:buFont typeface="Symbol" panose="05050102010706020507" pitchFamily="18" charset="2"/>
              <a:buChar char=""/>
            </a:pPr>
            <a:endParaRPr lang="en-US" dirty="0">
              <a:solidFill>
                <a:srgbClr val="090909"/>
              </a:solidFill>
              <a:ea typeface="Times New Roman" panose="02020603050405020304" pitchFamily="18" charset="0"/>
              <a:cs typeface="Times New Roman" panose="02020603050405020304" pitchFamily="18" charset="0"/>
            </a:endParaRPr>
          </a:p>
          <a:p>
            <a:pPr marL="0" indent="0">
              <a:spcBef>
                <a:spcPts val="0"/>
              </a:spcBef>
              <a:spcAft>
                <a:spcPts val="0"/>
              </a:spcAft>
              <a:buFont typeface="Arial" panose="020B0604020202020204" pitchFamily="34" charset="0"/>
              <a:buNone/>
            </a:pPr>
            <a:endParaRPr lang="en-US" dirty="0">
              <a:solidFill>
                <a:srgbClr val="090909"/>
              </a:solidFill>
              <a:latin typeface="Arial" panose="020B0604020202020204" pitchFamily="34" charset="0"/>
              <a:cs typeface="Arial" panose="020B0604020202020204" pitchFamily="34" charset="0"/>
            </a:endParaRPr>
          </a:p>
          <a:p>
            <a:pPr marL="0" indent="0">
              <a:spcBef>
                <a:spcPts val="0"/>
              </a:spcBef>
              <a:spcAft>
                <a:spcPts val="0"/>
              </a:spcAft>
              <a:buFont typeface="Arial" panose="020B0604020202020204" pitchFamily="34" charset="0"/>
              <a:buNone/>
            </a:pPr>
            <a:endParaRPr lang="en-US" dirty="0">
              <a:solidFill>
                <a:srgbClr val="090909"/>
              </a:solidFill>
              <a:latin typeface="Arial" panose="020B0604020202020204" pitchFamily="34" charset="0"/>
              <a:cs typeface="Arial" panose="020B0604020202020204" pitchFamily="34" charset="0"/>
            </a:endParaRPr>
          </a:p>
        </p:txBody>
      </p:sp>
      <p:sp>
        <p:nvSpPr>
          <p:cNvPr id="6" name="Title 5">
            <a:extLst>
              <a:ext uri="{FF2B5EF4-FFF2-40B4-BE49-F238E27FC236}">
                <a16:creationId xmlns:a16="http://schemas.microsoft.com/office/drawing/2014/main" id="{F71C8D6D-7B4E-465D-B16B-5A033CC26268}"/>
              </a:ext>
            </a:extLst>
          </p:cNvPr>
          <p:cNvSpPr>
            <a:spLocks noGrp="1"/>
          </p:cNvSpPr>
          <p:nvPr>
            <p:ph type="title"/>
          </p:nvPr>
        </p:nvSpPr>
        <p:spPr/>
        <p:txBody>
          <a:bodyPr/>
          <a:lstStyle/>
          <a:p>
            <a:r>
              <a:rPr lang="en-US" dirty="0"/>
              <a:t>Long-standing therapies: RFA</a:t>
            </a:r>
          </a:p>
        </p:txBody>
      </p:sp>
    </p:spTree>
    <p:extLst>
      <p:ext uri="{BB962C8B-B14F-4D97-AF65-F5344CB8AC3E}">
        <p14:creationId xmlns:p14="http://schemas.microsoft.com/office/powerpoint/2010/main" val="562439905"/>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288DC52-C7D8-4943-899A-9F4638AE2A32}"/>
              </a:ext>
            </a:extLst>
          </p:cNvPr>
          <p:cNvSpPr>
            <a:spLocks noGrp="1"/>
          </p:cNvSpPr>
          <p:nvPr>
            <p:ph type="title"/>
          </p:nvPr>
        </p:nvSpPr>
        <p:spPr>
          <a:xfrm>
            <a:off x="260640" y="241296"/>
            <a:ext cx="6605302" cy="788685"/>
          </a:xfrm>
        </p:spPr>
        <p:txBody>
          <a:bodyPr/>
          <a:lstStyle/>
          <a:p>
            <a:pPr marL="0" marR="0" lvl="0" indent="0">
              <a:spcBef>
                <a:spcPts val="0"/>
              </a:spcBef>
              <a:spcAft>
                <a:spcPts val="0"/>
              </a:spcAft>
              <a:buNone/>
            </a:pPr>
            <a:r>
              <a:rPr lang="en-US" dirty="0">
                <a:cs typeface="Arial" panose="020B0604020202020204" pitchFamily="34" charset="0"/>
              </a:rPr>
              <a:t>Meta-analysis of RFA for LBP</a:t>
            </a:r>
            <a:r>
              <a:rPr lang="en-US" baseline="30000" dirty="0">
                <a:cs typeface="Arial" panose="020B0604020202020204" pitchFamily="34" charset="0"/>
              </a:rPr>
              <a:t>1</a:t>
            </a:r>
          </a:p>
        </p:txBody>
      </p:sp>
      <p:graphicFrame>
        <p:nvGraphicFramePr>
          <p:cNvPr id="5" name="Table 4">
            <a:extLst>
              <a:ext uri="{FF2B5EF4-FFF2-40B4-BE49-F238E27FC236}">
                <a16:creationId xmlns:a16="http://schemas.microsoft.com/office/drawing/2014/main" id="{D9FF1028-F53B-42DA-AEF5-B7E32B7AA6B7}"/>
              </a:ext>
            </a:extLst>
          </p:cNvPr>
          <p:cNvGraphicFramePr>
            <a:graphicFrameLocks noGrp="1"/>
          </p:cNvGraphicFramePr>
          <p:nvPr>
            <p:extLst>
              <p:ext uri="{D42A27DB-BD31-4B8C-83A1-F6EECF244321}">
                <p14:modId xmlns:p14="http://schemas.microsoft.com/office/powerpoint/2010/main" val="4175320203"/>
              </p:ext>
            </p:extLst>
          </p:nvPr>
        </p:nvGraphicFramePr>
        <p:xfrm>
          <a:off x="4867835" y="1068735"/>
          <a:ext cx="4276165" cy="4343400"/>
        </p:xfrm>
        <a:graphic>
          <a:graphicData uri="http://schemas.openxmlformats.org/drawingml/2006/table">
            <a:tbl>
              <a:tblPr firstRow="1" bandRow="1">
                <a:tableStyleId>{3B4B98B0-60AC-42C2-AFA5-B58CD77FA1E5}</a:tableStyleId>
              </a:tblPr>
              <a:tblGrid>
                <a:gridCol w="966903">
                  <a:extLst>
                    <a:ext uri="{9D8B030D-6E8A-4147-A177-3AD203B41FA5}">
                      <a16:colId xmlns:a16="http://schemas.microsoft.com/office/drawing/2014/main" val="806839622"/>
                    </a:ext>
                  </a:extLst>
                </a:gridCol>
                <a:gridCol w="254852">
                  <a:extLst>
                    <a:ext uri="{9D8B030D-6E8A-4147-A177-3AD203B41FA5}">
                      <a16:colId xmlns:a16="http://schemas.microsoft.com/office/drawing/2014/main" val="1649882589"/>
                    </a:ext>
                  </a:extLst>
                </a:gridCol>
                <a:gridCol w="839965">
                  <a:extLst>
                    <a:ext uri="{9D8B030D-6E8A-4147-A177-3AD203B41FA5}">
                      <a16:colId xmlns:a16="http://schemas.microsoft.com/office/drawing/2014/main" val="2883502173"/>
                    </a:ext>
                  </a:extLst>
                </a:gridCol>
                <a:gridCol w="725422">
                  <a:extLst>
                    <a:ext uri="{9D8B030D-6E8A-4147-A177-3AD203B41FA5}">
                      <a16:colId xmlns:a16="http://schemas.microsoft.com/office/drawing/2014/main" val="1980219663"/>
                    </a:ext>
                  </a:extLst>
                </a:gridCol>
                <a:gridCol w="1489023">
                  <a:extLst>
                    <a:ext uri="{9D8B030D-6E8A-4147-A177-3AD203B41FA5}">
                      <a16:colId xmlns:a16="http://schemas.microsoft.com/office/drawing/2014/main" val="2948177592"/>
                    </a:ext>
                  </a:extLst>
                </a:gridCol>
              </a:tblGrid>
              <a:tr h="451134">
                <a:tc>
                  <a:txBody>
                    <a:bodyPr/>
                    <a:lstStyle/>
                    <a:p>
                      <a:endParaRPr lang="en-US" sz="1500" b="0" i="1" dirty="0"/>
                    </a:p>
                  </a:txBody>
                  <a:tcPr>
                    <a:lnT w="12700" cmpd="sng">
                      <a:noFill/>
                    </a:lnT>
                    <a:lnB w="12700" cap="flat" cmpd="sng" algn="ctr">
                      <a:noFill/>
                      <a:prstDash val="solid"/>
                      <a:round/>
                      <a:headEnd type="none" w="med" len="med"/>
                      <a:tailEnd type="none" w="med" len="med"/>
                    </a:lnB>
                  </a:tcPr>
                </a:tc>
                <a:tc gridSpan="2">
                  <a:txBody>
                    <a:bodyPr/>
                    <a:lstStyle/>
                    <a:p>
                      <a:r>
                        <a:rPr lang="en-US" sz="1400" b="0" i="1" dirty="0"/>
                        <a:t> Trials</a:t>
                      </a:r>
                    </a:p>
                  </a:txBody>
                  <a:tcPr anchor="b">
                    <a:lnT w="12700" cmpd="sng">
                      <a:noFill/>
                    </a:lnT>
                    <a:lnB w="12700" cap="flat" cmpd="sng" algn="ctr">
                      <a:noFill/>
                      <a:prstDash val="solid"/>
                      <a:round/>
                      <a:headEnd type="none" w="med" len="med"/>
                      <a:tailEnd type="none" w="med" len="med"/>
                    </a:lnB>
                  </a:tcPr>
                </a:tc>
                <a:tc hMerge="1">
                  <a:txBody>
                    <a:bodyPr/>
                    <a:lstStyle/>
                    <a:p>
                      <a:r>
                        <a:rPr lang="en-US" sz="1500" b="0" i="1" dirty="0"/>
                        <a:t> Trials</a:t>
                      </a:r>
                    </a:p>
                  </a:txBody>
                  <a:tcPr anchor="b"/>
                </a:tc>
                <a:tc>
                  <a:txBody>
                    <a:bodyPr/>
                    <a:lstStyle/>
                    <a:p>
                      <a:pPr algn="l"/>
                      <a:r>
                        <a:rPr lang="en-US" sz="1400" b="0" i="1" dirty="0"/>
                        <a:t>n</a:t>
                      </a:r>
                    </a:p>
                  </a:txBody>
                  <a:tcPr anchor="b">
                    <a:lnT w="12700" cmpd="sng">
                      <a:noFill/>
                    </a:lnT>
                    <a:lnB w="12700" cap="flat" cmpd="sng" algn="ctr">
                      <a:noFill/>
                      <a:prstDash val="solid"/>
                      <a:round/>
                      <a:headEnd type="none" w="med" len="med"/>
                      <a:tailEnd type="none" w="med" len="med"/>
                    </a:lnB>
                  </a:tcPr>
                </a:tc>
                <a:tc>
                  <a:txBody>
                    <a:bodyPr/>
                    <a:lstStyle/>
                    <a:p>
                      <a:endParaRPr lang="en-US" sz="1400" b="0" i="1" dirty="0"/>
                    </a:p>
                    <a:p>
                      <a:pPr algn="ctr"/>
                      <a:r>
                        <a:rPr lang="en-US" sz="1400" b="0" i="1" dirty="0"/>
                        <a:t>Pain Reduction </a:t>
                      </a:r>
                    </a:p>
                    <a:p>
                      <a:pPr algn="ctr"/>
                      <a:r>
                        <a:rPr lang="en-US" sz="1100" b="0" i="1" dirty="0"/>
                        <a:t>(10 point scale)</a:t>
                      </a:r>
                    </a:p>
                  </a:txBody>
                  <a:tcPr>
                    <a:lnT w="12700" cmpd="sng">
                      <a:noFill/>
                    </a:lnT>
                    <a:lnB w="12700" cap="flat" cmpd="sng" algn="ctr">
                      <a:noFill/>
                      <a:prstDash val="solid"/>
                      <a:round/>
                      <a:headEnd type="none" w="med" len="med"/>
                      <a:tailEnd type="none" w="med" len="med"/>
                    </a:lnB>
                  </a:tcPr>
                </a:tc>
                <a:extLst>
                  <a:ext uri="{0D108BD9-81ED-4DB2-BD59-A6C34878D82A}">
                    <a16:rowId xmlns:a16="http://schemas.microsoft.com/office/drawing/2014/main" val="2344196577"/>
                  </a:ext>
                </a:extLst>
              </a:tr>
              <a:tr h="299035">
                <a:tc gridSpan="5">
                  <a:txBody>
                    <a:bodyPr/>
                    <a:lstStyle/>
                    <a:p>
                      <a:r>
                        <a:rPr lang="en-US" sz="1400" b="1" dirty="0"/>
                        <a:t>RFA of facet joints</a:t>
                      </a:r>
                    </a:p>
                  </a:txBody>
                  <a:tcPr>
                    <a:lnT w="12700" cap="flat" cmpd="sng" algn="ctr">
                      <a:noFill/>
                      <a:prstDash val="solid"/>
                      <a:round/>
                      <a:headEnd type="none" w="med" len="med"/>
                      <a:tailEnd type="none" w="med" len="med"/>
                    </a:lnT>
                    <a:solidFill>
                      <a:srgbClr val="E8F4F5"/>
                    </a:solidFill>
                  </a:tcPr>
                </a:tc>
                <a:tc hMerge="1">
                  <a:txBody>
                    <a:bodyPr/>
                    <a:lstStyle/>
                    <a:p>
                      <a:endParaRPr lang="en-US"/>
                    </a:p>
                  </a:txBody>
                  <a:tcPr/>
                </a:tc>
                <a:tc hMerge="1">
                  <a:txBody>
                    <a:bodyPr/>
                    <a:lstStyle/>
                    <a:p>
                      <a:endParaRPr lang="en-US" sz="1400" dirty="0"/>
                    </a:p>
                  </a:txBody>
                  <a:tcPr/>
                </a:tc>
                <a:tc hMerge="1">
                  <a:txBody>
                    <a:bodyPr/>
                    <a:lstStyle/>
                    <a:p>
                      <a:endParaRPr lang="en-US" sz="1400" dirty="0"/>
                    </a:p>
                  </a:txBody>
                  <a:tcPr/>
                </a:tc>
                <a:tc hMerge="1">
                  <a:txBody>
                    <a:bodyPr/>
                    <a:lstStyle/>
                    <a:p>
                      <a:endParaRPr lang="en-US" sz="1400" dirty="0"/>
                    </a:p>
                  </a:txBody>
                  <a:tcPr/>
                </a:tc>
                <a:extLst>
                  <a:ext uri="{0D108BD9-81ED-4DB2-BD59-A6C34878D82A}">
                    <a16:rowId xmlns:a16="http://schemas.microsoft.com/office/drawing/2014/main" val="692756675"/>
                  </a:ext>
                </a:extLst>
              </a:tr>
              <a:tr h="299035">
                <a:tc gridSpan="2">
                  <a:txBody>
                    <a:bodyPr/>
                    <a:lstStyle/>
                    <a:p>
                      <a:r>
                        <a:rPr lang="en-US" sz="1400" dirty="0"/>
                        <a:t>1–3 </a:t>
                      </a:r>
                      <a:r>
                        <a:rPr lang="en-US" sz="1400" dirty="0" err="1"/>
                        <a:t>mo</a:t>
                      </a:r>
                      <a:endParaRPr lang="en-US" sz="1400" dirty="0"/>
                    </a:p>
                  </a:txBody>
                  <a:tcPr anchor="ctr"/>
                </a:tc>
                <a:tc hMerge="1">
                  <a:txBody>
                    <a:bodyPr/>
                    <a:lstStyle/>
                    <a:p>
                      <a:endParaRPr lang="en-US" sz="1500" dirty="0"/>
                    </a:p>
                  </a:txBody>
                  <a:tcPr anchor="ctr"/>
                </a:tc>
                <a:tc>
                  <a:txBody>
                    <a:bodyPr/>
                    <a:lstStyle/>
                    <a:p>
                      <a:r>
                        <a:rPr lang="en-US" sz="1400" dirty="0"/>
                        <a:t>7</a:t>
                      </a:r>
                    </a:p>
                  </a:txBody>
                  <a:tcPr anchor="ctr"/>
                </a:tc>
                <a:tc>
                  <a:txBody>
                    <a:bodyPr/>
                    <a:lstStyle/>
                    <a:p>
                      <a:r>
                        <a:rPr lang="en-US" sz="1400" dirty="0"/>
                        <a:t>599</a:t>
                      </a:r>
                    </a:p>
                  </a:txBody>
                  <a:tcPr anchor="ctr"/>
                </a:tc>
                <a:tc>
                  <a:txBody>
                    <a:bodyPr/>
                    <a:lstStyle/>
                    <a:p>
                      <a:pPr algn="ctr"/>
                      <a:r>
                        <a:rPr lang="en-US" sz="1400" dirty="0"/>
                        <a:t>–0.56</a:t>
                      </a:r>
                    </a:p>
                  </a:txBody>
                  <a:tcPr anchor="ctr"/>
                </a:tc>
                <a:extLst>
                  <a:ext uri="{0D108BD9-81ED-4DB2-BD59-A6C34878D82A}">
                    <a16:rowId xmlns:a16="http://schemas.microsoft.com/office/drawing/2014/main" val="3446318259"/>
                  </a:ext>
                </a:extLst>
              </a:tr>
              <a:tr h="299035">
                <a:tc gridSpan="2">
                  <a:txBody>
                    <a:bodyPr/>
                    <a:lstStyle/>
                    <a:p>
                      <a:r>
                        <a:rPr lang="en-US" sz="1400" dirty="0"/>
                        <a:t>6 </a:t>
                      </a:r>
                      <a:r>
                        <a:rPr lang="en-US" sz="1400" dirty="0" err="1"/>
                        <a:t>mo</a:t>
                      </a:r>
                      <a:endParaRPr lang="en-US" sz="1400" dirty="0"/>
                    </a:p>
                  </a:txBody>
                  <a:tcPr anchor="ctr">
                    <a:noFill/>
                  </a:tcPr>
                </a:tc>
                <a:tc hMerge="1">
                  <a:txBody>
                    <a:bodyPr/>
                    <a:lstStyle/>
                    <a:p>
                      <a:endParaRPr lang="en-US" sz="1500" dirty="0"/>
                    </a:p>
                  </a:txBody>
                  <a:tcPr anchor="ctr"/>
                </a:tc>
                <a:tc>
                  <a:txBody>
                    <a:bodyPr/>
                    <a:lstStyle/>
                    <a:p>
                      <a:r>
                        <a:rPr lang="en-US" sz="1400" dirty="0"/>
                        <a:t>4</a:t>
                      </a:r>
                    </a:p>
                  </a:txBody>
                  <a:tcPr anchor="ctr">
                    <a:noFill/>
                  </a:tcPr>
                </a:tc>
                <a:tc>
                  <a:txBody>
                    <a:bodyPr/>
                    <a:lstStyle/>
                    <a:p>
                      <a:r>
                        <a:rPr lang="en-US" sz="1400" dirty="0"/>
                        <a:t>361</a:t>
                      </a:r>
                    </a:p>
                  </a:txBody>
                  <a:tcPr anchor="ctr">
                    <a:noFill/>
                  </a:tcPr>
                </a:tc>
                <a:tc>
                  <a:txBody>
                    <a:bodyPr/>
                    <a:lstStyle/>
                    <a:p>
                      <a:pPr algn="ctr"/>
                      <a:r>
                        <a:rPr lang="en-US" sz="1400" dirty="0"/>
                        <a:t>–0.66</a:t>
                      </a:r>
                    </a:p>
                  </a:txBody>
                  <a:tcPr anchor="ctr">
                    <a:noFill/>
                  </a:tcPr>
                </a:tc>
                <a:extLst>
                  <a:ext uri="{0D108BD9-81ED-4DB2-BD59-A6C34878D82A}">
                    <a16:rowId xmlns:a16="http://schemas.microsoft.com/office/drawing/2014/main" val="1484772738"/>
                  </a:ext>
                </a:extLst>
              </a:tr>
              <a:tr h="299035">
                <a:tc gridSpan="2">
                  <a:txBody>
                    <a:bodyPr/>
                    <a:lstStyle/>
                    <a:p>
                      <a:r>
                        <a:rPr lang="en-US" sz="1400" dirty="0"/>
                        <a:t>12 </a:t>
                      </a:r>
                      <a:r>
                        <a:rPr lang="en-US" sz="1400" dirty="0" err="1"/>
                        <a:t>mo</a:t>
                      </a:r>
                      <a:endParaRPr lang="en-US" sz="1400" dirty="0"/>
                    </a:p>
                  </a:txBody>
                  <a:tcPr anchor="ctr"/>
                </a:tc>
                <a:tc hMerge="1">
                  <a:txBody>
                    <a:bodyPr/>
                    <a:lstStyle/>
                    <a:p>
                      <a:endParaRPr lang="en-US" sz="1500" dirty="0"/>
                    </a:p>
                  </a:txBody>
                  <a:tcPr anchor="ctr"/>
                </a:tc>
                <a:tc>
                  <a:txBody>
                    <a:bodyPr/>
                    <a:lstStyle/>
                    <a:p>
                      <a:r>
                        <a:rPr lang="en-US" sz="1400" dirty="0"/>
                        <a:t>2</a:t>
                      </a:r>
                    </a:p>
                  </a:txBody>
                  <a:tcPr anchor="ctr"/>
                </a:tc>
                <a:tc>
                  <a:txBody>
                    <a:bodyPr/>
                    <a:lstStyle/>
                    <a:p>
                      <a:r>
                        <a:rPr lang="en-US" sz="1400" dirty="0"/>
                        <a:t>291</a:t>
                      </a:r>
                    </a:p>
                  </a:txBody>
                  <a:tcPr anchor="ctr"/>
                </a:tc>
                <a:tc>
                  <a:txBody>
                    <a:bodyPr/>
                    <a:lstStyle/>
                    <a:p>
                      <a:pPr algn="ctr"/>
                      <a:r>
                        <a:rPr lang="en-US" sz="1400" dirty="0"/>
                        <a:t>–0.72</a:t>
                      </a:r>
                    </a:p>
                  </a:txBody>
                  <a:tcPr anchor="ctr"/>
                </a:tc>
                <a:extLst>
                  <a:ext uri="{0D108BD9-81ED-4DB2-BD59-A6C34878D82A}">
                    <a16:rowId xmlns:a16="http://schemas.microsoft.com/office/drawing/2014/main" val="261959756"/>
                  </a:ext>
                </a:extLst>
              </a:tr>
              <a:tr h="299035">
                <a:tc gridSpan="5">
                  <a:txBody>
                    <a:bodyPr/>
                    <a:lstStyle/>
                    <a:p>
                      <a:r>
                        <a:rPr lang="en-US" sz="1400" b="1" dirty="0"/>
                        <a:t>RFA of sacroiliac joints</a:t>
                      </a:r>
                    </a:p>
                  </a:txBody>
                  <a:tcPr>
                    <a:solidFill>
                      <a:srgbClr val="E8F4F5"/>
                    </a:solidFill>
                  </a:tcPr>
                </a:tc>
                <a:tc hMerge="1">
                  <a:txBody>
                    <a:bodyPr/>
                    <a:lstStyle/>
                    <a:p>
                      <a:endParaRPr lang="en-US"/>
                    </a:p>
                  </a:txBody>
                  <a:tcPr/>
                </a:tc>
                <a:tc hMerge="1">
                  <a:txBody>
                    <a:bodyPr/>
                    <a:lstStyle/>
                    <a:p>
                      <a:endParaRPr lang="en-US" sz="1400" dirty="0"/>
                    </a:p>
                  </a:txBody>
                  <a:tcPr/>
                </a:tc>
                <a:tc hMerge="1">
                  <a:txBody>
                    <a:bodyPr/>
                    <a:lstStyle/>
                    <a:p>
                      <a:endParaRPr lang="en-US" sz="1400" dirty="0"/>
                    </a:p>
                  </a:txBody>
                  <a:tcPr/>
                </a:tc>
                <a:tc hMerge="1">
                  <a:txBody>
                    <a:bodyPr/>
                    <a:lstStyle/>
                    <a:p>
                      <a:endParaRPr lang="en-US" sz="1400" dirty="0"/>
                    </a:p>
                  </a:txBody>
                  <a:tcPr/>
                </a:tc>
                <a:extLst>
                  <a:ext uri="{0D108BD9-81ED-4DB2-BD59-A6C34878D82A}">
                    <a16:rowId xmlns:a16="http://schemas.microsoft.com/office/drawing/2014/main" val="2099898915"/>
                  </a:ext>
                </a:extLst>
              </a:tr>
              <a:tr h="299035">
                <a:tc gridSpan="2">
                  <a:txBody>
                    <a:bodyPr/>
                    <a:lstStyle/>
                    <a:p>
                      <a:r>
                        <a:rPr lang="en-US" sz="1400" dirty="0"/>
                        <a:t>1–3 </a:t>
                      </a:r>
                      <a:r>
                        <a:rPr lang="en-US" sz="1400" dirty="0" err="1"/>
                        <a:t>mo</a:t>
                      </a:r>
                      <a:endParaRPr lang="en-US" sz="1400" dirty="0"/>
                    </a:p>
                  </a:txBody>
                  <a:tcPr anchor="ctr">
                    <a:noFill/>
                  </a:tcPr>
                </a:tc>
                <a:tc hMerge="1">
                  <a:txBody>
                    <a:bodyPr/>
                    <a:lstStyle/>
                    <a:p>
                      <a:endParaRPr lang="en-US" sz="1500" dirty="0"/>
                    </a:p>
                  </a:txBody>
                  <a:tcPr anchor="ctr"/>
                </a:tc>
                <a:tc>
                  <a:txBody>
                    <a:bodyPr/>
                    <a:lstStyle/>
                    <a:p>
                      <a:r>
                        <a:rPr lang="en-US" sz="1400" dirty="0"/>
                        <a:t>5</a:t>
                      </a:r>
                    </a:p>
                  </a:txBody>
                  <a:tcPr anchor="ctr">
                    <a:noFill/>
                  </a:tcPr>
                </a:tc>
                <a:tc>
                  <a:txBody>
                    <a:bodyPr/>
                    <a:lstStyle/>
                    <a:p>
                      <a:r>
                        <a:rPr lang="en-US" sz="1400" dirty="0"/>
                        <a:t>384</a:t>
                      </a:r>
                    </a:p>
                  </a:txBody>
                  <a:tcPr anchor="ctr">
                    <a:noFill/>
                  </a:tcPr>
                </a:tc>
                <a:tc>
                  <a:txBody>
                    <a:bodyPr/>
                    <a:lstStyle/>
                    <a:p>
                      <a:pPr algn="ctr"/>
                      <a:r>
                        <a:rPr lang="en-US" sz="1400" dirty="0"/>
                        <a:t>–1.53</a:t>
                      </a:r>
                    </a:p>
                  </a:txBody>
                  <a:tcPr anchor="ctr">
                    <a:noFill/>
                  </a:tcPr>
                </a:tc>
                <a:extLst>
                  <a:ext uri="{0D108BD9-81ED-4DB2-BD59-A6C34878D82A}">
                    <a16:rowId xmlns:a16="http://schemas.microsoft.com/office/drawing/2014/main" val="1908643"/>
                  </a:ext>
                </a:extLst>
              </a:tr>
              <a:tr h="299035">
                <a:tc gridSpan="2">
                  <a:txBody>
                    <a:bodyPr/>
                    <a:lstStyle/>
                    <a:p>
                      <a:r>
                        <a:rPr lang="en-US" sz="1400" dirty="0"/>
                        <a:t>6 </a:t>
                      </a:r>
                      <a:r>
                        <a:rPr lang="en-US" sz="1400" dirty="0" err="1"/>
                        <a:t>mo</a:t>
                      </a:r>
                      <a:endParaRPr lang="en-US" sz="1400" dirty="0"/>
                    </a:p>
                  </a:txBody>
                  <a:tcPr anchor="ctr">
                    <a:noFill/>
                  </a:tcPr>
                </a:tc>
                <a:tc hMerge="1">
                  <a:txBody>
                    <a:bodyPr/>
                    <a:lstStyle/>
                    <a:p>
                      <a:endParaRPr lang="en-US" sz="1500" dirty="0"/>
                    </a:p>
                  </a:txBody>
                  <a:tcPr anchor="ctr"/>
                </a:tc>
                <a:tc>
                  <a:txBody>
                    <a:bodyPr/>
                    <a:lstStyle/>
                    <a:p>
                      <a:r>
                        <a:rPr lang="en-US" sz="1400" dirty="0"/>
                        <a:t>1</a:t>
                      </a:r>
                    </a:p>
                  </a:txBody>
                  <a:tcPr anchor="ctr">
                    <a:noFill/>
                  </a:tcPr>
                </a:tc>
                <a:tc>
                  <a:txBody>
                    <a:bodyPr/>
                    <a:lstStyle/>
                    <a:p>
                      <a:r>
                        <a:rPr lang="en-US" sz="1400" dirty="0"/>
                        <a:t>228</a:t>
                      </a:r>
                    </a:p>
                  </a:txBody>
                  <a:tcPr anchor="ctr">
                    <a:noFill/>
                  </a:tcPr>
                </a:tc>
                <a:tc>
                  <a:txBody>
                    <a:bodyPr/>
                    <a:lstStyle/>
                    <a:p>
                      <a:pPr algn="ctr"/>
                      <a:r>
                        <a:rPr lang="en-US" sz="1400" dirty="0"/>
                        <a:t>–0.28</a:t>
                      </a:r>
                    </a:p>
                  </a:txBody>
                  <a:tcPr anchor="ctr">
                    <a:noFill/>
                  </a:tcPr>
                </a:tc>
                <a:extLst>
                  <a:ext uri="{0D108BD9-81ED-4DB2-BD59-A6C34878D82A}">
                    <a16:rowId xmlns:a16="http://schemas.microsoft.com/office/drawing/2014/main" val="1522184670"/>
                  </a:ext>
                </a:extLst>
              </a:tr>
              <a:tr h="299035">
                <a:tc gridSpan="2">
                  <a:txBody>
                    <a:bodyPr/>
                    <a:lstStyle/>
                    <a:p>
                      <a:r>
                        <a:rPr lang="en-US" sz="1400" dirty="0"/>
                        <a:t>12 </a:t>
                      </a:r>
                      <a:r>
                        <a:rPr lang="en-US" sz="1400" dirty="0" err="1"/>
                        <a:t>mo</a:t>
                      </a:r>
                      <a:endParaRPr lang="en-US" sz="1400" dirty="0"/>
                    </a:p>
                  </a:txBody>
                  <a:tcPr anchor="ctr"/>
                </a:tc>
                <a:tc hMerge="1">
                  <a:txBody>
                    <a:bodyPr/>
                    <a:lstStyle/>
                    <a:p>
                      <a:endParaRPr lang="en-US" sz="1500" dirty="0"/>
                    </a:p>
                  </a:txBody>
                  <a:tcPr anchor="ctr"/>
                </a:tc>
                <a:tc>
                  <a:txBody>
                    <a:bodyPr/>
                    <a:lstStyle/>
                    <a:p>
                      <a:r>
                        <a:rPr lang="en-US" sz="1400" dirty="0"/>
                        <a:t>1</a:t>
                      </a:r>
                    </a:p>
                  </a:txBody>
                  <a:tcPr anchor="ctr"/>
                </a:tc>
                <a:tc>
                  <a:txBody>
                    <a:bodyPr/>
                    <a:lstStyle/>
                    <a:p>
                      <a:r>
                        <a:rPr lang="en-US" sz="1400" dirty="0"/>
                        <a:t>228</a:t>
                      </a:r>
                    </a:p>
                  </a:txBody>
                  <a:tcPr anchor="ctr"/>
                </a:tc>
                <a:tc>
                  <a:txBody>
                    <a:bodyPr/>
                    <a:lstStyle/>
                    <a:p>
                      <a:pPr algn="ctr"/>
                      <a:r>
                        <a:rPr lang="en-US" sz="1400" dirty="0"/>
                        <a:t>–0.19</a:t>
                      </a:r>
                    </a:p>
                  </a:txBody>
                  <a:tcPr anchor="ctr"/>
                </a:tc>
                <a:extLst>
                  <a:ext uri="{0D108BD9-81ED-4DB2-BD59-A6C34878D82A}">
                    <a16:rowId xmlns:a16="http://schemas.microsoft.com/office/drawing/2014/main" val="2310896219"/>
                  </a:ext>
                </a:extLst>
              </a:tr>
              <a:tr h="299035">
                <a:tc gridSpan="5">
                  <a:txBody>
                    <a:bodyPr/>
                    <a:lstStyle/>
                    <a:p>
                      <a:r>
                        <a:rPr lang="en-US" sz="1400" b="1" dirty="0"/>
                        <a:t>RFA of intervertebral  discs</a:t>
                      </a:r>
                    </a:p>
                  </a:txBody>
                  <a:tcPr>
                    <a:solidFill>
                      <a:srgbClr val="E8F4F5"/>
                    </a:solidFill>
                  </a:tcPr>
                </a:tc>
                <a:tc hMerge="1">
                  <a:txBody>
                    <a:bodyPr/>
                    <a:lstStyle/>
                    <a:p>
                      <a:endParaRPr lang="en-US"/>
                    </a:p>
                  </a:txBody>
                  <a:tcPr/>
                </a:tc>
                <a:tc hMerge="1">
                  <a:txBody>
                    <a:bodyPr/>
                    <a:lstStyle/>
                    <a:p>
                      <a:endParaRPr lang="en-US" sz="1400" dirty="0"/>
                    </a:p>
                  </a:txBody>
                  <a:tcPr/>
                </a:tc>
                <a:tc hMerge="1">
                  <a:txBody>
                    <a:bodyPr/>
                    <a:lstStyle/>
                    <a:p>
                      <a:endParaRPr lang="en-US" sz="1400" dirty="0"/>
                    </a:p>
                  </a:txBody>
                  <a:tcPr/>
                </a:tc>
                <a:tc hMerge="1">
                  <a:txBody>
                    <a:bodyPr/>
                    <a:lstStyle/>
                    <a:p>
                      <a:endParaRPr lang="en-US" sz="1400" dirty="0"/>
                    </a:p>
                  </a:txBody>
                  <a:tcPr/>
                </a:tc>
                <a:extLst>
                  <a:ext uri="{0D108BD9-81ED-4DB2-BD59-A6C34878D82A}">
                    <a16:rowId xmlns:a16="http://schemas.microsoft.com/office/drawing/2014/main" val="2251064838"/>
                  </a:ext>
                </a:extLst>
              </a:tr>
              <a:tr h="299035">
                <a:tc gridSpan="2">
                  <a:txBody>
                    <a:bodyPr/>
                    <a:lstStyle/>
                    <a:p>
                      <a:r>
                        <a:rPr lang="en-US" sz="1400" dirty="0"/>
                        <a:t>1–3 </a:t>
                      </a:r>
                      <a:r>
                        <a:rPr lang="en-US" sz="1400" dirty="0" err="1"/>
                        <a:t>mo</a:t>
                      </a:r>
                      <a:endParaRPr lang="en-US" sz="1400" dirty="0"/>
                    </a:p>
                  </a:txBody>
                  <a:tcPr anchor="ctr"/>
                </a:tc>
                <a:tc hMerge="1">
                  <a:txBody>
                    <a:bodyPr/>
                    <a:lstStyle/>
                    <a:p>
                      <a:endParaRPr lang="en-US" sz="1500" dirty="0"/>
                    </a:p>
                  </a:txBody>
                  <a:tcPr anchor="ctr"/>
                </a:tc>
                <a:tc>
                  <a:txBody>
                    <a:bodyPr/>
                    <a:lstStyle/>
                    <a:p>
                      <a:r>
                        <a:rPr lang="en-US" sz="1400" dirty="0"/>
                        <a:t>4</a:t>
                      </a:r>
                    </a:p>
                  </a:txBody>
                  <a:tcPr anchor="ctr"/>
                </a:tc>
                <a:tc>
                  <a:txBody>
                    <a:bodyPr/>
                    <a:lstStyle/>
                    <a:p>
                      <a:r>
                        <a:rPr lang="en-US" sz="1400" dirty="0"/>
                        <a:t>200</a:t>
                      </a:r>
                    </a:p>
                  </a:txBody>
                  <a:tcPr anchor="ctr"/>
                </a:tc>
                <a:tc>
                  <a:txBody>
                    <a:bodyPr/>
                    <a:lstStyle/>
                    <a:p>
                      <a:pPr algn="ctr"/>
                      <a:r>
                        <a:rPr lang="en-US" sz="1400" dirty="0"/>
                        <a:t>–0.98</a:t>
                      </a:r>
                    </a:p>
                  </a:txBody>
                  <a:tcPr anchor="ctr"/>
                </a:tc>
                <a:extLst>
                  <a:ext uri="{0D108BD9-81ED-4DB2-BD59-A6C34878D82A}">
                    <a16:rowId xmlns:a16="http://schemas.microsoft.com/office/drawing/2014/main" val="1380587628"/>
                  </a:ext>
                </a:extLst>
              </a:tr>
              <a:tr h="299035">
                <a:tc gridSpan="2">
                  <a:txBody>
                    <a:bodyPr/>
                    <a:lstStyle/>
                    <a:p>
                      <a:r>
                        <a:rPr lang="en-US" sz="1400" dirty="0"/>
                        <a:t>6 </a:t>
                      </a:r>
                      <a:r>
                        <a:rPr lang="en-US" sz="1400" dirty="0" err="1"/>
                        <a:t>mo</a:t>
                      </a:r>
                      <a:endParaRPr lang="en-US" sz="1400" dirty="0"/>
                    </a:p>
                  </a:txBody>
                  <a:tcPr anchor="ctr">
                    <a:noFill/>
                  </a:tcPr>
                </a:tc>
                <a:tc hMerge="1">
                  <a:txBody>
                    <a:bodyPr/>
                    <a:lstStyle/>
                    <a:p>
                      <a:endParaRPr lang="en-US" sz="1500" dirty="0"/>
                    </a:p>
                  </a:txBody>
                  <a:tcPr anchor="ctr"/>
                </a:tc>
                <a:tc>
                  <a:txBody>
                    <a:bodyPr/>
                    <a:lstStyle/>
                    <a:p>
                      <a:r>
                        <a:rPr lang="en-US" sz="1400" dirty="0"/>
                        <a:t>3</a:t>
                      </a:r>
                    </a:p>
                  </a:txBody>
                  <a:tcPr anchor="ctr">
                    <a:noFill/>
                  </a:tcPr>
                </a:tc>
                <a:tc>
                  <a:txBody>
                    <a:bodyPr/>
                    <a:lstStyle/>
                    <a:p>
                      <a:r>
                        <a:rPr lang="en-US" sz="1400" dirty="0"/>
                        <a:t>127</a:t>
                      </a:r>
                    </a:p>
                  </a:txBody>
                  <a:tcPr anchor="ctr">
                    <a:noFill/>
                  </a:tcPr>
                </a:tc>
                <a:tc>
                  <a:txBody>
                    <a:bodyPr/>
                    <a:lstStyle/>
                    <a:p>
                      <a:pPr algn="ctr"/>
                      <a:r>
                        <a:rPr lang="en-US" sz="1400" dirty="0"/>
                        <a:t>–1.74</a:t>
                      </a:r>
                    </a:p>
                  </a:txBody>
                  <a:tcPr anchor="ctr">
                    <a:noFill/>
                  </a:tcPr>
                </a:tc>
                <a:extLst>
                  <a:ext uri="{0D108BD9-81ED-4DB2-BD59-A6C34878D82A}">
                    <a16:rowId xmlns:a16="http://schemas.microsoft.com/office/drawing/2014/main" val="2875981742"/>
                  </a:ext>
                </a:extLst>
              </a:tr>
              <a:tr h="299035">
                <a:tc gridSpan="2">
                  <a:txBody>
                    <a:bodyPr/>
                    <a:lstStyle/>
                    <a:p>
                      <a:r>
                        <a:rPr lang="en-US" sz="1400" dirty="0"/>
                        <a:t>12 </a:t>
                      </a:r>
                      <a:r>
                        <a:rPr lang="en-US" sz="1400" dirty="0" err="1"/>
                        <a:t>mo</a:t>
                      </a:r>
                      <a:endParaRPr lang="en-US" sz="1400" dirty="0"/>
                    </a:p>
                  </a:txBody>
                  <a:tcPr anchor="ctr">
                    <a:lnB w="12700" cap="flat" cmpd="sng" algn="ctr">
                      <a:noFill/>
                      <a:prstDash val="solid"/>
                      <a:round/>
                      <a:headEnd type="none" w="med" len="med"/>
                      <a:tailEnd type="none" w="med" len="med"/>
                    </a:lnB>
                  </a:tcPr>
                </a:tc>
                <a:tc hMerge="1">
                  <a:txBody>
                    <a:bodyPr/>
                    <a:lstStyle/>
                    <a:p>
                      <a:endParaRPr lang="en-US" sz="1500" dirty="0"/>
                    </a:p>
                  </a:txBody>
                  <a:tcPr anchor="ctr"/>
                </a:tc>
                <a:tc>
                  <a:txBody>
                    <a:bodyPr/>
                    <a:lstStyle/>
                    <a:p>
                      <a:r>
                        <a:rPr lang="en-US" sz="1400" dirty="0"/>
                        <a:t>1</a:t>
                      </a:r>
                    </a:p>
                  </a:txBody>
                  <a:tcPr anchor="ctr">
                    <a:lnB w="12700" cap="flat" cmpd="sng" algn="ctr">
                      <a:noFill/>
                      <a:prstDash val="solid"/>
                      <a:round/>
                      <a:headEnd type="none" w="med" len="med"/>
                      <a:tailEnd type="none" w="med" len="med"/>
                    </a:lnB>
                  </a:tcPr>
                </a:tc>
                <a:tc>
                  <a:txBody>
                    <a:bodyPr/>
                    <a:lstStyle/>
                    <a:p>
                      <a:r>
                        <a:rPr lang="en-US" sz="1400" dirty="0"/>
                        <a:t>20</a:t>
                      </a:r>
                    </a:p>
                  </a:txBody>
                  <a:tcPr anchor="ctr">
                    <a:lnB w="12700" cap="flat" cmpd="sng" algn="ctr">
                      <a:noFill/>
                      <a:prstDash val="solid"/>
                      <a:round/>
                      <a:headEnd type="none" w="med" len="med"/>
                      <a:tailEnd type="none" w="med" len="med"/>
                    </a:lnB>
                  </a:tcPr>
                </a:tc>
                <a:tc>
                  <a:txBody>
                    <a:bodyPr/>
                    <a:lstStyle/>
                    <a:p>
                      <a:pPr algn="ctr"/>
                      <a:r>
                        <a:rPr lang="en-US" sz="1400" dirty="0"/>
                        <a:t>–1.70</a:t>
                      </a:r>
                    </a:p>
                  </a:txBody>
                  <a:tcPr anchor="ctr">
                    <a:lnB w="12700" cap="flat" cmpd="sng" algn="ctr">
                      <a:noFill/>
                      <a:prstDash val="solid"/>
                      <a:round/>
                      <a:headEnd type="none" w="med" len="med"/>
                      <a:tailEnd type="none" w="med" len="med"/>
                    </a:lnB>
                  </a:tcPr>
                </a:tc>
                <a:extLst>
                  <a:ext uri="{0D108BD9-81ED-4DB2-BD59-A6C34878D82A}">
                    <a16:rowId xmlns:a16="http://schemas.microsoft.com/office/drawing/2014/main" val="1868367297"/>
                  </a:ext>
                </a:extLst>
              </a:tr>
            </a:tbl>
          </a:graphicData>
        </a:graphic>
      </p:graphicFrame>
      <p:sp>
        <p:nvSpPr>
          <p:cNvPr id="11" name="Content Placeholder 1">
            <a:extLst>
              <a:ext uri="{FF2B5EF4-FFF2-40B4-BE49-F238E27FC236}">
                <a16:creationId xmlns:a16="http://schemas.microsoft.com/office/drawing/2014/main" id="{6C2E582A-35DC-4ABC-B642-2BC138B6188F}"/>
              </a:ext>
            </a:extLst>
          </p:cNvPr>
          <p:cNvSpPr>
            <a:spLocks noGrp="1"/>
          </p:cNvSpPr>
          <p:nvPr>
            <p:ph idx="1"/>
          </p:nvPr>
        </p:nvSpPr>
        <p:spPr>
          <a:xfrm>
            <a:off x="162028" y="1090111"/>
            <a:ext cx="4572000" cy="4175759"/>
          </a:xfrm>
        </p:spPr>
        <p:txBody>
          <a:bodyPr>
            <a:normAutofit lnSpcReduction="10000"/>
          </a:bodyPr>
          <a:lstStyle/>
          <a:p>
            <a:pPr marL="0" marR="0" lvl="0" indent="0">
              <a:spcBef>
                <a:spcPts val="0"/>
              </a:spcBef>
              <a:spcAft>
                <a:spcPts val="0"/>
              </a:spcAft>
              <a:buNone/>
            </a:pPr>
            <a:endParaRPr lang="en-US" sz="2000" dirty="0">
              <a:latin typeface="Arial" panose="020B0604020202020204" pitchFamily="34" charset="0"/>
              <a:cs typeface="Arial" panose="020B0604020202020204" pitchFamily="34" charset="0"/>
            </a:endParaRPr>
          </a:p>
          <a:p>
            <a:pPr>
              <a:spcBef>
                <a:spcPts val="0"/>
              </a:spcBef>
              <a:spcAft>
                <a:spcPts val="600"/>
              </a:spcAft>
            </a:pPr>
            <a:r>
              <a:rPr lang="en-US" sz="1900" dirty="0">
                <a:latin typeface="Arial" panose="020B0604020202020204" pitchFamily="34" charset="0"/>
                <a:cs typeface="Arial" panose="020B0604020202020204" pitchFamily="34" charset="0"/>
              </a:rPr>
              <a:t>Provides minimal effect on VAS pain score </a:t>
            </a:r>
          </a:p>
          <a:p>
            <a:pPr>
              <a:spcBef>
                <a:spcPts val="0"/>
              </a:spcBef>
              <a:spcAft>
                <a:spcPts val="600"/>
              </a:spcAft>
            </a:pPr>
            <a:r>
              <a:rPr lang="en-US" sz="1900" dirty="0">
                <a:latin typeface="Arial" panose="020B0604020202020204" pitchFamily="34" charset="0"/>
                <a:cs typeface="Arial" panose="020B0604020202020204" pitchFamily="34" charset="0"/>
              </a:rPr>
              <a:t>Longer-term effectiveness is uncertain</a:t>
            </a:r>
          </a:p>
          <a:p>
            <a:pPr>
              <a:spcBef>
                <a:spcPts val="0"/>
              </a:spcBef>
              <a:spcAft>
                <a:spcPts val="600"/>
              </a:spcAft>
            </a:pPr>
            <a:r>
              <a:rPr lang="en-US" sz="1900" dirty="0">
                <a:latin typeface="Arial" panose="020B0604020202020204" pitchFamily="34" charset="0"/>
                <a:cs typeface="Arial" panose="020B0604020202020204" pitchFamily="34" charset="0"/>
              </a:rPr>
              <a:t>Can result in paraspinal muscle degeneration </a:t>
            </a:r>
          </a:p>
          <a:p>
            <a:pPr>
              <a:spcBef>
                <a:spcPts val="0"/>
              </a:spcBef>
              <a:spcAft>
                <a:spcPts val="600"/>
              </a:spcAft>
            </a:pPr>
            <a:r>
              <a:rPr lang="en-US" sz="1900" dirty="0">
                <a:latin typeface="Arial" panose="020B0604020202020204" pitchFamily="34" charset="0"/>
                <a:cs typeface="Arial" panose="020B0604020202020204" pitchFamily="34" charset="0"/>
              </a:rPr>
              <a:t>While medial branch is &lt;1mm in diameter, lesion created is significant (up to ~600 </a:t>
            </a:r>
            <a:r>
              <a:rPr lang="en-US" sz="1900" dirty="0">
                <a:solidFill>
                  <a:srgbClr val="090909"/>
                </a:solidFill>
                <a:latin typeface="Arial" panose="020B0604020202020204" pitchFamily="34" charset="0"/>
                <a:cs typeface="Arial" panose="020B0604020202020204" pitchFamily="34" charset="0"/>
              </a:rPr>
              <a:t>mm</a:t>
            </a:r>
            <a:r>
              <a:rPr lang="en-US" sz="1900" baseline="30000" dirty="0">
                <a:solidFill>
                  <a:srgbClr val="090909"/>
                </a:solidFill>
                <a:latin typeface="Arial" panose="020B0604020202020204" pitchFamily="34" charset="0"/>
                <a:cs typeface="Arial" panose="020B0604020202020204" pitchFamily="34" charset="0"/>
              </a:rPr>
              <a:t>3</a:t>
            </a:r>
            <a:r>
              <a:rPr lang="en-US" sz="1900" dirty="0">
                <a:solidFill>
                  <a:srgbClr val="090909"/>
                </a:solidFill>
                <a:latin typeface="Arial" panose="020B0604020202020204" pitchFamily="34" charset="0"/>
                <a:cs typeface="Arial" panose="020B0604020202020204" pitchFamily="34" charset="0"/>
              </a:rPr>
              <a:t>)</a:t>
            </a:r>
            <a:r>
              <a:rPr lang="en-US" sz="1900" i="1" baseline="30000" dirty="0">
                <a:solidFill>
                  <a:srgbClr val="090909"/>
                </a:solidFill>
                <a:latin typeface="Arial" panose="020B0604020202020204" pitchFamily="34" charset="0"/>
                <a:cs typeface="Arial" panose="020B0604020202020204" pitchFamily="34" charset="0"/>
              </a:rPr>
              <a:t> 2</a:t>
            </a:r>
            <a:r>
              <a:rPr lang="en-US" sz="1900" b="1" i="1" dirty="0">
                <a:solidFill>
                  <a:srgbClr val="090909"/>
                </a:solidFill>
                <a:latin typeface="Arial" panose="020B0604020202020204" pitchFamily="34" charset="0"/>
                <a:cs typeface="Arial" panose="020B0604020202020204" pitchFamily="34" charset="0"/>
              </a:rPr>
              <a:t> </a:t>
            </a:r>
            <a:endParaRPr lang="en-US" sz="1900" dirty="0">
              <a:solidFill>
                <a:srgbClr val="090909"/>
              </a:solidFill>
              <a:latin typeface="Arial" panose="020B0604020202020204" pitchFamily="34" charset="0"/>
              <a:cs typeface="Arial" panose="020B0604020202020204" pitchFamily="34" charset="0"/>
            </a:endParaRPr>
          </a:p>
          <a:p>
            <a:pPr>
              <a:spcBef>
                <a:spcPts val="0"/>
              </a:spcBef>
              <a:spcAft>
                <a:spcPts val="600"/>
              </a:spcAft>
            </a:pPr>
            <a:endParaRPr lang="en-US" sz="1050" dirty="0">
              <a:latin typeface="Arial" panose="020B0604020202020204" pitchFamily="34" charset="0"/>
              <a:cs typeface="Arial" panose="020B0604020202020204" pitchFamily="34" charset="0"/>
            </a:endParaRPr>
          </a:p>
          <a:p>
            <a:pPr marL="0" indent="0" algn="ctr">
              <a:spcBef>
                <a:spcPts val="0"/>
              </a:spcBef>
              <a:spcAft>
                <a:spcPts val="600"/>
              </a:spcAft>
              <a:buNone/>
            </a:pPr>
            <a:r>
              <a:rPr lang="en-US" sz="1900" b="1" i="1" dirty="0">
                <a:latin typeface="Arial" panose="020B0604020202020204" pitchFamily="34" charset="0"/>
                <a:cs typeface="Arial" panose="020B0604020202020204" pitchFamily="34" charset="0"/>
              </a:rPr>
              <a:t>RFA guidelines</a:t>
            </a:r>
            <a:r>
              <a:rPr lang="en-US" sz="1900" i="1" baseline="30000" dirty="0">
                <a:solidFill>
                  <a:srgbClr val="090909"/>
                </a:solidFill>
                <a:latin typeface="Arial" panose="020B0604020202020204" pitchFamily="34" charset="0"/>
                <a:cs typeface="Arial" panose="020B0604020202020204" pitchFamily="34" charset="0"/>
              </a:rPr>
              <a:t>3</a:t>
            </a:r>
            <a:r>
              <a:rPr lang="en-US" sz="1900" b="1" i="1" dirty="0">
                <a:latin typeface="Arial" panose="020B0604020202020204" pitchFamily="34" charset="0"/>
                <a:cs typeface="Arial" panose="020B0604020202020204" pitchFamily="34" charset="0"/>
              </a:rPr>
              <a:t> recommend discussing risk and alternative therapies with patients</a:t>
            </a:r>
          </a:p>
          <a:p>
            <a:pPr>
              <a:spcBef>
                <a:spcPts val="0"/>
              </a:spcBef>
              <a:spcAft>
                <a:spcPts val="0"/>
              </a:spcAft>
            </a:pPr>
            <a:endParaRPr lang="en-US" dirty="0"/>
          </a:p>
        </p:txBody>
      </p:sp>
      <p:sp>
        <p:nvSpPr>
          <p:cNvPr id="13" name="TextBox 12">
            <a:extLst>
              <a:ext uri="{FF2B5EF4-FFF2-40B4-BE49-F238E27FC236}">
                <a16:creationId xmlns:a16="http://schemas.microsoft.com/office/drawing/2014/main" id="{EE029C7E-68AE-46DD-9075-8ECAD02B7287}"/>
              </a:ext>
            </a:extLst>
          </p:cNvPr>
          <p:cNvSpPr txBox="1"/>
          <p:nvPr/>
        </p:nvSpPr>
        <p:spPr>
          <a:xfrm>
            <a:off x="457200" y="5212080"/>
            <a:ext cx="4572000" cy="415498"/>
          </a:xfrm>
          <a:prstGeom prst="rect">
            <a:avLst/>
          </a:prstGeom>
          <a:noFill/>
        </p:spPr>
        <p:txBody>
          <a:bodyPr wrap="square">
            <a:spAutoFit/>
          </a:bodyPr>
          <a:lstStyle/>
          <a:p>
            <a:pPr marL="228600" indent="-228600">
              <a:buAutoNum type="arabicPeriod"/>
            </a:pPr>
            <a:r>
              <a:rPr lang="en-US" sz="700" dirty="0">
                <a:latin typeface="Segoe UI" panose="020B0502040204020203" pitchFamily="34" charset="0"/>
              </a:rPr>
              <a:t>Chappell. </a:t>
            </a:r>
            <a:r>
              <a:rPr lang="en-US" sz="700" i="1" dirty="0">
                <a:latin typeface="Segoe UI" panose="020B0502040204020203" pitchFamily="34" charset="0"/>
              </a:rPr>
              <a:t>BMJ </a:t>
            </a:r>
            <a:r>
              <a:rPr lang="en-US" sz="700" i="0" dirty="0">
                <a:latin typeface="Segoe UI" panose="020B0502040204020203" pitchFamily="34" charset="0"/>
              </a:rPr>
              <a:t>2020</a:t>
            </a:r>
          </a:p>
          <a:p>
            <a:pPr marL="228600" indent="-228600">
              <a:buAutoNum type="arabicPeriod"/>
            </a:pPr>
            <a:r>
              <a:rPr lang="en-US" sz="700" dirty="0" err="1">
                <a:latin typeface="Segoe UI" panose="020B0502040204020203" pitchFamily="34" charset="0"/>
              </a:rPr>
              <a:t>Cedeño</a:t>
            </a:r>
            <a:r>
              <a:rPr lang="en-US" sz="700" dirty="0">
                <a:latin typeface="Segoe UI" panose="020B0502040204020203" pitchFamily="34" charset="0"/>
              </a:rPr>
              <a:t>, et al Pain Physician 2017</a:t>
            </a:r>
            <a:endParaRPr lang="en-US" sz="700" dirty="0">
              <a:highlight>
                <a:srgbClr val="FF0000"/>
              </a:highlight>
              <a:latin typeface="Segoe UI" panose="020B0502040204020203" pitchFamily="34" charset="0"/>
            </a:endParaRPr>
          </a:p>
          <a:p>
            <a:pPr marL="228600" indent="-228600">
              <a:buAutoNum type="arabicPeriod"/>
            </a:pPr>
            <a:r>
              <a:rPr lang="en-US" sz="700" i="0" dirty="0">
                <a:solidFill>
                  <a:srgbClr val="090909"/>
                </a:solidFill>
                <a:latin typeface="Segoe UI" panose="020B0502040204020203" pitchFamily="34" charset="0"/>
              </a:rPr>
              <a:t>Cohen Reg </a:t>
            </a:r>
            <a:r>
              <a:rPr lang="en-US" sz="700" i="0" dirty="0" err="1">
                <a:solidFill>
                  <a:srgbClr val="090909"/>
                </a:solidFill>
                <a:latin typeface="Segoe UI" panose="020B0502040204020203" pitchFamily="34" charset="0"/>
              </a:rPr>
              <a:t>Anesth</a:t>
            </a:r>
            <a:r>
              <a:rPr lang="en-US" sz="700" i="0" dirty="0">
                <a:solidFill>
                  <a:srgbClr val="090909"/>
                </a:solidFill>
                <a:latin typeface="Segoe UI" panose="020B0502040204020203" pitchFamily="34" charset="0"/>
              </a:rPr>
              <a:t> Pain Med 2020</a:t>
            </a:r>
          </a:p>
        </p:txBody>
      </p:sp>
    </p:spTree>
    <p:extLst>
      <p:ext uri="{BB962C8B-B14F-4D97-AF65-F5344CB8AC3E}">
        <p14:creationId xmlns:p14="http://schemas.microsoft.com/office/powerpoint/2010/main" val="326619369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6" end="6"/>
                                            </p:txEl>
                                          </p:spTgt>
                                        </p:tgtEl>
                                        <p:attrNameLst>
                                          <p:attrName>style.visibility</p:attrName>
                                        </p:attrNameLst>
                                      </p:cBhvr>
                                      <p:to>
                                        <p:strVal val="visible"/>
                                      </p:to>
                                    </p:set>
                                    <p:animEffect transition="in" filter="fade">
                                      <p:cBhvr>
                                        <p:cTn id="7" dur="500"/>
                                        <p:tgtEl>
                                          <p:spTgt spid="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B535AF2-5DB9-9F45-8D4C-05BC43BD4433}"/>
              </a:ext>
            </a:extLst>
          </p:cNvPr>
          <p:cNvGrpSpPr/>
          <p:nvPr/>
        </p:nvGrpSpPr>
        <p:grpSpPr>
          <a:xfrm>
            <a:off x="6856509" y="1095554"/>
            <a:ext cx="2287491" cy="2555783"/>
            <a:chOff x="4680513" y="1429552"/>
            <a:chExt cx="3703741" cy="4138141"/>
          </a:xfrm>
        </p:grpSpPr>
        <p:pic>
          <p:nvPicPr>
            <p:cNvPr id="10" name="Picture 2" descr="low back exercises">
              <a:extLst>
                <a:ext uri="{FF2B5EF4-FFF2-40B4-BE49-F238E27FC236}">
                  <a16:creationId xmlns:a16="http://schemas.microsoft.com/office/drawing/2014/main" id="{36800E44-CC25-E741-BD16-FFA50E5EF122}"/>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t="4673" r="7727"/>
            <a:stretch/>
          </p:blipFill>
          <p:spPr bwMode="auto">
            <a:xfrm>
              <a:off x="4876800" y="1429552"/>
              <a:ext cx="3507454" cy="413814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3E5A19C-DE6F-724E-A510-15D57AE897D2}"/>
                </a:ext>
              </a:extLst>
            </p:cNvPr>
            <p:cNvSpPr txBox="1"/>
            <p:nvPr/>
          </p:nvSpPr>
          <p:spPr>
            <a:xfrm>
              <a:off x="4680513" y="2388645"/>
              <a:ext cx="1466562" cy="423580"/>
            </a:xfrm>
            <a:prstGeom prst="rect">
              <a:avLst/>
            </a:prstGeom>
            <a:solidFill>
              <a:schemeClr val="bg1"/>
            </a:solidFill>
          </p:spPr>
          <p:txBody>
            <a:bodyPr wrap="square" rtlCol="0">
              <a:spAutoFit/>
            </a:bodyPr>
            <a:lstStyle/>
            <a:p>
              <a:r>
                <a:rPr lang="en-US" sz="1100" b="1" dirty="0"/>
                <a:t>Multifidus</a:t>
              </a:r>
            </a:p>
          </p:txBody>
        </p:sp>
      </p:grpSp>
      <p:sp>
        <p:nvSpPr>
          <p:cNvPr id="2" name="Title 1">
            <a:extLst>
              <a:ext uri="{FF2B5EF4-FFF2-40B4-BE49-F238E27FC236}">
                <a16:creationId xmlns:a16="http://schemas.microsoft.com/office/drawing/2014/main" id="{431CFD15-0F66-4149-B9D7-DAD915FC51CC}"/>
              </a:ext>
            </a:extLst>
          </p:cNvPr>
          <p:cNvSpPr>
            <a:spLocks noGrp="1"/>
          </p:cNvSpPr>
          <p:nvPr>
            <p:ph type="title"/>
          </p:nvPr>
        </p:nvSpPr>
        <p:spPr/>
        <p:txBody>
          <a:bodyPr/>
          <a:lstStyle/>
          <a:p>
            <a:r>
              <a:rPr lang="en-US" dirty="0"/>
              <a:t>Healthy Multifidus, Healthy Back?</a:t>
            </a:r>
          </a:p>
        </p:txBody>
      </p:sp>
      <p:sp>
        <p:nvSpPr>
          <p:cNvPr id="11" name="Content Placeholder 1">
            <a:extLst>
              <a:ext uri="{FF2B5EF4-FFF2-40B4-BE49-F238E27FC236}">
                <a16:creationId xmlns:a16="http://schemas.microsoft.com/office/drawing/2014/main" id="{6C2E582A-35DC-4ABC-B642-2BC138B6188F}"/>
              </a:ext>
            </a:extLst>
          </p:cNvPr>
          <p:cNvSpPr>
            <a:spLocks noGrp="1"/>
          </p:cNvSpPr>
          <p:nvPr>
            <p:ph idx="1"/>
          </p:nvPr>
        </p:nvSpPr>
        <p:spPr>
          <a:xfrm>
            <a:off x="181386" y="1170082"/>
            <a:ext cx="8557171" cy="4544917"/>
          </a:xfrm>
        </p:spPr>
        <p:txBody>
          <a:bodyPr>
            <a:normAutofit/>
          </a:bodyPr>
          <a:lstStyle/>
          <a:p>
            <a:pPr marL="0" indent="0">
              <a:spcBef>
                <a:spcPts val="0"/>
              </a:spcBef>
              <a:spcAft>
                <a:spcPts val="800"/>
              </a:spcAft>
              <a:buNone/>
            </a:pPr>
            <a:r>
              <a:rPr lang="en-US" sz="1700" dirty="0">
                <a:latin typeface="Arial" panose="020B0604020202020204" pitchFamily="34" charset="0"/>
                <a:cs typeface="Arial" panose="020B0604020202020204" pitchFamily="34" charset="0"/>
              </a:rPr>
              <a:t>More than just an interesting correlation?</a:t>
            </a:r>
          </a:p>
          <a:p>
            <a:pPr>
              <a:spcBef>
                <a:spcPts val="0"/>
              </a:spcBef>
              <a:spcAft>
                <a:spcPts val="800"/>
              </a:spcAft>
            </a:pPr>
            <a:r>
              <a:rPr lang="en-US" sz="1700" dirty="0">
                <a:latin typeface="Arial" panose="020B0604020202020204" pitchFamily="34" charset="0"/>
                <a:cs typeface="Arial" panose="020B0604020202020204" pitchFamily="34" charset="0"/>
              </a:rPr>
              <a:t>Low back pain is non-specific in ~70% of LBP patients</a:t>
            </a:r>
          </a:p>
          <a:p>
            <a:pPr>
              <a:spcBef>
                <a:spcPts val="0"/>
              </a:spcBef>
              <a:spcAft>
                <a:spcPts val="800"/>
              </a:spcAft>
            </a:pPr>
            <a:r>
              <a:rPr lang="en-US" sz="1700" dirty="0">
                <a:latin typeface="Arial" panose="020B0604020202020204" pitchFamily="34" charset="0"/>
                <a:cs typeface="Arial" panose="020B0604020202020204" pitchFamily="34" charset="0"/>
              </a:rPr>
              <a:t>Lumbar multifidus muscle atrophy is present in ~80% of LBP patients</a:t>
            </a:r>
          </a:p>
          <a:p>
            <a:pPr marL="0" indent="0">
              <a:spcBef>
                <a:spcPts val="0"/>
              </a:spcBef>
              <a:spcAft>
                <a:spcPts val="800"/>
              </a:spcAft>
              <a:buNone/>
            </a:pPr>
            <a:endParaRPr lang="en-US" sz="1700" dirty="0">
              <a:latin typeface="Arial" panose="020B0604020202020204" pitchFamily="34" charset="0"/>
              <a:cs typeface="Arial" panose="020B0604020202020204" pitchFamily="34" charset="0"/>
            </a:endParaRPr>
          </a:p>
          <a:p>
            <a:pPr marL="0" indent="0">
              <a:spcBef>
                <a:spcPts val="0"/>
              </a:spcBef>
              <a:spcAft>
                <a:spcPts val="800"/>
              </a:spcAft>
              <a:buNone/>
            </a:pPr>
            <a:r>
              <a:rPr lang="en-US" sz="1700" dirty="0">
                <a:latin typeface="Arial" panose="020B0604020202020204" pitchFamily="34" charset="0"/>
                <a:cs typeface="Arial" panose="020B0604020202020204" pitchFamily="34" charset="0"/>
              </a:rPr>
              <a:t>Potential benefits of a contracting multifidus:</a:t>
            </a:r>
          </a:p>
          <a:p>
            <a:pPr>
              <a:spcBef>
                <a:spcPts val="0"/>
              </a:spcBef>
              <a:spcAft>
                <a:spcPts val="800"/>
              </a:spcAft>
            </a:pPr>
            <a:r>
              <a:rPr lang="en-US" sz="1700" dirty="0">
                <a:latin typeface="Arial" panose="020B0604020202020204" pitchFamily="34" charset="0"/>
                <a:cs typeface="Arial" panose="020B0604020202020204" pitchFamily="34" charset="0"/>
              </a:rPr>
              <a:t>Proprioceptive cues from multifidus contractions may be important </a:t>
            </a:r>
            <a:br>
              <a:rPr lang="en-US" sz="1700" dirty="0">
                <a:latin typeface="Arial" panose="020B0604020202020204" pitchFamily="34" charset="0"/>
                <a:cs typeface="Arial" panose="020B0604020202020204" pitchFamily="34" charset="0"/>
              </a:rPr>
            </a:br>
            <a:r>
              <a:rPr lang="en-US" sz="1700" dirty="0">
                <a:latin typeface="Arial" panose="020B0604020202020204" pitchFamily="34" charset="0"/>
                <a:cs typeface="Arial" panose="020B0604020202020204" pitchFamily="34" charset="0"/>
              </a:rPr>
              <a:t>in maintaining low back health (“exercise is health”)</a:t>
            </a:r>
          </a:p>
          <a:p>
            <a:pPr>
              <a:spcBef>
                <a:spcPts val="0"/>
              </a:spcBef>
              <a:spcAft>
                <a:spcPts val="800"/>
              </a:spcAft>
            </a:pPr>
            <a:r>
              <a:rPr lang="en-US" sz="1700" dirty="0">
                <a:latin typeface="Arial" panose="020B0604020202020204" pitchFamily="34" charset="0"/>
                <a:cs typeface="Arial" panose="020B0604020202020204" pitchFamily="34" charset="0"/>
              </a:rPr>
              <a:t>Many low back pain patients are unable (or unwilling) to perform low back exercises</a:t>
            </a:r>
          </a:p>
          <a:p>
            <a:pPr>
              <a:spcBef>
                <a:spcPts val="0"/>
              </a:spcBef>
              <a:spcAft>
                <a:spcPts val="800"/>
              </a:spcAft>
            </a:pPr>
            <a:endParaRPr lang="en-US" sz="1700" dirty="0">
              <a:latin typeface="Arial" panose="020B0604020202020204" pitchFamily="34" charset="0"/>
              <a:cs typeface="Arial" panose="020B0604020202020204" pitchFamily="34" charset="0"/>
            </a:endParaRPr>
          </a:p>
          <a:p>
            <a:pPr marL="0" indent="0">
              <a:spcBef>
                <a:spcPts val="0"/>
              </a:spcBef>
              <a:spcAft>
                <a:spcPts val="800"/>
              </a:spcAft>
              <a:buNone/>
            </a:pPr>
            <a:r>
              <a:rPr lang="en-US" sz="1700" dirty="0">
                <a:latin typeface="Arial" panose="020B0604020202020204" pitchFamily="34" charset="0"/>
                <a:cs typeface="Arial" panose="020B0604020202020204" pitchFamily="34" charset="0"/>
              </a:rPr>
              <a:t>Medial branch nerve provides:</a:t>
            </a:r>
          </a:p>
          <a:p>
            <a:pPr marL="342900" indent="-342900">
              <a:spcBef>
                <a:spcPts val="0"/>
              </a:spcBef>
              <a:spcAft>
                <a:spcPts val="800"/>
              </a:spcAft>
              <a:buFont typeface="Symbol" panose="05050102010706020507" pitchFamily="18" charset="2"/>
              <a:buChar char=""/>
            </a:pPr>
            <a:r>
              <a:rPr lang="en-US" sz="1700" dirty="0">
                <a:latin typeface="Arial" panose="020B0604020202020204" pitchFamily="34" charset="0"/>
                <a:cs typeface="Arial" panose="020B0604020202020204" pitchFamily="34" charset="0"/>
              </a:rPr>
              <a:t>sensory innervation of facet joints</a:t>
            </a:r>
          </a:p>
          <a:p>
            <a:pPr marL="342900" indent="-342900">
              <a:spcBef>
                <a:spcPts val="0"/>
              </a:spcBef>
              <a:spcAft>
                <a:spcPts val="800"/>
              </a:spcAft>
              <a:buFont typeface="Symbol" panose="05050102010706020507" pitchFamily="18" charset="2"/>
              <a:buChar char=""/>
            </a:pPr>
            <a:r>
              <a:rPr lang="en-US" sz="1700" dirty="0">
                <a:latin typeface="Arial" panose="020B0604020202020204" pitchFamily="34" charset="0"/>
                <a:cs typeface="Arial" panose="020B0604020202020204" pitchFamily="34" charset="0"/>
              </a:rPr>
              <a:t>motor innervation to multifidus, a core stabilizer of the spine</a:t>
            </a:r>
          </a:p>
          <a:p>
            <a:pPr>
              <a:spcBef>
                <a:spcPts val="0"/>
              </a:spcBef>
              <a:spcAft>
                <a:spcPts val="800"/>
              </a:spcAft>
            </a:pPr>
            <a:endParaRPr lang="en-US" sz="1700" dirty="0">
              <a:latin typeface="Arial" panose="020B0604020202020204" pitchFamily="34" charset="0"/>
              <a:cs typeface="Arial" panose="020B0604020202020204" pitchFamily="34" charset="0"/>
            </a:endParaRPr>
          </a:p>
          <a:p>
            <a:pPr>
              <a:spcBef>
                <a:spcPts val="0"/>
              </a:spcBef>
              <a:spcAft>
                <a:spcPts val="800"/>
              </a:spcAft>
            </a:pPr>
            <a:endParaRPr lang="en-US" sz="1600" dirty="0">
              <a:latin typeface="Arial" panose="020B0604020202020204" pitchFamily="34" charset="0"/>
              <a:cs typeface="Arial" panose="020B0604020202020204" pitchFamily="34" charset="0"/>
            </a:endParaRPr>
          </a:p>
          <a:p>
            <a:pPr marL="342900" indent="-342900">
              <a:spcBef>
                <a:spcPts val="0"/>
              </a:spcBef>
              <a:spcAft>
                <a:spcPts val="800"/>
              </a:spcAft>
              <a:buFont typeface="Symbol" panose="05050102010706020507" pitchFamily="18" charset="2"/>
              <a:buChar char=""/>
            </a:pPr>
            <a:endParaRPr lang="en-US" sz="1600" dirty="0">
              <a:latin typeface="Arial" panose="020B0604020202020204" pitchFamily="34" charset="0"/>
              <a:cs typeface="Arial" panose="020B0604020202020204" pitchFamily="34" charset="0"/>
            </a:endParaRPr>
          </a:p>
          <a:p>
            <a:pPr marL="342900" marR="0" lvl="0" indent="-342900">
              <a:spcBef>
                <a:spcPts val="0"/>
              </a:spcBef>
              <a:spcAft>
                <a:spcPts val="800"/>
              </a:spcAft>
              <a:buFont typeface="Symbol" panose="05050102010706020507" pitchFamily="18" charset="2"/>
              <a:buChar char=""/>
            </a:pPr>
            <a:endParaRPr lang="en-US" sz="1600" dirty="0">
              <a:effectLst/>
              <a:ea typeface="Times New Roman" panose="02020603050405020304" pitchFamily="18" charset="0"/>
              <a:cs typeface="Times New Roman" panose="02020603050405020304" pitchFamily="18" charset="0"/>
            </a:endParaRPr>
          </a:p>
          <a:p>
            <a:pPr marL="0" marR="0" lvl="0" indent="0">
              <a:spcBef>
                <a:spcPts val="0"/>
              </a:spcBef>
              <a:spcAft>
                <a:spcPts val="0"/>
              </a:spcAft>
              <a:buNone/>
            </a:pPr>
            <a:endParaRPr lang="en-US" sz="1600" dirty="0">
              <a:latin typeface="Arial" panose="020B0604020202020204" pitchFamily="34" charset="0"/>
              <a:cs typeface="Arial" panose="020B0604020202020204" pitchFamily="34" charset="0"/>
            </a:endParaRPr>
          </a:p>
          <a:p>
            <a:pPr marL="0" marR="0" lvl="0" indent="0">
              <a:spcBef>
                <a:spcPts val="0"/>
              </a:spcBef>
              <a:spcAft>
                <a:spcPts val="0"/>
              </a:spcAft>
              <a:buNone/>
            </a:pPr>
            <a:endParaRPr lang="en-US" sz="16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724FB972-5800-174E-8EEA-353D10670C1A}"/>
              </a:ext>
            </a:extLst>
          </p:cNvPr>
          <p:cNvSpPr txBox="1"/>
          <p:nvPr/>
        </p:nvSpPr>
        <p:spPr>
          <a:xfrm>
            <a:off x="6520824" y="4300069"/>
            <a:ext cx="2482916" cy="954107"/>
          </a:xfrm>
          <a:prstGeom prst="rect">
            <a:avLst/>
          </a:prstGeom>
          <a:solidFill>
            <a:srgbClr val="090909"/>
          </a:solidFill>
        </p:spPr>
        <p:txBody>
          <a:bodyPr wrap="square" rtlCol="0">
            <a:spAutoFit/>
          </a:bodyPr>
          <a:lstStyle/>
          <a:p>
            <a:pPr algn="ctr"/>
            <a:r>
              <a:rPr lang="en-US" sz="2800" dirty="0">
                <a:solidFill>
                  <a:schemeClr val="bg1"/>
                </a:solidFill>
              </a:rPr>
              <a:t>Should we </a:t>
            </a:r>
          </a:p>
          <a:p>
            <a:pPr algn="ctr"/>
            <a:r>
              <a:rPr lang="en-US" sz="2800" dirty="0">
                <a:solidFill>
                  <a:schemeClr val="bg1"/>
                </a:solidFill>
              </a:rPr>
              <a:t>wait</a:t>
            </a:r>
            <a:r>
              <a:rPr lang="en-US" sz="1800" dirty="0">
                <a:solidFill>
                  <a:schemeClr val="bg1"/>
                </a:solidFill>
              </a:rPr>
              <a:t> </a:t>
            </a:r>
            <a:r>
              <a:rPr lang="en-US" sz="2800" dirty="0">
                <a:solidFill>
                  <a:schemeClr val="bg1"/>
                </a:solidFill>
              </a:rPr>
              <a:t>to ablate?</a:t>
            </a:r>
            <a:endParaRPr lang="en-US" sz="1800" dirty="0">
              <a:solidFill>
                <a:schemeClr val="bg1"/>
              </a:solidFill>
            </a:endParaRPr>
          </a:p>
        </p:txBody>
      </p:sp>
    </p:spTree>
    <p:extLst>
      <p:ext uri="{BB962C8B-B14F-4D97-AF65-F5344CB8AC3E}">
        <p14:creationId xmlns:p14="http://schemas.microsoft.com/office/powerpoint/2010/main" val="279656433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161B795C-7CC0-FF46-ABFC-58359D0EAF9D}"/>
              </a:ext>
            </a:extLst>
          </p:cNvPr>
          <p:cNvGraphicFramePr/>
          <p:nvPr/>
        </p:nvGraphicFramePr>
        <p:xfrm>
          <a:off x="159025" y="4803731"/>
          <a:ext cx="8892209" cy="7886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2" descr="low back exercises">
            <a:extLst>
              <a:ext uri="{FF2B5EF4-FFF2-40B4-BE49-F238E27FC236}">
                <a16:creationId xmlns:a16="http://schemas.microsoft.com/office/drawing/2014/main" id="{D48EFD6B-8070-024F-9512-B236604FAADD}"/>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466058" y="1200293"/>
            <a:ext cx="2902225" cy="331441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671D9EA-A141-924D-BC05-C91FD08A0116}"/>
              </a:ext>
            </a:extLst>
          </p:cNvPr>
          <p:cNvSpPr txBox="1"/>
          <p:nvPr/>
        </p:nvSpPr>
        <p:spPr>
          <a:xfrm>
            <a:off x="3048000" y="1393362"/>
            <a:ext cx="6221505" cy="3046988"/>
          </a:xfrm>
          <a:prstGeom prst="rect">
            <a:avLst/>
          </a:prstGeom>
          <a:noFill/>
        </p:spPr>
        <p:txBody>
          <a:bodyPr wrap="square" rtlCol="0">
            <a:spAutoFit/>
          </a:bodyPr>
          <a:lstStyle/>
          <a:p>
            <a:pPr marL="285750" indent="-285750">
              <a:buFont typeface="Arial" panose="020B0604020202020204" pitchFamily="34" charset="0"/>
              <a:buChar char="•"/>
            </a:pPr>
            <a:r>
              <a:rPr lang="en-US" sz="1600" dirty="0"/>
              <a:t>The prolonged absence of multifidus activity and contractility reduces proprioceptive central feedback </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The absence of proprioceptive feedback may cause pain to be centralized even after the original pain generator heals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Centralization of pain may explain why LBP is so often non-specific</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Increasing healthy peripheral inputs from contracting muscle may increase proprioceptive inputs and reverse central sensitization</a:t>
            </a:r>
          </a:p>
        </p:txBody>
      </p:sp>
      <p:sp>
        <p:nvSpPr>
          <p:cNvPr id="8" name="Title 2">
            <a:extLst>
              <a:ext uri="{FF2B5EF4-FFF2-40B4-BE49-F238E27FC236}">
                <a16:creationId xmlns:a16="http://schemas.microsoft.com/office/drawing/2014/main" id="{532271B9-03C7-684C-86C3-F7019A363D7B}"/>
              </a:ext>
            </a:extLst>
          </p:cNvPr>
          <p:cNvSpPr>
            <a:spLocks noGrp="1"/>
          </p:cNvSpPr>
          <p:nvPr>
            <p:ph type="title"/>
          </p:nvPr>
        </p:nvSpPr>
        <p:spPr>
          <a:xfrm>
            <a:off x="466058" y="241297"/>
            <a:ext cx="6605302" cy="788685"/>
          </a:xfrm>
        </p:spPr>
        <p:txBody>
          <a:bodyPr vert="horz" wrap="square" lIns="76200" tIns="38100" rIns="76200" bIns="38100" numCol="1" rtlCol="0" anchor="ctr" anchorCtr="0" compatLnSpc="1">
            <a:prstTxWarp prst="textNoShape">
              <a:avLst/>
            </a:prstTxWarp>
            <a:noAutofit/>
          </a:bodyPr>
          <a:lstStyle/>
          <a:p>
            <a:pPr>
              <a:spcBef>
                <a:spcPts val="500"/>
              </a:spcBef>
              <a:spcAft>
                <a:spcPts val="500"/>
              </a:spcAft>
              <a:buClr>
                <a:srgbClr val="92D050"/>
              </a:buClr>
              <a:buFont typeface="Arial" panose="020B0604020202020204" pitchFamily="34" charset="0"/>
            </a:pPr>
            <a:r>
              <a:rPr lang="en-US" sz="2400" dirty="0"/>
              <a:t>More info…Multifidus and Low Back Pain</a:t>
            </a:r>
          </a:p>
        </p:txBody>
      </p:sp>
      <p:sp>
        <p:nvSpPr>
          <p:cNvPr id="9" name="TextBox 8">
            <a:extLst>
              <a:ext uri="{FF2B5EF4-FFF2-40B4-BE49-F238E27FC236}">
                <a16:creationId xmlns:a16="http://schemas.microsoft.com/office/drawing/2014/main" id="{D05AF166-9178-9C4B-A4CA-F24154D641A1}"/>
              </a:ext>
            </a:extLst>
          </p:cNvPr>
          <p:cNvSpPr txBox="1"/>
          <p:nvPr/>
        </p:nvSpPr>
        <p:spPr>
          <a:xfrm>
            <a:off x="161364" y="1995240"/>
            <a:ext cx="1156086" cy="338554"/>
          </a:xfrm>
          <a:prstGeom prst="rect">
            <a:avLst/>
          </a:prstGeom>
          <a:solidFill>
            <a:schemeClr val="bg1"/>
          </a:solidFill>
        </p:spPr>
        <p:txBody>
          <a:bodyPr wrap="none" rtlCol="0">
            <a:spAutoFit/>
          </a:bodyPr>
          <a:lstStyle/>
          <a:p>
            <a:r>
              <a:rPr lang="en-US" sz="1600" b="1" dirty="0"/>
              <a:t>Multifidus</a:t>
            </a:r>
          </a:p>
        </p:txBody>
      </p:sp>
    </p:spTree>
    <p:extLst>
      <p:ext uri="{BB962C8B-B14F-4D97-AF65-F5344CB8AC3E}">
        <p14:creationId xmlns:p14="http://schemas.microsoft.com/office/powerpoint/2010/main" val="1393898624"/>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288DC52-C7D8-4943-899A-9F4638AE2A32}"/>
              </a:ext>
            </a:extLst>
          </p:cNvPr>
          <p:cNvSpPr>
            <a:spLocks noGrp="1"/>
          </p:cNvSpPr>
          <p:nvPr>
            <p:ph type="title"/>
          </p:nvPr>
        </p:nvSpPr>
        <p:spPr>
          <a:xfrm>
            <a:off x="466057" y="241297"/>
            <a:ext cx="7029895" cy="788685"/>
          </a:xfrm>
        </p:spPr>
        <p:txBody>
          <a:bodyPr>
            <a:normAutofit fontScale="90000"/>
          </a:bodyPr>
          <a:lstStyle/>
          <a:p>
            <a:pPr marL="0" marR="0">
              <a:lnSpc>
                <a:spcPct val="107000"/>
              </a:lnSpc>
              <a:spcBef>
                <a:spcPts val="0"/>
              </a:spcBef>
              <a:spcAft>
                <a:spcPts val="800"/>
              </a:spcAft>
            </a:pPr>
            <a:r>
              <a:rPr lang="en-US" dirty="0">
                <a:latin typeface="+mn-lt"/>
                <a:cs typeface="Times New Roman" panose="02020603050405020304" pitchFamily="18" charset="0"/>
              </a:rPr>
              <a:t>Interventional Sub-indication Targets in LBP</a:t>
            </a:r>
            <a:endParaRPr lang="en-US" dirty="0">
              <a:latin typeface="+mn-lt"/>
            </a:endParaRPr>
          </a:p>
        </p:txBody>
      </p:sp>
      <p:graphicFrame>
        <p:nvGraphicFramePr>
          <p:cNvPr id="6" name="Table 5">
            <a:extLst>
              <a:ext uri="{FF2B5EF4-FFF2-40B4-BE49-F238E27FC236}">
                <a16:creationId xmlns:a16="http://schemas.microsoft.com/office/drawing/2014/main" id="{C0DC258C-F620-4DFB-828E-EA8200AB52F1}"/>
              </a:ext>
            </a:extLst>
          </p:cNvPr>
          <p:cNvGraphicFramePr>
            <a:graphicFrameLocks noGrp="1"/>
          </p:cNvGraphicFramePr>
          <p:nvPr>
            <p:extLst>
              <p:ext uri="{D42A27DB-BD31-4B8C-83A1-F6EECF244321}">
                <p14:modId xmlns:p14="http://schemas.microsoft.com/office/powerpoint/2010/main" val="1489864611"/>
              </p:ext>
            </p:extLst>
          </p:nvPr>
        </p:nvGraphicFramePr>
        <p:xfrm>
          <a:off x="86934" y="1476340"/>
          <a:ext cx="8970132" cy="3633051"/>
        </p:xfrm>
        <a:graphic>
          <a:graphicData uri="http://schemas.openxmlformats.org/drawingml/2006/table">
            <a:tbl>
              <a:tblPr firstRow="1" firstCol="1" bandRow="1">
                <a:tableStyleId>{C083E6E3-FA7D-4D7B-A595-EF9225AFEA82}</a:tableStyleId>
              </a:tblPr>
              <a:tblGrid>
                <a:gridCol w="1384790">
                  <a:extLst>
                    <a:ext uri="{9D8B030D-6E8A-4147-A177-3AD203B41FA5}">
                      <a16:colId xmlns:a16="http://schemas.microsoft.com/office/drawing/2014/main" val="1761863459"/>
                    </a:ext>
                  </a:extLst>
                </a:gridCol>
                <a:gridCol w="2145495">
                  <a:extLst>
                    <a:ext uri="{9D8B030D-6E8A-4147-A177-3AD203B41FA5}">
                      <a16:colId xmlns:a16="http://schemas.microsoft.com/office/drawing/2014/main" val="1137565554"/>
                    </a:ext>
                  </a:extLst>
                </a:gridCol>
                <a:gridCol w="1734635">
                  <a:extLst>
                    <a:ext uri="{9D8B030D-6E8A-4147-A177-3AD203B41FA5}">
                      <a16:colId xmlns:a16="http://schemas.microsoft.com/office/drawing/2014/main" val="2586386304"/>
                    </a:ext>
                  </a:extLst>
                </a:gridCol>
                <a:gridCol w="1735213">
                  <a:extLst>
                    <a:ext uri="{9D8B030D-6E8A-4147-A177-3AD203B41FA5}">
                      <a16:colId xmlns:a16="http://schemas.microsoft.com/office/drawing/2014/main" val="716254154"/>
                    </a:ext>
                  </a:extLst>
                </a:gridCol>
                <a:gridCol w="1969999">
                  <a:extLst>
                    <a:ext uri="{9D8B030D-6E8A-4147-A177-3AD203B41FA5}">
                      <a16:colId xmlns:a16="http://schemas.microsoft.com/office/drawing/2014/main" val="3292935322"/>
                    </a:ext>
                  </a:extLst>
                </a:gridCol>
              </a:tblGrid>
              <a:tr h="669990">
                <a:tc>
                  <a:txBody>
                    <a:bodyPr/>
                    <a:lstStyle/>
                    <a:p>
                      <a:pPr marL="0" marR="0">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b="1" dirty="0">
                          <a:effectLst/>
                        </a:rPr>
                        <a:t>Lumber Spinal Stenosis (LLS)</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8F4F5"/>
                    </a:solidFill>
                  </a:tcPr>
                </a:tc>
                <a:tc>
                  <a:txBody>
                    <a:bodyPr/>
                    <a:lstStyle/>
                    <a:p>
                      <a:pPr marL="0" marR="0" algn="ctr">
                        <a:lnSpc>
                          <a:spcPct val="107000"/>
                        </a:lnSpc>
                        <a:spcBef>
                          <a:spcPts val="0"/>
                        </a:spcBef>
                        <a:spcAft>
                          <a:spcPts val="0"/>
                        </a:spcAft>
                      </a:pPr>
                      <a:r>
                        <a:rPr lang="en-US" sz="1400" b="1" dirty="0">
                          <a:effectLst/>
                        </a:rPr>
                        <a:t>Sacroiliac Joint Pain </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8F4F5"/>
                    </a:solidFill>
                  </a:tcPr>
                </a:tc>
                <a:tc>
                  <a:txBody>
                    <a:bodyPr/>
                    <a:lstStyle/>
                    <a:p>
                      <a:pPr marL="0" marR="0" algn="ctr">
                        <a:lnSpc>
                          <a:spcPct val="107000"/>
                        </a:lnSpc>
                        <a:spcBef>
                          <a:spcPts val="0"/>
                        </a:spcBef>
                        <a:spcAft>
                          <a:spcPts val="0"/>
                        </a:spcAft>
                      </a:pPr>
                      <a:r>
                        <a:rPr lang="en-US" sz="1400" b="1" dirty="0" err="1">
                          <a:effectLst/>
                        </a:rPr>
                        <a:t>Vertebrogenic</a:t>
                      </a:r>
                      <a:endParaRPr lang="en-US" sz="1400" b="1" dirty="0">
                        <a:effectLst/>
                      </a:endParaRPr>
                    </a:p>
                    <a:p>
                      <a:pPr marL="0" marR="0" algn="ctr">
                        <a:lnSpc>
                          <a:spcPct val="107000"/>
                        </a:lnSpc>
                        <a:spcBef>
                          <a:spcPts val="0"/>
                        </a:spcBef>
                        <a:spcAft>
                          <a:spcPts val="0"/>
                        </a:spcAft>
                      </a:pPr>
                      <a:r>
                        <a:rPr lang="en-US" sz="1400" b="1" dirty="0">
                          <a:effectLst/>
                        </a:rPr>
                        <a:t>Pain</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8F4F5"/>
                    </a:solidFill>
                  </a:tcPr>
                </a:tc>
                <a:tc>
                  <a:txBody>
                    <a:bodyPr/>
                    <a:lstStyle/>
                    <a:p>
                      <a:pPr marL="0" marR="0" algn="ctr">
                        <a:lnSpc>
                          <a:spcPct val="107000"/>
                        </a:lnSpc>
                        <a:spcBef>
                          <a:spcPts val="0"/>
                        </a:spcBef>
                        <a:spcAft>
                          <a:spcPts val="0"/>
                        </a:spcAft>
                      </a:pPr>
                      <a:r>
                        <a:rPr lang="en-US" sz="1400" b="1" dirty="0">
                          <a:effectLst/>
                        </a:rPr>
                        <a:t>Axial </a:t>
                      </a:r>
                    </a:p>
                    <a:p>
                      <a:pPr marL="0" marR="0" algn="ctr">
                        <a:lnSpc>
                          <a:spcPct val="107000"/>
                        </a:lnSpc>
                        <a:spcBef>
                          <a:spcPts val="0"/>
                        </a:spcBef>
                        <a:spcAft>
                          <a:spcPts val="0"/>
                        </a:spcAft>
                      </a:pPr>
                      <a:r>
                        <a:rPr lang="en-US" sz="1400" b="1" dirty="0">
                          <a:effectLst/>
                        </a:rPr>
                        <a:t>Pain</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8F4F5"/>
                    </a:solidFill>
                  </a:tcPr>
                </a:tc>
                <a:extLst>
                  <a:ext uri="{0D108BD9-81ED-4DB2-BD59-A6C34878D82A}">
                    <a16:rowId xmlns:a16="http://schemas.microsoft.com/office/drawing/2014/main" val="1089005"/>
                  </a:ext>
                </a:extLst>
              </a:tr>
              <a:tr h="1375243">
                <a:tc>
                  <a:txBody>
                    <a:bodyPr/>
                    <a:lstStyle/>
                    <a:p>
                      <a:pPr marL="0" marR="0" algn="ctr">
                        <a:lnSpc>
                          <a:spcPct val="107000"/>
                        </a:lnSpc>
                        <a:spcBef>
                          <a:spcPts val="0"/>
                        </a:spcBef>
                        <a:spcAft>
                          <a:spcPts val="0"/>
                        </a:spcAft>
                      </a:pPr>
                      <a:r>
                        <a:rPr lang="en-US" sz="1400" b="1" i="1" dirty="0">
                          <a:effectLst/>
                        </a:rPr>
                        <a:t>Symptoms</a:t>
                      </a:r>
                      <a:endParaRPr lang="en-US" sz="1400" b="1"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T w="12700" cap="flat" cmpd="sng" algn="ctr">
                      <a:noFill/>
                      <a:prstDash val="solid"/>
                      <a:round/>
                      <a:headEnd type="none" w="med" len="med"/>
                      <a:tailEnd type="none" w="med" len="med"/>
                    </a:lnT>
                    <a:noFill/>
                  </a:tcPr>
                </a:tc>
                <a:tc>
                  <a:txBody>
                    <a:bodyPr/>
                    <a:lstStyle/>
                    <a:p>
                      <a:pPr marL="0" marR="0" algn="ctr">
                        <a:lnSpc>
                          <a:spcPct val="107000"/>
                        </a:lnSpc>
                        <a:spcBef>
                          <a:spcPts val="0"/>
                        </a:spcBef>
                        <a:spcAft>
                          <a:spcPts val="0"/>
                        </a:spcAft>
                      </a:pPr>
                      <a:r>
                        <a:rPr lang="en-US" sz="1400" dirty="0">
                          <a:effectLst/>
                        </a:rPr>
                        <a:t>Pain in back/legs/buttocks when standing; relief when sitting</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400" dirty="0">
                          <a:effectLst/>
                        </a:rPr>
                        <a:t>Pain over SI joint, often with leg pain: commonly aggravated by walking and stairs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400" dirty="0">
                          <a:effectLst/>
                        </a:rPr>
                        <a:t>Localized back pain, no leg pain; MRI indicates Type I/II </a:t>
                      </a:r>
                      <a:r>
                        <a:rPr lang="en-US" sz="1400" dirty="0" err="1">
                          <a:effectLst/>
                        </a:rPr>
                        <a:t>Modic</a:t>
                      </a:r>
                      <a:r>
                        <a:rPr lang="en-US" sz="1400" dirty="0">
                          <a:effectLst/>
                        </a:rPr>
                        <a:t> changes</a:t>
                      </a:r>
                    </a:p>
                  </a:txBody>
                  <a:tcPr marL="68580" marR="68580" marT="0" marB="0"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400" dirty="0">
                          <a:effectLst/>
                        </a:rPr>
                        <a:t>Localized back pain, no leg pain</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43159314"/>
                  </a:ext>
                </a:extLst>
              </a:tr>
              <a:tr h="1498661">
                <a:tc>
                  <a:txBody>
                    <a:bodyPr/>
                    <a:lstStyle/>
                    <a:p>
                      <a:pPr marL="0" marR="0" algn="ctr">
                        <a:lnSpc>
                          <a:spcPct val="107000"/>
                        </a:lnSpc>
                        <a:spcBef>
                          <a:spcPts val="0"/>
                        </a:spcBef>
                        <a:spcAft>
                          <a:spcPts val="0"/>
                        </a:spcAft>
                      </a:pPr>
                      <a:r>
                        <a:rPr lang="en-US" sz="1400" b="1" i="1" dirty="0">
                          <a:effectLst/>
                        </a:rPr>
                        <a:t>Causes</a:t>
                      </a:r>
                      <a:endParaRPr lang="en-US" sz="1400" b="1"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B w="12700" cap="flat" cmpd="sng" algn="ctr">
                      <a:no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400" dirty="0">
                          <a:effectLst/>
                        </a:rPr>
                        <a:t>Ligamentum flavum hypertrophy, disc bulging or foraminal narrowing impinging on spinal cord nerves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effectLst/>
                          <a:latin typeface="+mn-lt"/>
                          <a:ea typeface="Times New Roman" panose="02020603050405020304" pitchFamily="18" charset="0"/>
                          <a:cs typeface="Times New Roman" panose="02020603050405020304" pitchFamily="18" charset="0"/>
                        </a:rPr>
                        <a:t>Damage or </a:t>
                      </a:r>
                    </a:p>
                    <a:p>
                      <a:pPr marL="0" marR="0" algn="ctr">
                        <a:lnSpc>
                          <a:spcPct val="107000"/>
                        </a:lnSpc>
                        <a:spcBef>
                          <a:spcPts val="0"/>
                        </a:spcBef>
                        <a:spcAft>
                          <a:spcPts val="0"/>
                        </a:spcAft>
                      </a:pPr>
                      <a:r>
                        <a:rPr lang="en-US" sz="1400" dirty="0">
                          <a:effectLst/>
                          <a:latin typeface="+mn-lt"/>
                          <a:ea typeface="Times New Roman" panose="02020603050405020304" pitchFamily="18" charset="0"/>
                          <a:cs typeface="Times New Roman" panose="02020603050405020304" pitchFamily="18" charset="0"/>
                        </a:rPr>
                        <a:t>injury to </a:t>
                      </a:r>
                    </a:p>
                    <a:p>
                      <a:pPr marL="0" marR="0" algn="ctr">
                        <a:lnSpc>
                          <a:spcPct val="107000"/>
                        </a:lnSpc>
                        <a:spcBef>
                          <a:spcPts val="0"/>
                        </a:spcBef>
                        <a:spcAft>
                          <a:spcPts val="0"/>
                        </a:spcAft>
                      </a:pPr>
                      <a:r>
                        <a:rPr lang="en-US" sz="1400" dirty="0">
                          <a:effectLst/>
                          <a:latin typeface="+mn-lt"/>
                          <a:ea typeface="Times New Roman" panose="02020603050405020304" pitchFamily="18" charset="0"/>
                          <a:cs typeface="Times New Roman" panose="02020603050405020304" pitchFamily="18" charset="0"/>
                        </a:rPr>
                        <a:t>SI joints</a:t>
                      </a:r>
                    </a:p>
                  </a:txBody>
                  <a:tcPr marL="68580" marR="68580" marT="0" marB="0" anchor="ct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ctr" defTabSz="685800" rtl="0" eaLnBrk="1" fontAlgn="auto" latinLnBrk="0" hangingPunct="1">
                        <a:lnSpc>
                          <a:spcPct val="107000"/>
                        </a:lnSpc>
                        <a:spcBef>
                          <a:spcPts val="0"/>
                        </a:spcBef>
                        <a:spcAft>
                          <a:spcPts val="0"/>
                        </a:spcAft>
                        <a:buClrTx/>
                        <a:buSzTx/>
                        <a:buFontTx/>
                        <a:buNone/>
                        <a:tabLst/>
                        <a:defRPr/>
                      </a:pPr>
                      <a:r>
                        <a:rPr lang="en-US" sz="1400" dirty="0">
                          <a:effectLst/>
                        </a:rPr>
                        <a:t>Vertebral</a:t>
                      </a:r>
                    </a:p>
                    <a:p>
                      <a:pPr marL="0" marR="0" lvl="0" indent="0" algn="ctr" defTabSz="685800" rtl="0" eaLnBrk="1" fontAlgn="auto" latinLnBrk="0" hangingPunct="1">
                        <a:lnSpc>
                          <a:spcPct val="107000"/>
                        </a:lnSpc>
                        <a:spcBef>
                          <a:spcPts val="0"/>
                        </a:spcBef>
                        <a:spcAft>
                          <a:spcPts val="0"/>
                        </a:spcAft>
                        <a:buClrTx/>
                        <a:buSzTx/>
                        <a:buFontTx/>
                        <a:buNone/>
                        <a:tabLst/>
                        <a:defRPr/>
                      </a:pPr>
                      <a:r>
                        <a:rPr lang="en-US" sz="1400" dirty="0">
                          <a:effectLst/>
                        </a:rPr>
                        <a:t>endplate</a:t>
                      </a:r>
                    </a:p>
                    <a:p>
                      <a:pPr marL="0" marR="0" lvl="0" indent="0" algn="ctr" defTabSz="685800" rtl="0" eaLnBrk="1" fontAlgn="auto" latinLnBrk="0" hangingPunct="1">
                        <a:lnSpc>
                          <a:spcPct val="107000"/>
                        </a:lnSpc>
                        <a:spcBef>
                          <a:spcPts val="0"/>
                        </a:spcBef>
                        <a:spcAft>
                          <a:spcPts val="0"/>
                        </a:spcAft>
                        <a:buClrTx/>
                        <a:buSzTx/>
                        <a:buFontTx/>
                        <a:buNone/>
                        <a:tabLst/>
                        <a:defRPr/>
                      </a:pPr>
                      <a:r>
                        <a:rPr lang="en-US" sz="1400" dirty="0">
                          <a:effectLst/>
                        </a:rPr>
                        <a:t>damage</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ctr" defTabSz="685800" rtl="0" eaLnBrk="1" fontAlgn="auto" latinLnBrk="0" hangingPunct="1">
                        <a:lnSpc>
                          <a:spcPct val="107000"/>
                        </a:lnSpc>
                        <a:spcBef>
                          <a:spcPts val="0"/>
                        </a:spcBef>
                        <a:spcAft>
                          <a:spcPts val="0"/>
                        </a:spcAft>
                        <a:buClrTx/>
                        <a:buSzTx/>
                        <a:buFontTx/>
                        <a:buNone/>
                        <a:tabLst/>
                        <a:defRPr/>
                      </a:pPr>
                      <a:endParaRPr lang="en-US" sz="1400" dirty="0">
                        <a:effectLst/>
                      </a:endParaRPr>
                    </a:p>
                    <a:p>
                      <a:pPr marL="0" marR="0" lvl="0" indent="0" algn="ctr" defTabSz="685800" rtl="0" eaLnBrk="1" fontAlgn="auto" latinLnBrk="0" hangingPunct="1">
                        <a:lnSpc>
                          <a:spcPct val="107000"/>
                        </a:lnSpc>
                        <a:spcBef>
                          <a:spcPts val="0"/>
                        </a:spcBef>
                        <a:spcAft>
                          <a:spcPts val="0"/>
                        </a:spcAft>
                        <a:buClrTx/>
                        <a:buSzTx/>
                        <a:buFontTx/>
                        <a:buNone/>
                        <a:tabLst/>
                        <a:defRPr/>
                      </a:pPr>
                      <a:r>
                        <a:rPr lang="en-US" sz="1400" dirty="0">
                          <a:effectLst/>
                        </a:rPr>
                        <a:t>Evidence of clear pain generator may be unclear; central sensitization is common</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pP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240418414"/>
                  </a:ext>
                </a:extLst>
              </a:tr>
            </a:tbl>
          </a:graphicData>
        </a:graphic>
      </p:graphicFrame>
    </p:spTree>
    <p:extLst>
      <p:ext uri="{BB962C8B-B14F-4D97-AF65-F5344CB8AC3E}">
        <p14:creationId xmlns:p14="http://schemas.microsoft.com/office/powerpoint/2010/main" val="1864431693"/>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F56443C-F557-FE4A-A785-6E608CE75B3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198031" y="1342609"/>
            <a:ext cx="1831621" cy="1364817"/>
          </a:xfrm>
          <a:prstGeom prst="rect">
            <a:avLst/>
          </a:prstGeom>
        </p:spPr>
      </p:pic>
      <p:sp>
        <p:nvSpPr>
          <p:cNvPr id="3" name="Title 2">
            <a:extLst>
              <a:ext uri="{FF2B5EF4-FFF2-40B4-BE49-F238E27FC236}">
                <a16:creationId xmlns:a16="http://schemas.microsoft.com/office/drawing/2014/main" id="{2288DC52-C7D8-4943-899A-9F4638AE2A32}"/>
              </a:ext>
            </a:extLst>
          </p:cNvPr>
          <p:cNvSpPr>
            <a:spLocks noGrp="1"/>
          </p:cNvSpPr>
          <p:nvPr>
            <p:ph type="title"/>
          </p:nvPr>
        </p:nvSpPr>
        <p:spPr>
          <a:xfrm>
            <a:off x="466058" y="241297"/>
            <a:ext cx="7201682" cy="788685"/>
          </a:xfrm>
        </p:spPr>
        <p:txBody>
          <a:bodyPr>
            <a:noAutofit/>
          </a:bodyPr>
          <a:lstStyle/>
          <a:p>
            <a:pPr marL="0" marR="0">
              <a:lnSpc>
                <a:spcPct val="107000"/>
              </a:lnSpc>
              <a:spcBef>
                <a:spcPts val="0"/>
              </a:spcBef>
              <a:spcAft>
                <a:spcPts val="800"/>
              </a:spcAft>
            </a:pPr>
            <a:r>
              <a:rPr lang="en-US" sz="2500" dirty="0">
                <a:latin typeface="+mj-lt"/>
                <a:cs typeface="Times New Roman" panose="02020603050405020304" pitchFamily="18" charset="0"/>
              </a:rPr>
              <a:t>Lumbosacral Spinal Stenosis (LSS) Interventions</a:t>
            </a:r>
            <a:endParaRPr lang="en-US" sz="2500" dirty="0">
              <a:latin typeface="+mj-lt"/>
            </a:endParaRPr>
          </a:p>
        </p:txBody>
      </p:sp>
      <p:sp>
        <p:nvSpPr>
          <p:cNvPr id="4" name="Rectangle 1">
            <a:extLst>
              <a:ext uri="{FF2B5EF4-FFF2-40B4-BE49-F238E27FC236}">
                <a16:creationId xmlns:a16="http://schemas.microsoft.com/office/drawing/2014/main" id="{38003AE5-F980-415F-A52F-B02A491A6DB9}"/>
              </a:ext>
            </a:extLst>
          </p:cNvPr>
          <p:cNvSpPr>
            <a:spLocks noChangeArrowheads="1"/>
          </p:cNvSpPr>
          <p:nvPr/>
        </p:nvSpPr>
        <p:spPr bwMode="auto">
          <a:xfrm>
            <a:off x="1357313" y="21621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Content Placeholder 1">
            <a:extLst>
              <a:ext uri="{FF2B5EF4-FFF2-40B4-BE49-F238E27FC236}">
                <a16:creationId xmlns:a16="http://schemas.microsoft.com/office/drawing/2014/main" id="{4F8AB11B-507D-4937-ADD3-8458D86C5CE4}"/>
              </a:ext>
            </a:extLst>
          </p:cNvPr>
          <p:cNvSpPr>
            <a:spLocks noGrp="1"/>
          </p:cNvSpPr>
          <p:nvPr>
            <p:ph idx="1"/>
          </p:nvPr>
        </p:nvSpPr>
        <p:spPr>
          <a:xfrm>
            <a:off x="466059" y="1342609"/>
            <a:ext cx="3486170" cy="3710118"/>
          </a:xfrm>
        </p:spPr>
        <p:txBody>
          <a:bodyPr>
            <a:normAutofit lnSpcReduction="10000"/>
          </a:bodyPr>
          <a:lstStyle/>
          <a:p>
            <a:pPr marL="0" indent="0">
              <a:spcBef>
                <a:spcPts val="0"/>
              </a:spcBef>
              <a:spcAft>
                <a:spcPts val="0"/>
              </a:spcAft>
              <a:buNone/>
            </a:pPr>
            <a:r>
              <a:rPr lang="en-US" dirty="0">
                <a:latin typeface="Arial" panose="020B0604020202020204" pitchFamily="34" charset="0"/>
                <a:cs typeface="Arial" panose="020B0604020202020204" pitchFamily="34" charset="0"/>
              </a:rPr>
              <a:t>Approaches:</a:t>
            </a:r>
          </a:p>
          <a:p>
            <a:pPr marL="0" indent="0">
              <a:spcBef>
                <a:spcPts val="0"/>
              </a:spcBef>
              <a:spcAft>
                <a:spcPts val="0"/>
              </a:spcAft>
              <a:buNone/>
            </a:pPr>
            <a:endParaRPr lang="en-US" dirty="0">
              <a:latin typeface="Arial" panose="020B0604020202020204" pitchFamily="34" charset="0"/>
              <a:cs typeface="Arial" panose="020B0604020202020204" pitchFamily="34" charset="0"/>
            </a:endParaRPr>
          </a:p>
          <a:p>
            <a:pPr>
              <a:spcBef>
                <a:spcPts val="0"/>
              </a:spcBef>
              <a:spcAft>
                <a:spcPts val="0"/>
              </a:spcAft>
            </a:pPr>
            <a:r>
              <a:rPr lang="en-US" b="1" dirty="0">
                <a:latin typeface="Arial" panose="020B0604020202020204" pitchFamily="34" charset="0"/>
                <a:cs typeface="Arial" panose="020B0604020202020204" pitchFamily="34" charset="0"/>
              </a:rPr>
              <a:t>Debulk</a:t>
            </a:r>
            <a:r>
              <a:rPr lang="en-US" dirty="0">
                <a:latin typeface="Arial" panose="020B0604020202020204" pitchFamily="34" charset="0"/>
                <a:cs typeface="Arial" panose="020B0604020202020204" pitchFamily="34" charset="0"/>
              </a:rPr>
              <a:t> hypertrophic ligamentum flavum encroaching on spinal cord nerves (PILD procedure)</a:t>
            </a:r>
          </a:p>
          <a:p>
            <a:pPr>
              <a:spcBef>
                <a:spcPts val="0"/>
              </a:spcBef>
              <a:spcAft>
                <a:spcPts val="0"/>
              </a:spcAft>
            </a:pPr>
            <a:endParaRPr lang="en-US" dirty="0">
              <a:latin typeface="Arial" panose="020B0604020202020204" pitchFamily="34" charset="0"/>
              <a:cs typeface="Arial" panose="020B0604020202020204" pitchFamily="34" charset="0"/>
            </a:endParaRPr>
          </a:p>
          <a:p>
            <a:pPr>
              <a:spcBef>
                <a:spcPts val="0"/>
              </a:spcBef>
              <a:spcAft>
                <a:spcPts val="0"/>
              </a:spcAft>
            </a:pPr>
            <a:endParaRPr lang="en-US" b="1" dirty="0">
              <a:latin typeface="Arial" panose="020B0604020202020204" pitchFamily="34" charset="0"/>
              <a:cs typeface="Arial" panose="020B0604020202020204" pitchFamily="34" charset="0"/>
            </a:endParaRPr>
          </a:p>
          <a:p>
            <a:pPr>
              <a:spcBef>
                <a:spcPts val="0"/>
              </a:spcBef>
              <a:spcAft>
                <a:spcPts val="0"/>
              </a:spcAft>
            </a:pPr>
            <a:endParaRPr lang="en-US" b="1" dirty="0">
              <a:latin typeface="Arial" panose="020B0604020202020204" pitchFamily="34" charset="0"/>
              <a:cs typeface="Arial" panose="020B0604020202020204" pitchFamily="34" charset="0"/>
            </a:endParaRPr>
          </a:p>
          <a:p>
            <a:pPr>
              <a:spcBef>
                <a:spcPts val="0"/>
              </a:spcBef>
              <a:spcAft>
                <a:spcPts val="0"/>
              </a:spcAft>
            </a:pPr>
            <a:endParaRPr lang="en-US" b="1" dirty="0">
              <a:latin typeface="Arial" panose="020B0604020202020204" pitchFamily="34" charset="0"/>
              <a:cs typeface="Arial" panose="020B0604020202020204" pitchFamily="34" charset="0"/>
            </a:endParaRPr>
          </a:p>
          <a:p>
            <a:pPr>
              <a:spcBef>
                <a:spcPts val="0"/>
              </a:spcBef>
              <a:spcAft>
                <a:spcPts val="0"/>
              </a:spcAft>
            </a:pPr>
            <a:r>
              <a:rPr lang="en-US" b="1" dirty="0">
                <a:latin typeface="Arial" panose="020B0604020202020204" pitchFamily="34" charset="0"/>
                <a:cs typeface="Arial" panose="020B0604020202020204" pitchFamily="34" charset="0"/>
              </a:rPr>
              <a:t>Insert spinal spacers </a:t>
            </a:r>
            <a:r>
              <a:rPr lang="en-US" dirty="0">
                <a:latin typeface="Arial" panose="020B0604020202020204" pitchFamily="34" charset="0"/>
                <a:cs typeface="Arial" panose="020B0604020202020204" pitchFamily="34" charset="0"/>
              </a:rPr>
              <a:t>to reduce </a:t>
            </a:r>
            <a:r>
              <a:rPr lang="en-US" sz="1800" dirty="0">
                <a:effectLst/>
              </a:rPr>
              <a:t>stenosis associated with intervertebral foraminal encroachment upon extension</a:t>
            </a:r>
            <a:endParaRPr lang="en-US"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94BD5EBA-C758-3143-BE08-62728D20F190}"/>
              </a:ext>
            </a:extLst>
          </p:cNvPr>
          <p:cNvSpPr txBox="1"/>
          <p:nvPr/>
        </p:nvSpPr>
        <p:spPr>
          <a:xfrm>
            <a:off x="7071360" y="2712718"/>
            <a:ext cx="2067148" cy="338554"/>
          </a:xfrm>
          <a:prstGeom prst="rect">
            <a:avLst/>
          </a:prstGeom>
          <a:noFill/>
        </p:spPr>
        <p:txBody>
          <a:bodyPr wrap="square" rtlCol="0">
            <a:spAutoFit/>
          </a:bodyPr>
          <a:lstStyle/>
          <a:p>
            <a:pPr algn="ctr"/>
            <a:r>
              <a:rPr lang="en-US" sz="800" b="1" dirty="0"/>
              <a:t>Hypertrophic Ligamentum </a:t>
            </a:r>
          </a:p>
          <a:p>
            <a:pPr algn="ctr"/>
            <a:r>
              <a:rPr lang="en-US" sz="800" b="1" dirty="0"/>
              <a:t>Flavum Encroachment</a:t>
            </a:r>
          </a:p>
        </p:txBody>
      </p:sp>
      <p:grpSp>
        <p:nvGrpSpPr>
          <p:cNvPr id="13" name="Group 12">
            <a:extLst>
              <a:ext uri="{FF2B5EF4-FFF2-40B4-BE49-F238E27FC236}">
                <a16:creationId xmlns:a16="http://schemas.microsoft.com/office/drawing/2014/main" id="{10060E56-514B-3047-AAD2-735E1D6F06D5}"/>
              </a:ext>
            </a:extLst>
          </p:cNvPr>
          <p:cNvGrpSpPr/>
          <p:nvPr/>
        </p:nvGrpSpPr>
        <p:grpSpPr>
          <a:xfrm>
            <a:off x="3496035" y="1239179"/>
            <a:ext cx="3390683" cy="2112494"/>
            <a:chOff x="3496035" y="1239179"/>
            <a:chExt cx="3390683" cy="2112494"/>
          </a:xfrm>
        </p:grpSpPr>
        <p:grpSp>
          <p:nvGrpSpPr>
            <p:cNvPr id="11" name="Group 10">
              <a:extLst>
                <a:ext uri="{FF2B5EF4-FFF2-40B4-BE49-F238E27FC236}">
                  <a16:creationId xmlns:a16="http://schemas.microsoft.com/office/drawing/2014/main" id="{CCB444D8-270C-43E4-92FF-8966ECDD7F79}"/>
                </a:ext>
              </a:extLst>
            </p:cNvPr>
            <p:cNvGrpSpPr/>
            <p:nvPr/>
          </p:nvGrpSpPr>
          <p:grpSpPr>
            <a:xfrm>
              <a:off x="4016187" y="1395318"/>
              <a:ext cx="2870531" cy="1956355"/>
              <a:chOff x="3952229" y="1478792"/>
              <a:chExt cx="5042084" cy="3436336"/>
            </a:xfrm>
          </p:grpSpPr>
          <p:sp>
            <p:nvSpPr>
              <p:cNvPr id="10" name="Circle: Hollow 9">
                <a:extLst>
                  <a:ext uri="{FF2B5EF4-FFF2-40B4-BE49-F238E27FC236}">
                    <a16:creationId xmlns:a16="http://schemas.microsoft.com/office/drawing/2014/main" id="{8DD0B577-4BCB-4B52-9DC3-02BB65D91FAB}"/>
                  </a:ext>
                </a:extLst>
              </p:cNvPr>
              <p:cNvSpPr/>
              <p:nvPr/>
            </p:nvSpPr>
            <p:spPr>
              <a:xfrm>
                <a:off x="4571999" y="1478792"/>
                <a:ext cx="1651379" cy="370756"/>
              </a:xfrm>
              <a:prstGeom prst="donut">
                <a:avLst>
                  <a:gd name="adj" fmla="val 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 name="Picture 7" descr="A close up of a map&#10;&#10;Description automatically generated">
                <a:extLst>
                  <a:ext uri="{FF2B5EF4-FFF2-40B4-BE49-F238E27FC236}">
                    <a16:creationId xmlns:a16="http://schemas.microsoft.com/office/drawing/2014/main" id="{5D21C0AA-2A4F-4239-B77C-23CE28F4080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52229" y="1480208"/>
                <a:ext cx="5042084" cy="3434920"/>
              </a:xfrm>
              <a:prstGeom prst="rect">
                <a:avLst/>
              </a:prstGeom>
            </p:spPr>
          </p:pic>
        </p:grpSp>
        <p:sp>
          <p:nvSpPr>
            <p:cNvPr id="5" name="TextBox 4">
              <a:extLst>
                <a:ext uri="{FF2B5EF4-FFF2-40B4-BE49-F238E27FC236}">
                  <a16:creationId xmlns:a16="http://schemas.microsoft.com/office/drawing/2014/main" id="{12601CF8-A1B6-0442-BD56-125A02219616}"/>
                </a:ext>
              </a:extLst>
            </p:cNvPr>
            <p:cNvSpPr txBox="1"/>
            <p:nvPr/>
          </p:nvSpPr>
          <p:spPr>
            <a:xfrm>
              <a:off x="3496035" y="1239179"/>
              <a:ext cx="1745991" cy="307777"/>
            </a:xfrm>
            <a:prstGeom prst="rect">
              <a:avLst/>
            </a:prstGeom>
            <a:solidFill>
              <a:schemeClr val="bg1"/>
            </a:solidFill>
          </p:spPr>
          <p:txBody>
            <a:bodyPr wrap="none" rtlCol="0">
              <a:spAutoFit/>
            </a:bodyPr>
            <a:lstStyle/>
            <a:p>
              <a:r>
                <a:rPr lang="en-US" dirty="0">
                  <a:solidFill>
                    <a:srgbClr val="FF0000"/>
                  </a:solidFill>
                </a:rPr>
                <a:t>Ligamentum flavum</a:t>
              </a:r>
            </a:p>
          </p:txBody>
        </p:sp>
        <p:sp>
          <p:nvSpPr>
            <p:cNvPr id="7" name="Freeform 6">
              <a:extLst>
                <a:ext uri="{FF2B5EF4-FFF2-40B4-BE49-F238E27FC236}">
                  <a16:creationId xmlns:a16="http://schemas.microsoft.com/office/drawing/2014/main" id="{67EF065C-7977-CF4C-BE37-0868732A811B}"/>
                </a:ext>
              </a:extLst>
            </p:cNvPr>
            <p:cNvSpPr/>
            <p:nvPr/>
          </p:nvSpPr>
          <p:spPr>
            <a:xfrm>
              <a:off x="5235575" y="1993900"/>
              <a:ext cx="155575" cy="123825"/>
            </a:xfrm>
            <a:custGeom>
              <a:avLst/>
              <a:gdLst>
                <a:gd name="connsiteX0" fmla="*/ 0 w 155575"/>
                <a:gd name="connsiteY0" fmla="*/ 107950 h 123825"/>
                <a:gd name="connsiteX1" fmla="*/ 22225 w 155575"/>
                <a:gd name="connsiteY1" fmla="*/ 44450 h 123825"/>
                <a:gd name="connsiteX2" fmla="*/ 47625 w 155575"/>
                <a:gd name="connsiteY2" fmla="*/ 12700 h 123825"/>
                <a:gd name="connsiteX3" fmla="*/ 60325 w 155575"/>
                <a:gd name="connsiteY3" fmla="*/ 3175 h 123825"/>
                <a:gd name="connsiteX4" fmla="*/ 73025 w 155575"/>
                <a:gd name="connsiteY4" fmla="*/ 0 h 123825"/>
                <a:gd name="connsiteX5" fmla="*/ 104775 w 155575"/>
                <a:gd name="connsiteY5" fmla="*/ 9525 h 123825"/>
                <a:gd name="connsiteX6" fmla="*/ 123825 w 155575"/>
                <a:gd name="connsiteY6" fmla="*/ 41275 h 123825"/>
                <a:gd name="connsiteX7" fmla="*/ 142875 w 155575"/>
                <a:gd name="connsiteY7" fmla="*/ 82550 h 123825"/>
                <a:gd name="connsiteX8" fmla="*/ 155575 w 155575"/>
                <a:gd name="connsiteY8" fmla="*/ 123825 h 123825"/>
                <a:gd name="connsiteX9" fmla="*/ 155575 w 155575"/>
                <a:gd name="connsiteY9" fmla="*/ 123825 h 123825"/>
                <a:gd name="connsiteX10" fmla="*/ 123825 w 155575"/>
                <a:gd name="connsiteY10" fmla="*/ 107950 h 123825"/>
                <a:gd name="connsiteX11" fmla="*/ 123825 w 155575"/>
                <a:gd name="connsiteY11" fmla="*/ 107950 h 123825"/>
                <a:gd name="connsiteX12" fmla="*/ 85725 w 155575"/>
                <a:gd name="connsiteY12" fmla="*/ 104775 h 123825"/>
                <a:gd name="connsiteX13" fmla="*/ 85725 w 155575"/>
                <a:gd name="connsiteY13" fmla="*/ 104775 h 123825"/>
                <a:gd name="connsiteX14" fmla="*/ 57150 w 155575"/>
                <a:gd name="connsiteY14" fmla="*/ 104775 h 123825"/>
                <a:gd name="connsiteX15" fmla="*/ 0 w 155575"/>
                <a:gd name="connsiteY15" fmla="*/ 107950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5575" h="123825">
                  <a:moveTo>
                    <a:pt x="0" y="107950"/>
                  </a:moveTo>
                  <a:lnTo>
                    <a:pt x="22225" y="44450"/>
                  </a:lnTo>
                  <a:lnTo>
                    <a:pt x="47625" y="12700"/>
                  </a:lnTo>
                  <a:lnTo>
                    <a:pt x="60325" y="3175"/>
                  </a:lnTo>
                  <a:lnTo>
                    <a:pt x="73025" y="0"/>
                  </a:lnTo>
                  <a:lnTo>
                    <a:pt x="104775" y="9525"/>
                  </a:lnTo>
                  <a:lnTo>
                    <a:pt x="123825" y="41275"/>
                  </a:lnTo>
                  <a:lnTo>
                    <a:pt x="142875" y="82550"/>
                  </a:lnTo>
                  <a:lnTo>
                    <a:pt x="155575" y="123825"/>
                  </a:lnTo>
                  <a:lnTo>
                    <a:pt x="155575" y="123825"/>
                  </a:lnTo>
                  <a:lnTo>
                    <a:pt x="123825" y="107950"/>
                  </a:lnTo>
                  <a:lnTo>
                    <a:pt x="123825" y="107950"/>
                  </a:lnTo>
                  <a:lnTo>
                    <a:pt x="85725" y="104775"/>
                  </a:lnTo>
                  <a:lnTo>
                    <a:pt x="85725" y="104775"/>
                  </a:lnTo>
                  <a:lnTo>
                    <a:pt x="57150" y="104775"/>
                  </a:lnTo>
                  <a:lnTo>
                    <a:pt x="0" y="10795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4">
            <a:extLst>
              <a:ext uri="{FF2B5EF4-FFF2-40B4-BE49-F238E27FC236}">
                <a16:creationId xmlns:a16="http://schemas.microsoft.com/office/drawing/2014/main" id="{1F6F60C4-E1DE-504A-9A7B-50E611562D72}"/>
              </a:ext>
            </a:extLst>
          </p:cNvPr>
          <p:cNvPicPr>
            <a:picLocks noChangeAspect="1"/>
          </p:cNvPicPr>
          <p:nvPr/>
        </p:nvPicPr>
        <p:blipFill>
          <a:blip r:embed="rId5"/>
          <a:stretch>
            <a:fillRect/>
          </a:stretch>
        </p:blipFill>
        <p:spPr>
          <a:xfrm>
            <a:off x="4126311" y="3652126"/>
            <a:ext cx="4025900" cy="1333500"/>
          </a:xfrm>
          <a:prstGeom prst="rect">
            <a:avLst/>
          </a:prstGeom>
        </p:spPr>
      </p:pic>
      <p:sp>
        <p:nvSpPr>
          <p:cNvPr id="17" name="TextBox 16">
            <a:extLst>
              <a:ext uri="{FF2B5EF4-FFF2-40B4-BE49-F238E27FC236}">
                <a16:creationId xmlns:a16="http://schemas.microsoft.com/office/drawing/2014/main" id="{A4217E9D-7F44-E843-BB5A-CF236EFDCC89}"/>
              </a:ext>
            </a:extLst>
          </p:cNvPr>
          <p:cNvSpPr txBox="1"/>
          <p:nvPr/>
        </p:nvSpPr>
        <p:spPr>
          <a:xfrm>
            <a:off x="6372000" y="4985626"/>
            <a:ext cx="1848583" cy="215444"/>
          </a:xfrm>
          <a:prstGeom prst="rect">
            <a:avLst/>
          </a:prstGeom>
          <a:noFill/>
        </p:spPr>
        <p:txBody>
          <a:bodyPr wrap="none" rtlCol="0">
            <a:spAutoFit/>
          </a:bodyPr>
          <a:lstStyle/>
          <a:p>
            <a:r>
              <a:rPr lang="en-US" sz="800" dirty="0"/>
              <a:t>Koga, </a:t>
            </a:r>
            <a:r>
              <a:rPr lang="en-US" sz="800" i="1" dirty="0"/>
              <a:t>Mini-invasive Surg</a:t>
            </a:r>
            <a:r>
              <a:rPr lang="en-US" sz="800" dirty="0"/>
              <a:t> 2017;1:3-5</a:t>
            </a:r>
          </a:p>
        </p:txBody>
      </p:sp>
    </p:spTree>
    <p:extLst>
      <p:ext uri="{BB962C8B-B14F-4D97-AF65-F5344CB8AC3E}">
        <p14:creationId xmlns:p14="http://schemas.microsoft.com/office/powerpoint/2010/main" val="3753783895"/>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288DC52-C7D8-4943-899A-9F4638AE2A32}"/>
              </a:ext>
            </a:extLst>
          </p:cNvPr>
          <p:cNvSpPr>
            <a:spLocks noGrp="1"/>
          </p:cNvSpPr>
          <p:nvPr>
            <p:ph type="title"/>
          </p:nvPr>
        </p:nvSpPr>
        <p:spPr>
          <a:xfrm>
            <a:off x="466058" y="241297"/>
            <a:ext cx="7186026" cy="788685"/>
          </a:xfrm>
        </p:spPr>
        <p:txBody>
          <a:bodyPr>
            <a:noAutofit/>
          </a:bodyPr>
          <a:lstStyle/>
          <a:p>
            <a:pPr marL="0" marR="0">
              <a:lnSpc>
                <a:spcPct val="107000"/>
              </a:lnSpc>
              <a:spcBef>
                <a:spcPts val="0"/>
              </a:spcBef>
              <a:spcAft>
                <a:spcPts val="800"/>
              </a:spcAft>
            </a:pPr>
            <a:r>
              <a:rPr lang="en-US" sz="2400" dirty="0">
                <a:latin typeface="+mn-lt"/>
                <a:cs typeface="Times New Roman" panose="02020603050405020304" pitchFamily="18" charset="0"/>
              </a:rPr>
              <a:t>LSS Intervention: Debulking of Ligamentum Flavin</a:t>
            </a:r>
            <a:endParaRPr lang="en-US" sz="2400" dirty="0">
              <a:solidFill>
                <a:srgbClr val="FF0000"/>
              </a:solidFill>
              <a:latin typeface="+mn-lt"/>
            </a:endParaRPr>
          </a:p>
        </p:txBody>
      </p:sp>
      <p:sp>
        <p:nvSpPr>
          <p:cNvPr id="6" name="TextBox 5">
            <a:extLst>
              <a:ext uri="{FF2B5EF4-FFF2-40B4-BE49-F238E27FC236}">
                <a16:creationId xmlns:a16="http://schemas.microsoft.com/office/drawing/2014/main" id="{B1A535A1-BDF8-42C8-81F1-1F0A62E28C4C}"/>
              </a:ext>
            </a:extLst>
          </p:cNvPr>
          <p:cNvSpPr txBox="1"/>
          <p:nvPr/>
        </p:nvSpPr>
        <p:spPr>
          <a:xfrm>
            <a:off x="185369" y="5470635"/>
            <a:ext cx="4572000" cy="202556"/>
          </a:xfrm>
          <a:prstGeom prst="rect">
            <a:avLst/>
          </a:prstGeom>
          <a:noFill/>
        </p:spPr>
        <p:txBody>
          <a:bodyPr wrap="square">
            <a:spAutoFit/>
          </a:bodyPr>
          <a:lstStyle/>
          <a:p>
            <a:pPr marL="0" marR="0">
              <a:lnSpc>
                <a:spcPct val="107000"/>
              </a:lnSpc>
              <a:spcBef>
                <a:spcPts val="0"/>
              </a:spcBef>
              <a:spcAft>
                <a:spcPts val="0"/>
              </a:spcAft>
            </a:pPr>
            <a:r>
              <a:rPr lang="en-US" sz="700" dirty="0">
                <a:effectLst/>
                <a:latin typeface="Calibri" panose="020F0502020204030204" pitchFamily="34" charset="0"/>
                <a:ea typeface="Times New Roman" panose="02020603050405020304" pitchFamily="18" charset="0"/>
                <a:cs typeface="Times New Roman" panose="02020603050405020304" pitchFamily="18" charset="0"/>
              </a:rPr>
              <a:t>Champagne </a:t>
            </a:r>
            <a:r>
              <a:rPr lang="en-US" sz="700" i="1" dirty="0">
                <a:effectLst/>
                <a:latin typeface="Calibri" panose="020F0502020204030204" pitchFamily="34" charset="0"/>
                <a:ea typeface="Times New Roman" panose="02020603050405020304" pitchFamily="18" charset="0"/>
                <a:cs typeface="Times New Roman" panose="02020603050405020304" pitchFamily="18" charset="0"/>
              </a:rPr>
              <a:t>Pain Physician</a:t>
            </a:r>
            <a:r>
              <a:rPr lang="en-US" sz="700" dirty="0">
                <a:effectLst/>
                <a:latin typeface="Calibri" panose="020F0502020204030204" pitchFamily="34" charset="0"/>
                <a:ea typeface="Times New Roman" panose="02020603050405020304" pitchFamily="18" charset="0"/>
                <a:cs typeface="Times New Roman" panose="02020603050405020304" pitchFamily="18" charset="0"/>
              </a:rPr>
              <a:t> 2016</a:t>
            </a:r>
          </a:p>
        </p:txBody>
      </p:sp>
      <p:pic>
        <p:nvPicPr>
          <p:cNvPr id="5" name="Picture 4">
            <a:extLst>
              <a:ext uri="{FF2B5EF4-FFF2-40B4-BE49-F238E27FC236}">
                <a16:creationId xmlns:a16="http://schemas.microsoft.com/office/drawing/2014/main" id="{D847D66B-0FB8-4504-B668-6F63FAA9A62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983156" y="1323040"/>
            <a:ext cx="2614698" cy="1948321"/>
          </a:xfrm>
          <a:prstGeom prst="rect">
            <a:avLst/>
          </a:prstGeom>
        </p:spPr>
      </p:pic>
      <p:grpSp>
        <p:nvGrpSpPr>
          <p:cNvPr id="13" name="Group 12">
            <a:extLst>
              <a:ext uri="{FF2B5EF4-FFF2-40B4-BE49-F238E27FC236}">
                <a16:creationId xmlns:a16="http://schemas.microsoft.com/office/drawing/2014/main" id="{CC98BC07-19D8-4A07-BA89-F121D81F54E0}"/>
              </a:ext>
            </a:extLst>
          </p:cNvPr>
          <p:cNvGrpSpPr/>
          <p:nvPr/>
        </p:nvGrpSpPr>
        <p:grpSpPr>
          <a:xfrm rot="10800000">
            <a:off x="5987086" y="3361977"/>
            <a:ext cx="2610768" cy="2059966"/>
            <a:chOff x="5987086" y="3420504"/>
            <a:chExt cx="2610768" cy="2109420"/>
          </a:xfrm>
        </p:grpSpPr>
        <p:pic>
          <p:nvPicPr>
            <p:cNvPr id="8" name="Picture 7">
              <a:extLst>
                <a:ext uri="{FF2B5EF4-FFF2-40B4-BE49-F238E27FC236}">
                  <a16:creationId xmlns:a16="http://schemas.microsoft.com/office/drawing/2014/main" id="{795618A0-AD7A-4A3F-99CB-9776E0FB53B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987086" y="3420504"/>
              <a:ext cx="2610768" cy="2040215"/>
            </a:xfrm>
            <a:prstGeom prst="rect">
              <a:avLst/>
            </a:prstGeom>
          </p:spPr>
        </p:pic>
        <p:sp>
          <p:nvSpPr>
            <p:cNvPr id="10" name="Oval 9">
              <a:extLst>
                <a:ext uri="{FF2B5EF4-FFF2-40B4-BE49-F238E27FC236}">
                  <a16:creationId xmlns:a16="http://schemas.microsoft.com/office/drawing/2014/main" id="{7A872AF5-E639-406F-B056-F1384FF7E1CB}"/>
                </a:ext>
              </a:extLst>
            </p:cNvPr>
            <p:cNvSpPr/>
            <p:nvPr/>
          </p:nvSpPr>
          <p:spPr>
            <a:xfrm>
              <a:off x="6234547" y="4446152"/>
              <a:ext cx="1884218" cy="1083772"/>
            </a:xfrm>
            <a:prstGeom prst="ellipse">
              <a:avLst/>
            </a:prstGeom>
            <a:solidFill>
              <a:srgbClr val="E8F4F5">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a:extLst>
              <a:ext uri="{FF2B5EF4-FFF2-40B4-BE49-F238E27FC236}">
                <a16:creationId xmlns:a16="http://schemas.microsoft.com/office/drawing/2014/main" id="{EE48D97C-C91A-4D07-8A80-6BD094C50D66}"/>
              </a:ext>
            </a:extLst>
          </p:cNvPr>
          <p:cNvSpPr txBox="1"/>
          <p:nvPr/>
        </p:nvSpPr>
        <p:spPr>
          <a:xfrm>
            <a:off x="6168287" y="5365414"/>
            <a:ext cx="2244435" cy="307777"/>
          </a:xfrm>
          <a:prstGeom prst="rect">
            <a:avLst/>
          </a:prstGeom>
          <a:noFill/>
        </p:spPr>
        <p:txBody>
          <a:bodyPr wrap="square">
            <a:spAutoFit/>
          </a:bodyPr>
          <a:lstStyle/>
          <a:p>
            <a:r>
              <a:rPr lang="en-US" sz="700" dirty="0">
                <a:hlinkClick r:id="rId5"/>
              </a:rPr>
              <a:t>mild® procedure. Adopted from: https://www.youtube.com/watch?v=fE8BJMJmjM0</a:t>
            </a:r>
            <a:endParaRPr lang="en-US" sz="700" dirty="0"/>
          </a:p>
        </p:txBody>
      </p:sp>
      <p:sp>
        <p:nvSpPr>
          <p:cNvPr id="7" name="TextBox 6">
            <a:extLst>
              <a:ext uri="{FF2B5EF4-FFF2-40B4-BE49-F238E27FC236}">
                <a16:creationId xmlns:a16="http://schemas.microsoft.com/office/drawing/2014/main" id="{5F4C6780-C038-BD47-8FB5-9BE77DCBF898}"/>
              </a:ext>
            </a:extLst>
          </p:cNvPr>
          <p:cNvSpPr txBox="1"/>
          <p:nvPr/>
        </p:nvSpPr>
        <p:spPr>
          <a:xfrm>
            <a:off x="376767" y="1139466"/>
            <a:ext cx="4732866" cy="954107"/>
          </a:xfrm>
          <a:prstGeom prst="rect">
            <a:avLst/>
          </a:prstGeom>
          <a:noFill/>
        </p:spPr>
        <p:txBody>
          <a:bodyPr wrap="square" rtlCol="0">
            <a:spAutoFit/>
          </a:bodyPr>
          <a:lstStyle/>
          <a:p>
            <a:r>
              <a:rPr lang="en-US" dirty="0"/>
              <a:t>Improvements in </a:t>
            </a:r>
            <a:r>
              <a:rPr lang="en-US" dirty="0" err="1"/>
              <a:t>Oswestry</a:t>
            </a:r>
            <a:r>
              <a:rPr lang="en-US" dirty="0"/>
              <a:t> Disability </a:t>
            </a:r>
            <a:r>
              <a:rPr lang="en-US" dirty="0">
                <a:solidFill>
                  <a:srgbClr val="090909"/>
                </a:solidFill>
              </a:rPr>
              <a:t>Index (ODI) </a:t>
            </a:r>
            <a:r>
              <a:rPr lang="en-US" dirty="0"/>
              <a:t>and Patient Satisfaction with Epidural Steroid Injections (ESI) Versus Percutaneous Image-guided Lumbar Decompression (PILD)</a:t>
            </a:r>
          </a:p>
        </p:txBody>
      </p:sp>
      <p:grpSp>
        <p:nvGrpSpPr>
          <p:cNvPr id="4" name="Group 3">
            <a:extLst>
              <a:ext uri="{FF2B5EF4-FFF2-40B4-BE49-F238E27FC236}">
                <a16:creationId xmlns:a16="http://schemas.microsoft.com/office/drawing/2014/main" id="{05A30C36-33ED-4E63-9BD4-2FE3F24D99BE}"/>
              </a:ext>
            </a:extLst>
          </p:cNvPr>
          <p:cNvGrpSpPr/>
          <p:nvPr/>
        </p:nvGrpSpPr>
        <p:grpSpPr>
          <a:xfrm>
            <a:off x="333968" y="2155878"/>
            <a:ext cx="4590968" cy="2643819"/>
            <a:chOff x="376767" y="2046329"/>
            <a:chExt cx="4590968" cy="2643819"/>
          </a:xfrm>
        </p:grpSpPr>
        <p:pic>
          <p:nvPicPr>
            <p:cNvPr id="2" name="Picture 1">
              <a:extLst>
                <a:ext uri="{FF2B5EF4-FFF2-40B4-BE49-F238E27FC236}">
                  <a16:creationId xmlns:a16="http://schemas.microsoft.com/office/drawing/2014/main" id="{E7B9FA4C-0636-EB4C-A318-22C48D729250}"/>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837994" y="2579040"/>
              <a:ext cx="2172147" cy="1794363"/>
            </a:xfrm>
            <a:prstGeom prst="rect">
              <a:avLst/>
            </a:prstGeom>
          </p:spPr>
        </p:pic>
        <p:grpSp>
          <p:nvGrpSpPr>
            <p:cNvPr id="18" name="Group 17">
              <a:extLst>
                <a:ext uri="{FF2B5EF4-FFF2-40B4-BE49-F238E27FC236}">
                  <a16:creationId xmlns:a16="http://schemas.microsoft.com/office/drawing/2014/main" id="{35886252-87D9-9C49-BE23-AE288A2B63FF}"/>
                </a:ext>
              </a:extLst>
            </p:cNvPr>
            <p:cNvGrpSpPr/>
            <p:nvPr/>
          </p:nvGrpSpPr>
          <p:grpSpPr>
            <a:xfrm>
              <a:off x="376767" y="2930964"/>
              <a:ext cx="643131" cy="488333"/>
              <a:chOff x="622975" y="2413222"/>
              <a:chExt cx="643131" cy="488333"/>
            </a:xfrm>
          </p:grpSpPr>
          <p:pic>
            <p:nvPicPr>
              <p:cNvPr id="9" name="Picture 8">
                <a:extLst>
                  <a:ext uri="{FF2B5EF4-FFF2-40B4-BE49-F238E27FC236}">
                    <a16:creationId xmlns:a16="http://schemas.microsoft.com/office/drawing/2014/main" id="{60C373A3-9ABD-7F42-8BF5-CA7548359A06}"/>
                  </a:ext>
                </a:extLst>
              </p:cNvPr>
              <p:cNvPicPr>
                <a:picLocks noChangeAspect="1"/>
              </p:cNvPicPr>
              <p:nvPr/>
            </p:nvPicPr>
            <p:blipFill>
              <a:blip r:embed="rId7"/>
              <a:stretch>
                <a:fillRect/>
              </a:stretch>
            </p:blipFill>
            <p:spPr>
              <a:xfrm>
                <a:off x="624747" y="2485290"/>
                <a:ext cx="127000" cy="127000"/>
              </a:xfrm>
              <a:prstGeom prst="rect">
                <a:avLst/>
              </a:prstGeom>
            </p:spPr>
          </p:pic>
          <p:sp>
            <p:nvSpPr>
              <p:cNvPr id="11" name="Rectangle 10">
                <a:extLst>
                  <a:ext uri="{FF2B5EF4-FFF2-40B4-BE49-F238E27FC236}">
                    <a16:creationId xmlns:a16="http://schemas.microsoft.com/office/drawing/2014/main" id="{621534A8-B104-234B-91D9-7C1A6D79DBF9}"/>
                  </a:ext>
                </a:extLst>
              </p:cNvPr>
              <p:cNvSpPr/>
              <p:nvPr/>
            </p:nvSpPr>
            <p:spPr>
              <a:xfrm>
                <a:off x="624747" y="2485290"/>
                <a:ext cx="127000" cy="127000"/>
              </a:xfrm>
              <a:prstGeom prst="rect">
                <a:avLst/>
              </a:prstGeom>
              <a:noFill/>
              <a:ln>
                <a:solidFill>
                  <a:srgbClr val="0909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3CBF0C2-EF54-E54A-BAF9-89D9E797CBEA}"/>
                  </a:ext>
                </a:extLst>
              </p:cNvPr>
              <p:cNvSpPr/>
              <p:nvPr/>
            </p:nvSpPr>
            <p:spPr>
              <a:xfrm>
                <a:off x="622975" y="2706802"/>
                <a:ext cx="127000" cy="127000"/>
              </a:xfrm>
              <a:prstGeom prst="rect">
                <a:avLst/>
              </a:prstGeom>
              <a:solidFill>
                <a:srgbClr val="09090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3F77FB7-0A25-7D48-AEB2-E0634F89904B}"/>
                  </a:ext>
                </a:extLst>
              </p:cNvPr>
              <p:cNvSpPr txBox="1"/>
              <p:nvPr/>
            </p:nvSpPr>
            <p:spPr>
              <a:xfrm>
                <a:off x="767251" y="2413222"/>
                <a:ext cx="412292" cy="261610"/>
              </a:xfrm>
              <a:prstGeom prst="rect">
                <a:avLst/>
              </a:prstGeom>
              <a:noFill/>
            </p:spPr>
            <p:txBody>
              <a:bodyPr wrap="none" rtlCol="0">
                <a:spAutoFit/>
              </a:bodyPr>
              <a:lstStyle/>
              <a:p>
                <a:r>
                  <a:rPr lang="en-US" sz="1100" dirty="0"/>
                  <a:t>ESI</a:t>
                </a:r>
                <a:endParaRPr lang="en-US" sz="1600" dirty="0"/>
              </a:p>
            </p:txBody>
          </p:sp>
          <p:sp>
            <p:nvSpPr>
              <p:cNvPr id="16" name="TextBox 15">
                <a:extLst>
                  <a:ext uri="{FF2B5EF4-FFF2-40B4-BE49-F238E27FC236}">
                    <a16:creationId xmlns:a16="http://schemas.microsoft.com/office/drawing/2014/main" id="{3C8065D2-E060-7845-AF55-BA1C340DEE87}"/>
                  </a:ext>
                </a:extLst>
              </p:cNvPr>
              <p:cNvSpPr txBox="1"/>
              <p:nvPr/>
            </p:nvSpPr>
            <p:spPr>
              <a:xfrm>
                <a:off x="767251" y="2639945"/>
                <a:ext cx="498855" cy="261610"/>
              </a:xfrm>
              <a:prstGeom prst="rect">
                <a:avLst/>
              </a:prstGeom>
              <a:noFill/>
            </p:spPr>
            <p:txBody>
              <a:bodyPr wrap="none" rtlCol="0">
                <a:spAutoFit/>
              </a:bodyPr>
              <a:lstStyle/>
              <a:p>
                <a:r>
                  <a:rPr lang="en-US" sz="1100" dirty="0"/>
                  <a:t>PILD</a:t>
                </a:r>
                <a:endParaRPr lang="en-US" sz="1600" dirty="0"/>
              </a:p>
            </p:txBody>
          </p:sp>
        </p:grpSp>
        <p:pic>
          <p:nvPicPr>
            <p:cNvPr id="17" name="Picture 16">
              <a:extLst>
                <a:ext uri="{FF2B5EF4-FFF2-40B4-BE49-F238E27FC236}">
                  <a16:creationId xmlns:a16="http://schemas.microsoft.com/office/drawing/2014/main" id="{980D1E14-2406-9A44-B746-1F39077977DF}"/>
                </a:ext>
              </a:extLst>
            </p:cNvPr>
            <p:cNvPicPr>
              <a:picLocks noChangeAspect="1"/>
            </p:cNvPicPr>
            <p:nvPr/>
          </p:nvPicPr>
          <p:blipFill>
            <a:blip r:embed="rId8"/>
            <a:stretch>
              <a:fillRect/>
            </a:stretch>
          </p:blipFill>
          <p:spPr>
            <a:xfrm>
              <a:off x="3424026" y="2492943"/>
              <a:ext cx="1302513" cy="1864651"/>
            </a:xfrm>
            <a:prstGeom prst="rect">
              <a:avLst/>
            </a:prstGeom>
          </p:spPr>
        </p:pic>
        <p:sp>
          <p:nvSpPr>
            <p:cNvPr id="19" name="TextBox 18">
              <a:extLst>
                <a:ext uri="{FF2B5EF4-FFF2-40B4-BE49-F238E27FC236}">
                  <a16:creationId xmlns:a16="http://schemas.microsoft.com/office/drawing/2014/main" id="{DCE812CB-C868-FE41-A2AD-0C07A7F54E03}"/>
                </a:ext>
              </a:extLst>
            </p:cNvPr>
            <p:cNvSpPr txBox="1"/>
            <p:nvPr/>
          </p:nvSpPr>
          <p:spPr>
            <a:xfrm>
              <a:off x="1160716" y="4428538"/>
              <a:ext cx="763351" cy="261610"/>
            </a:xfrm>
            <a:prstGeom prst="rect">
              <a:avLst/>
            </a:prstGeom>
            <a:noFill/>
          </p:spPr>
          <p:txBody>
            <a:bodyPr wrap="none" rtlCol="0">
              <a:spAutoFit/>
            </a:bodyPr>
            <a:lstStyle/>
            <a:p>
              <a:r>
                <a:rPr lang="en-US" sz="1050" dirty="0"/>
                <a:t>6 months</a:t>
              </a:r>
            </a:p>
          </p:txBody>
        </p:sp>
        <p:sp>
          <p:nvSpPr>
            <p:cNvPr id="21" name="TextBox 20">
              <a:extLst>
                <a:ext uri="{FF2B5EF4-FFF2-40B4-BE49-F238E27FC236}">
                  <a16:creationId xmlns:a16="http://schemas.microsoft.com/office/drawing/2014/main" id="{5A40928B-5DCE-1747-BBBA-941641B31D9D}"/>
                </a:ext>
              </a:extLst>
            </p:cNvPr>
            <p:cNvSpPr txBox="1"/>
            <p:nvPr/>
          </p:nvSpPr>
          <p:spPr>
            <a:xfrm>
              <a:off x="3375901" y="4427648"/>
              <a:ext cx="763351" cy="261610"/>
            </a:xfrm>
            <a:prstGeom prst="rect">
              <a:avLst/>
            </a:prstGeom>
            <a:noFill/>
          </p:spPr>
          <p:txBody>
            <a:bodyPr wrap="none" rtlCol="0">
              <a:spAutoFit/>
            </a:bodyPr>
            <a:lstStyle/>
            <a:p>
              <a:r>
                <a:rPr lang="en-US" sz="1050" dirty="0"/>
                <a:t>6 months</a:t>
              </a:r>
            </a:p>
          </p:txBody>
        </p:sp>
        <p:sp>
          <p:nvSpPr>
            <p:cNvPr id="22" name="TextBox 21">
              <a:extLst>
                <a:ext uri="{FF2B5EF4-FFF2-40B4-BE49-F238E27FC236}">
                  <a16:creationId xmlns:a16="http://schemas.microsoft.com/office/drawing/2014/main" id="{30E88A5A-9465-FB4D-B973-F41D2CA9D1E3}"/>
                </a:ext>
              </a:extLst>
            </p:cNvPr>
            <p:cNvSpPr txBox="1"/>
            <p:nvPr/>
          </p:nvSpPr>
          <p:spPr>
            <a:xfrm>
              <a:off x="2059780" y="4431495"/>
              <a:ext cx="814647" cy="253916"/>
            </a:xfrm>
            <a:prstGeom prst="rect">
              <a:avLst/>
            </a:prstGeom>
            <a:noFill/>
          </p:spPr>
          <p:txBody>
            <a:bodyPr wrap="none" rtlCol="0">
              <a:spAutoFit/>
            </a:bodyPr>
            <a:lstStyle/>
            <a:p>
              <a:r>
                <a:rPr lang="en-US" sz="1050" dirty="0"/>
                <a:t>12 months</a:t>
              </a:r>
            </a:p>
          </p:txBody>
        </p:sp>
        <p:sp>
          <p:nvSpPr>
            <p:cNvPr id="23" name="TextBox 22">
              <a:extLst>
                <a:ext uri="{FF2B5EF4-FFF2-40B4-BE49-F238E27FC236}">
                  <a16:creationId xmlns:a16="http://schemas.microsoft.com/office/drawing/2014/main" id="{153F56AB-F068-134F-8E72-CDBC32CBA5AF}"/>
                </a:ext>
              </a:extLst>
            </p:cNvPr>
            <p:cNvSpPr txBox="1"/>
            <p:nvPr/>
          </p:nvSpPr>
          <p:spPr>
            <a:xfrm>
              <a:off x="4027514" y="4427648"/>
              <a:ext cx="814647" cy="253916"/>
            </a:xfrm>
            <a:prstGeom prst="rect">
              <a:avLst/>
            </a:prstGeom>
            <a:noFill/>
          </p:spPr>
          <p:txBody>
            <a:bodyPr wrap="none" rtlCol="0">
              <a:spAutoFit/>
            </a:bodyPr>
            <a:lstStyle/>
            <a:p>
              <a:r>
                <a:rPr lang="en-US" sz="1050" dirty="0"/>
                <a:t>12 months</a:t>
              </a:r>
            </a:p>
          </p:txBody>
        </p:sp>
        <p:sp>
          <p:nvSpPr>
            <p:cNvPr id="24" name="TextBox 23">
              <a:extLst>
                <a:ext uri="{FF2B5EF4-FFF2-40B4-BE49-F238E27FC236}">
                  <a16:creationId xmlns:a16="http://schemas.microsoft.com/office/drawing/2014/main" id="{002D57F3-9E6F-8242-A440-7013EC3CB23F}"/>
                </a:ext>
              </a:extLst>
            </p:cNvPr>
            <p:cNvSpPr txBox="1"/>
            <p:nvPr/>
          </p:nvSpPr>
          <p:spPr>
            <a:xfrm>
              <a:off x="1472661" y="2061989"/>
              <a:ext cx="902811" cy="307777"/>
            </a:xfrm>
            <a:prstGeom prst="rect">
              <a:avLst/>
            </a:prstGeom>
            <a:noFill/>
          </p:spPr>
          <p:txBody>
            <a:bodyPr wrap="none" rtlCol="0">
              <a:spAutoFit/>
            </a:bodyPr>
            <a:lstStyle/>
            <a:p>
              <a:r>
                <a:rPr lang="en-US" dirty="0"/>
                <a:t>Disability</a:t>
              </a:r>
            </a:p>
          </p:txBody>
        </p:sp>
        <p:sp>
          <p:nvSpPr>
            <p:cNvPr id="25" name="TextBox 24">
              <a:extLst>
                <a:ext uri="{FF2B5EF4-FFF2-40B4-BE49-F238E27FC236}">
                  <a16:creationId xmlns:a16="http://schemas.microsoft.com/office/drawing/2014/main" id="{827831C2-12D1-0E42-A0AC-CF8B42ADDC55}"/>
                </a:ext>
              </a:extLst>
            </p:cNvPr>
            <p:cNvSpPr txBox="1"/>
            <p:nvPr/>
          </p:nvSpPr>
          <p:spPr>
            <a:xfrm>
              <a:off x="3248995" y="2046329"/>
              <a:ext cx="1718740" cy="307777"/>
            </a:xfrm>
            <a:prstGeom prst="rect">
              <a:avLst/>
            </a:prstGeom>
            <a:noFill/>
          </p:spPr>
          <p:txBody>
            <a:bodyPr wrap="none" rtlCol="0">
              <a:spAutoFit/>
            </a:bodyPr>
            <a:lstStyle/>
            <a:p>
              <a:r>
                <a:rPr lang="en-US" dirty="0"/>
                <a:t>Patient Satisfaction</a:t>
              </a:r>
            </a:p>
          </p:txBody>
        </p:sp>
      </p:grpSp>
      <p:sp>
        <p:nvSpPr>
          <p:cNvPr id="26" name="TextBox 25">
            <a:extLst>
              <a:ext uri="{FF2B5EF4-FFF2-40B4-BE49-F238E27FC236}">
                <a16:creationId xmlns:a16="http://schemas.microsoft.com/office/drawing/2014/main" id="{5CEEF834-61C4-0147-B52B-1E28B087F14C}"/>
              </a:ext>
            </a:extLst>
          </p:cNvPr>
          <p:cNvSpPr txBox="1"/>
          <p:nvPr/>
        </p:nvSpPr>
        <p:spPr>
          <a:xfrm>
            <a:off x="-159151" y="4906011"/>
            <a:ext cx="5804701" cy="311175"/>
          </a:xfrm>
          <a:prstGeom prst="rect">
            <a:avLst/>
          </a:prstGeom>
          <a:noFill/>
        </p:spPr>
        <p:txBody>
          <a:bodyPr wrap="square" rtlCol="0">
            <a:spAutoFit/>
          </a:bodyPr>
          <a:lstStyle/>
          <a:p>
            <a:pPr marL="0" marR="0" algn="ctr">
              <a:lnSpc>
                <a:spcPct val="107000"/>
              </a:lnSpc>
              <a:spcBef>
                <a:spcPts val="0"/>
              </a:spcBef>
              <a:spcAft>
                <a:spcPts val="0"/>
              </a:spcAft>
            </a:pPr>
            <a:r>
              <a:rPr lang="en-US" dirty="0"/>
              <a:t>No difference in safety between PILD and ESIs</a:t>
            </a:r>
            <a:endParaRPr lang="en-US" dirty="0">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9218" name="Picture 2" descr="Image: In the spinal procedure, removing excess tissue in the lumbar spine relieves LSS (Photo courtesy of Vertos Medical).">
            <a:extLst>
              <a:ext uri="{FF2B5EF4-FFF2-40B4-BE49-F238E27FC236}">
                <a16:creationId xmlns:a16="http://schemas.microsoft.com/office/drawing/2014/main" id="{022A5468-52C6-594B-B890-5350BEBD2FC8}"/>
              </a:ext>
            </a:extLst>
          </p:cNvP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5140425" y="1128188"/>
            <a:ext cx="4003576" cy="2188481"/>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6">
            <a:extLst>
              <a:ext uri="{FF2B5EF4-FFF2-40B4-BE49-F238E27FC236}">
                <a16:creationId xmlns:a16="http://schemas.microsoft.com/office/drawing/2014/main" id="{135AF2EA-75EF-884F-A939-B39D9E4465FB}"/>
              </a:ext>
            </a:extLst>
          </p:cNvPr>
          <p:cNvSpPr/>
          <p:nvPr/>
        </p:nvSpPr>
        <p:spPr>
          <a:xfrm>
            <a:off x="5998786" y="3041341"/>
            <a:ext cx="222371" cy="136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FCD80CBB-17B4-934C-B554-69F948A1C403}"/>
              </a:ext>
            </a:extLst>
          </p:cNvPr>
          <p:cNvSpPr/>
          <p:nvPr/>
        </p:nvSpPr>
        <p:spPr>
          <a:xfrm>
            <a:off x="7276820" y="1303688"/>
            <a:ext cx="222371" cy="136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0360226"/>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8D651C95-9AE7-493D-B14B-91B1F0C73D44}"/>
              </a:ext>
            </a:extLst>
          </p:cNvPr>
          <p:cNvSpPr>
            <a:spLocks noGrp="1"/>
          </p:cNvSpPr>
          <p:nvPr>
            <p:ph type="body" sz="quarter" idx="12"/>
          </p:nvPr>
        </p:nvSpPr>
        <p:spPr>
          <a:xfrm>
            <a:off x="4504979" y="1366639"/>
            <a:ext cx="3894137" cy="3999228"/>
          </a:xfrm>
        </p:spPr>
        <p:txBody>
          <a:bodyPr>
            <a:normAutofit/>
          </a:bodyPr>
          <a:lstStyle/>
          <a:p>
            <a:pPr marL="0" indent="0">
              <a:buNone/>
            </a:pPr>
            <a:r>
              <a:rPr lang="en-US" sz="1600" dirty="0"/>
              <a:t>Medical Director, International Spine, Pain &amp; Performance Center</a:t>
            </a:r>
          </a:p>
          <a:p>
            <a:pPr marL="0" indent="0">
              <a:buNone/>
            </a:pPr>
            <a:r>
              <a:rPr lang="en-US" sz="1600" dirty="0"/>
              <a:t>Chief, Division of Pain Medicine, Virginia Hospital Center</a:t>
            </a:r>
          </a:p>
          <a:p>
            <a:pPr marL="0" indent="0">
              <a:buNone/>
            </a:pPr>
            <a:r>
              <a:rPr lang="en-US" sz="1600" dirty="0"/>
              <a:t>Director, Interventional Spine and Musculoskeletal Medicine Fellowship (NASS)</a:t>
            </a:r>
          </a:p>
          <a:p>
            <a:pPr marL="0" indent="0">
              <a:buNone/>
            </a:pPr>
            <a:r>
              <a:rPr lang="en-US" sz="1600" dirty="0"/>
              <a:t>Medical Director, the Performance Lab</a:t>
            </a:r>
          </a:p>
          <a:p>
            <a:pPr marL="0" indent="0">
              <a:buNone/>
            </a:pPr>
            <a:r>
              <a:rPr lang="en-US" sz="1600" dirty="0"/>
              <a:t>President, Monument Research Institute</a:t>
            </a:r>
          </a:p>
          <a:p>
            <a:pPr marL="0" indent="0">
              <a:buNone/>
            </a:pPr>
            <a:r>
              <a:rPr lang="en-US" sz="1600" dirty="0"/>
              <a:t>Clinical Assistant Professor, Department of Anesthesiology &amp; Critical Care, George Washington University, School of Medicine</a:t>
            </a:r>
          </a:p>
        </p:txBody>
      </p:sp>
      <p:sp>
        <p:nvSpPr>
          <p:cNvPr id="3" name="Title 2">
            <a:extLst>
              <a:ext uri="{FF2B5EF4-FFF2-40B4-BE49-F238E27FC236}">
                <a16:creationId xmlns:a16="http://schemas.microsoft.com/office/drawing/2014/main" id="{5AC5270B-7482-E84D-8596-03AF11C2712E}"/>
              </a:ext>
            </a:extLst>
          </p:cNvPr>
          <p:cNvSpPr>
            <a:spLocks noGrp="1"/>
          </p:cNvSpPr>
          <p:nvPr>
            <p:ph type="title"/>
          </p:nvPr>
        </p:nvSpPr>
        <p:spPr/>
        <p:txBody>
          <a:bodyPr>
            <a:normAutofit/>
          </a:bodyPr>
          <a:lstStyle/>
          <a:p>
            <a:r>
              <a:rPr lang="en-US" dirty="0"/>
              <a:t>Mehul J. Desai, MD, MPH</a:t>
            </a:r>
          </a:p>
        </p:txBody>
      </p:sp>
      <p:pic>
        <p:nvPicPr>
          <p:cNvPr id="4" name="Picture 3" descr="A person posing for the camera&#10;&#10;Description automatically generated">
            <a:extLst>
              <a:ext uri="{FF2B5EF4-FFF2-40B4-BE49-F238E27FC236}">
                <a16:creationId xmlns:a16="http://schemas.microsoft.com/office/drawing/2014/main" id="{1100605B-39F1-4328-B9FF-A0B7A563AD4A}"/>
              </a:ext>
            </a:extLst>
          </p:cNvPr>
          <p:cNvPicPr>
            <a:picLocks noChangeAspect="1"/>
          </p:cNvPicPr>
          <p:nvPr/>
        </p:nvPicPr>
        <p:blipFill rotWithShape="1">
          <a:blip r:embed="rId3"/>
          <a:srcRect l="359" r="-873" b="36185"/>
          <a:stretch/>
        </p:blipFill>
        <p:spPr>
          <a:xfrm>
            <a:off x="82232" y="1160464"/>
            <a:ext cx="2169603" cy="2066192"/>
          </a:xfrm>
          <a:prstGeom prst="rect">
            <a:avLst/>
          </a:prstGeom>
        </p:spPr>
      </p:pic>
      <p:pic>
        <p:nvPicPr>
          <p:cNvPr id="6" name="Picture 5" descr="Diagram&#10;&#10;Description automatically generated">
            <a:extLst>
              <a:ext uri="{FF2B5EF4-FFF2-40B4-BE49-F238E27FC236}">
                <a16:creationId xmlns:a16="http://schemas.microsoft.com/office/drawing/2014/main" id="{BBA7B733-8AF4-484C-8BCC-F5F49BD3F53B}"/>
              </a:ext>
            </a:extLst>
          </p:cNvPr>
          <p:cNvPicPr>
            <a:picLocks noChangeAspect="1"/>
          </p:cNvPicPr>
          <p:nvPr/>
        </p:nvPicPr>
        <p:blipFill>
          <a:blip r:embed="rId4"/>
          <a:stretch>
            <a:fillRect/>
          </a:stretch>
        </p:blipFill>
        <p:spPr>
          <a:xfrm>
            <a:off x="237744" y="3366253"/>
            <a:ext cx="1493954" cy="674311"/>
          </a:xfrm>
          <a:prstGeom prst="rect">
            <a:avLst/>
          </a:prstGeom>
        </p:spPr>
      </p:pic>
      <p:pic>
        <p:nvPicPr>
          <p:cNvPr id="8" name="Picture 7" descr="Logo, company name&#10;&#10;Description automatically generated">
            <a:extLst>
              <a:ext uri="{FF2B5EF4-FFF2-40B4-BE49-F238E27FC236}">
                <a16:creationId xmlns:a16="http://schemas.microsoft.com/office/drawing/2014/main" id="{0D4129B9-23F2-4BAE-AC04-8396E689AE33}"/>
              </a:ext>
            </a:extLst>
          </p:cNvPr>
          <p:cNvPicPr>
            <a:picLocks noChangeAspect="1"/>
          </p:cNvPicPr>
          <p:nvPr/>
        </p:nvPicPr>
        <p:blipFill>
          <a:blip r:embed="rId5"/>
          <a:stretch>
            <a:fillRect/>
          </a:stretch>
        </p:blipFill>
        <p:spPr>
          <a:xfrm>
            <a:off x="189264" y="4895850"/>
            <a:ext cx="1338263" cy="819150"/>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15D5DBD8-FF6B-411B-B12E-6090E7FD9D93}"/>
              </a:ext>
            </a:extLst>
          </p:cNvPr>
          <p:cNvPicPr>
            <a:picLocks noChangeAspect="1"/>
          </p:cNvPicPr>
          <p:nvPr/>
        </p:nvPicPr>
        <p:blipFill>
          <a:blip r:embed="rId6"/>
          <a:stretch>
            <a:fillRect/>
          </a:stretch>
        </p:blipFill>
        <p:spPr>
          <a:xfrm>
            <a:off x="237744" y="4081942"/>
            <a:ext cx="1289783" cy="849739"/>
          </a:xfrm>
          <a:prstGeom prst="rect">
            <a:avLst/>
          </a:prstGeom>
        </p:spPr>
      </p:pic>
      <p:pic>
        <p:nvPicPr>
          <p:cNvPr id="1026" name="Picture 2" descr="The School of Medicine &amp; Health Sciences | The George Washington University">
            <a:extLst>
              <a:ext uri="{FF2B5EF4-FFF2-40B4-BE49-F238E27FC236}">
                <a16:creationId xmlns:a16="http://schemas.microsoft.com/office/drawing/2014/main" id="{E61A527B-B959-44E7-B9A0-BDB89FCF961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51835" y="3366253"/>
            <a:ext cx="1918237" cy="62022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Virginia Hospital Center">
            <a:extLst>
              <a:ext uri="{FF2B5EF4-FFF2-40B4-BE49-F238E27FC236}">
                <a16:creationId xmlns:a16="http://schemas.microsoft.com/office/drawing/2014/main" id="{E27D3B3C-92BA-4D94-BB23-E39FF421093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05020" y="4410096"/>
            <a:ext cx="2022466" cy="6202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3420224"/>
      </p:ext>
    </p:extLst>
  </p:cSld>
  <p:clrMapOvr>
    <a:masterClrMapping/>
  </p:clrMapOvr>
  <p:transition spd="med" advClick="0" advTm="7000">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D59B508F-1B54-6E45-A0A9-F84BE397EA0B}"/>
              </a:ext>
            </a:extLst>
          </p:cNvPr>
          <p:cNvSpPr txBox="1"/>
          <p:nvPr/>
        </p:nvSpPr>
        <p:spPr>
          <a:xfrm>
            <a:off x="6432330" y="4325485"/>
            <a:ext cx="859551" cy="307777"/>
          </a:xfrm>
          <a:prstGeom prst="rect">
            <a:avLst/>
          </a:prstGeom>
          <a:solidFill>
            <a:srgbClr val="090909"/>
          </a:solidFill>
        </p:spPr>
        <p:txBody>
          <a:bodyPr wrap="square" rtlCol="0">
            <a:spAutoFit/>
          </a:bodyPr>
          <a:lstStyle/>
          <a:p>
            <a:r>
              <a:rPr lang="en-US" dirty="0">
                <a:solidFill>
                  <a:schemeClr val="bg1"/>
                </a:solidFill>
              </a:rPr>
              <a:t>spacer</a:t>
            </a:r>
            <a:endParaRPr lang="en-US" dirty="0"/>
          </a:p>
        </p:txBody>
      </p:sp>
      <p:cxnSp>
        <p:nvCxnSpPr>
          <p:cNvPr id="8" name="Straight Arrow Connector 7">
            <a:extLst>
              <a:ext uri="{FF2B5EF4-FFF2-40B4-BE49-F238E27FC236}">
                <a16:creationId xmlns:a16="http://schemas.microsoft.com/office/drawing/2014/main" id="{28510ACB-4AE3-F540-B0E7-2960BCCDA70B}"/>
              </a:ext>
            </a:extLst>
          </p:cNvPr>
          <p:cNvCxnSpPr>
            <a:cxnSpLocks/>
          </p:cNvCxnSpPr>
          <p:nvPr/>
        </p:nvCxnSpPr>
        <p:spPr>
          <a:xfrm flipH="1" flipV="1">
            <a:off x="6432332" y="4194466"/>
            <a:ext cx="429774" cy="131019"/>
          </a:xfrm>
          <a:prstGeom prst="straightConnector1">
            <a:avLst/>
          </a:prstGeom>
          <a:ln>
            <a:solidFill>
              <a:srgbClr val="090909"/>
            </a:solidFill>
            <a:tailEnd type="triangle"/>
          </a:ln>
        </p:spPr>
        <p:style>
          <a:lnRef idx="1">
            <a:schemeClr val="accent1"/>
          </a:lnRef>
          <a:fillRef idx="0">
            <a:schemeClr val="accent1"/>
          </a:fillRef>
          <a:effectRef idx="0">
            <a:schemeClr val="accent1"/>
          </a:effectRef>
          <a:fontRef idx="minor">
            <a:schemeClr val="tx1"/>
          </a:fontRef>
        </p:style>
      </p:cxnSp>
      <p:sp>
        <p:nvSpPr>
          <p:cNvPr id="17" name="Title 2">
            <a:extLst>
              <a:ext uri="{FF2B5EF4-FFF2-40B4-BE49-F238E27FC236}">
                <a16:creationId xmlns:a16="http://schemas.microsoft.com/office/drawing/2014/main" id="{D1A01677-DE28-104D-9620-A9A42DE9249C}"/>
              </a:ext>
            </a:extLst>
          </p:cNvPr>
          <p:cNvSpPr>
            <a:spLocks noGrp="1"/>
          </p:cNvSpPr>
          <p:nvPr>
            <p:ph type="title"/>
          </p:nvPr>
        </p:nvSpPr>
        <p:spPr>
          <a:xfrm>
            <a:off x="466058" y="241297"/>
            <a:ext cx="7186026" cy="788685"/>
          </a:xfrm>
        </p:spPr>
        <p:txBody>
          <a:bodyPr>
            <a:noAutofit/>
          </a:bodyPr>
          <a:lstStyle/>
          <a:p>
            <a:pPr marL="0" marR="0">
              <a:lnSpc>
                <a:spcPct val="107000"/>
              </a:lnSpc>
              <a:spcBef>
                <a:spcPts val="0"/>
              </a:spcBef>
              <a:spcAft>
                <a:spcPts val="800"/>
              </a:spcAft>
            </a:pPr>
            <a:r>
              <a:rPr lang="en-US" sz="2400" dirty="0">
                <a:latin typeface="+mn-lt"/>
                <a:cs typeface="Times New Roman" panose="02020603050405020304" pitchFamily="18" charset="0"/>
              </a:rPr>
              <a:t>LSS Intervention – Interspinous Spacer Implant</a:t>
            </a:r>
            <a:endParaRPr lang="en-US" sz="2400" dirty="0">
              <a:solidFill>
                <a:srgbClr val="FF0000"/>
              </a:solidFill>
              <a:latin typeface="+mn-lt"/>
            </a:endParaRPr>
          </a:p>
        </p:txBody>
      </p:sp>
      <p:pic>
        <p:nvPicPr>
          <p:cNvPr id="2050" name="Picture 2">
            <a:extLst>
              <a:ext uri="{FF2B5EF4-FFF2-40B4-BE49-F238E27FC236}">
                <a16:creationId xmlns:a16="http://schemas.microsoft.com/office/drawing/2014/main" id="{E46A0D69-7747-3246-9C9C-2A99CED19D6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2057" r="13915"/>
          <a:stretch/>
        </p:blipFill>
        <p:spPr bwMode="auto">
          <a:xfrm>
            <a:off x="5831253" y="1076645"/>
            <a:ext cx="2197100" cy="458946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a:extLst>
              <a:ext uri="{FF2B5EF4-FFF2-40B4-BE49-F238E27FC236}">
                <a16:creationId xmlns:a16="http://schemas.microsoft.com/office/drawing/2014/main" id="{B1A76BD2-EAAE-A64E-A215-4992C371696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023" r="62950"/>
          <a:stretch/>
        </p:blipFill>
        <p:spPr bwMode="auto">
          <a:xfrm>
            <a:off x="1357162" y="1076646"/>
            <a:ext cx="2197100" cy="4589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7339933"/>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1A535A1-BDF8-42C8-81F1-1F0A62E28C4C}"/>
              </a:ext>
            </a:extLst>
          </p:cNvPr>
          <p:cNvSpPr txBox="1"/>
          <p:nvPr/>
        </p:nvSpPr>
        <p:spPr>
          <a:xfrm>
            <a:off x="457200" y="5212080"/>
            <a:ext cx="4572000" cy="202556"/>
          </a:xfrm>
          <a:prstGeom prst="rect">
            <a:avLst/>
          </a:prstGeom>
          <a:noFill/>
        </p:spPr>
        <p:txBody>
          <a:bodyPr wrap="square">
            <a:spAutoFit/>
          </a:bodyPr>
          <a:lstStyle/>
          <a:p>
            <a:pPr marL="0" marR="0">
              <a:lnSpc>
                <a:spcPct val="107000"/>
              </a:lnSpc>
              <a:spcBef>
                <a:spcPts val="0"/>
              </a:spcBef>
              <a:spcAft>
                <a:spcPts val="0"/>
              </a:spcAft>
            </a:pPr>
            <a:r>
              <a:rPr lang="en-US" sz="700" dirty="0">
                <a:effectLst/>
                <a:latin typeface="Calibri" panose="020F0502020204030204" pitchFamily="34" charset="0"/>
                <a:ea typeface="Times New Roman" panose="02020603050405020304" pitchFamily="18" charset="0"/>
                <a:cs typeface="Times New Roman" panose="02020603050405020304" pitchFamily="18" charset="0"/>
              </a:rPr>
              <a:t>1. Patel </a:t>
            </a:r>
            <a:r>
              <a:rPr lang="en-US" sz="700" i="1" dirty="0">
                <a:effectLst/>
                <a:latin typeface="Calibri" panose="020F0502020204030204" pitchFamily="34" charset="0"/>
                <a:ea typeface="Times New Roman" panose="02020603050405020304" pitchFamily="18" charset="0"/>
                <a:cs typeface="Times New Roman" panose="02020603050405020304" pitchFamily="18" charset="0"/>
              </a:rPr>
              <a:t>Spine</a:t>
            </a:r>
            <a:r>
              <a:rPr lang="en-US" sz="700" dirty="0">
                <a:effectLst/>
                <a:latin typeface="Calibri" panose="020F0502020204030204" pitchFamily="34" charset="0"/>
                <a:ea typeface="Times New Roman" panose="02020603050405020304" pitchFamily="18" charset="0"/>
                <a:cs typeface="Times New Roman" panose="02020603050405020304" pitchFamily="18" charset="0"/>
              </a:rPr>
              <a:t> 2015</a:t>
            </a:r>
          </a:p>
        </p:txBody>
      </p:sp>
      <p:pic>
        <p:nvPicPr>
          <p:cNvPr id="2" name="Picture 1">
            <a:extLst>
              <a:ext uri="{FF2B5EF4-FFF2-40B4-BE49-F238E27FC236}">
                <a16:creationId xmlns:a16="http://schemas.microsoft.com/office/drawing/2014/main" id="{B538F2DC-593F-6240-8C25-166185BB274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70619" y="1124578"/>
            <a:ext cx="2698090" cy="4083996"/>
          </a:xfrm>
          <a:prstGeom prst="rect">
            <a:avLst/>
          </a:prstGeom>
        </p:spPr>
      </p:pic>
      <p:sp>
        <p:nvSpPr>
          <p:cNvPr id="5" name="TextBox 4">
            <a:extLst>
              <a:ext uri="{FF2B5EF4-FFF2-40B4-BE49-F238E27FC236}">
                <a16:creationId xmlns:a16="http://schemas.microsoft.com/office/drawing/2014/main" id="{5094A15E-B774-2842-AEF4-EAC3EA7E686A}"/>
              </a:ext>
            </a:extLst>
          </p:cNvPr>
          <p:cNvSpPr txBox="1"/>
          <p:nvPr/>
        </p:nvSpPr>
        <p:spPr>
          <a:xfrm>
            <a:off x="53743" y="3517355"/>
            <a:ext cx="1790823" cy="738664"/>
          </a:xfrm>
          <a:prstGeom prst="rect">
            <a:avLst/>
          </a:prstGeom>
          <a:solidFill>
            <a:srgbClr val="090909"/>
          </a:solidFill>
        </p:spPr>
        <p:txBody>
          <a:bodyPr wrap="square" rtlCol="0">
            <a:spAutoFit/>
          </a:bodyPr>
          <a:lstStyle/>
          <a:p>
            <a:r>
              <a:rPr lang="en-US" dirty="0">
                <a:solidFill>
                  <a:schemeClr val="bg1"/>
                </a:solidFill>
              </a:rPr>
              <a:t>Note lateral stenosis and reduced disc height on extension</a:t>
            </a:r>
            <a:r>
              <a:rPr lang="en-US" dirty="0"/>
              <a:t> </a:t>
            </a:r>
          </a:p>
        </p:txBody>
      </p:sp>
      <p:pic>
        <p:nvPicPr>
          <p:cNvPr id="4" name="Picture 3">
            <a:extLst>
              <a:ext uri="{FF2B5EF4-FFF2-40B4-BE49-F238E27FC236}">
                <a16:creationId xmlns:a16="http://schemas.microsoft.com/office/drawing/2014/main" id="{019BC0D9-E39F-4E4D-A78E-18CFEDC8649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454865" y="1124579"/>
            <a:ext cx="2869325" cy="4083996"/>
          </a:xfrm>
          <a:prstGeom prst="rect">
            <a:avLst/>
          </a:prstGeom>
        </p:spPr>
      </p:pic>
      <p:sp>
        <p:nvSpPr>
          <p:cNvPr id="9" name="TextBox 8">
            <a:extLst>
              <a:ext uri="{FF2B5EF4-FFF2-40B4-BE49-F238E27FC236}">
                <a16:creationId xmlns:a16="http://schemas.microsoft.com/office/drawing/2014/main" id="{7EC3E9E5-F891-4A47-93BA-9A210CD8B514}"/>
              </a:ext>
            </a:extLst>
          </p:cNvPr>
          <p:cNvSpPr txBox="1"/>
          <p:nvPr/>
        </p:nvSpPr>
        <p:spPr>
          <a:xfrm>
            <a:off x="3854338" y="3371378"/>
            <a:ext cx="2033752" cy="954107"/>
          </a:xfrm>
          <a:prstGeom prst="rect">
            <a:avLst/>
          </a:prstGeom>
          <a:solidFill>
            <a:srgbClr val="090909"/>
          </a:solidFill>
        </p:spPr>
        <p:txBody>
          <a:bodyPr wrap="square" rtlCol="0">
            <a:spAutoFit/>
          </a:bodyPr>
          <a:lstStyle/>
          <a:p>
            <a:r>
              <a:rPr lang="en-US" dirty="0">
                <a:solidFill>
                  <a:schemeClr val="bg1"/>
                </a:solidFill>
              </a:rPr>
              <a:t>Note increased disc height in extension following spacer implantation</a:t>
            </a:r>
            <a:r>
              <a:rPr lang="en-US" dirty="0"/>
              <a:t> </a:t>
            </a:r>
          </a:p>
        </p:txBody>
      </p:sp>
      <p:sp>
        <p:nvSpPr>
          <p:cNvPr id="10" name="TextBox 9">
            <a:extLst>
              <a:ext uri="{FF2B5EF4-FFF2-40B4-BE49-F238E27FC236}">
                <a16:creationId xmlns:a16="http://schemas.microsoft.com/office/drawing/2014/main" id="{D59B508F-1B54-6E45-A0A9-F84BE397EA0B}"/>
              </a:ext>
            </a:extLst>
          </p:cNvPr>
          <p:cNvSpPr txBox="1"/>
          <p:nvPr/>
        </p:nvSpPr>
        <p:spPr>
          <a:xfrm>
            <a:off x="6432330" y="4325485"/>
            <a:ext cx="859551" cy="307777"/>
          </a:xfrm>
          <a:prstGeom prst="rect">
            <a:avLst/>
          </a:prstGeom>
          <a:solidFill>
            <a:srgbClr val="090909"/>
          </a:solidFill>
        </p:spPr>
        <p:txBody>
          <a:bodyPr wrap="square" rtlCol="0">
            <a:spAutoFit/>
          </a:bodyPr>
          <a:lstStyle/>
          <a:p>
            <a:r>
              <a:rPr lang="en-US" dirty="0">
                <a:solidFill>
                  <a:schemeClr val="bg1"/>
                </a:solidFill>
              </a:rPr>
              <a:t>spacer</a:t>
            </a:r>
            <a:endParaRPr lang="en-US" dirty="0"/>
          </a:p>
        </p:txBody>
      </p:sp>
      <p:cxnSp>
        <p:nvCxnSpPr>
          <p:cNvPr id="8" name="Straight Arrow Connector 7">
            <a:extLst>
              <a:ext uri="{FF2B5EF4-FFF2-40B4-BE49-F238E27FC236}">
                <a16:creationId xmlns:a16="http://schemas.microsoft.com/office/drawing/2014/main" id="{28510ACB-4AE3-F540-B0E7-2960BCCDA70B}"/>
              </a:ext>
            </a:extLst>
          </p:cNvPr>
          <p:cNvCxnSpPr>
            <a:cxnSpLocks/>
          </p:cNvCxnSpPr>
          <p:nvPr/>
        </p:nvCxnSpPr>
        <p:spPr>
          <a:xfrm flipH="1" flipV="1">
            <a:off x="6432332" y="4194466"/>
            <a:ext cx="429774" cy="131019"/>
          </a:xfrm>
          <a:prstGeom prst="straightConnector1">
            <a:avLst/>
          </a:prstGeom>
          <a:ln>
            <a:solidFill>
              <a:srgbClr val="090909"/>
            </a:solidFill>
            <a:tailEnd type="triangle"/>
          </a:ln>
        </p:spPr>
        <p:style>
          <a:lnRef idx="1">
            <a:schemeClr val="accent1"/>
          </a:lnRef>
          <a:fillRef idx="0">
            <a:schemeClr val="accent1"/>
          </a:fillRef>
          <a:effectRef idx="0">
            <a:schemeClr val="accent1"/>
          </a:effectRef>
          <a:fontRef idx="minor">
            <a:schemeClr val="tx1"/>
          </a:fontRef>
        </p:style>
      </p:cxnSp>
      <p:sp>
        <p:nvSpPr>
          <p:cNvPr id="17" name="Title 2">
            <a:extLst>
              <a:ext uri="{FF2B5EF4-FFF2-40B4-BE49-F238E27FC236}">
                <a16:creationId xmlns:a16="http://schemas.microsoft.com/office/drawing/2014/main" id="{D1A01677-DE28-104D-9620-A9A42DE9249C}"/>
              </a:ext>
            </a:extLst>
          </p:cNvPr>
          <p:cNvSpPr>
            <a:spLocks noGrp="1"/>
          </p:cNvSpPr>
          <p:nvPr>
            <p:ph type="title"/>
          </p:nvPr>
        </p:nvSpPr>
        <p:spPr>
          <a:xfrm>
            <a:off x="466058" y="241297"/>
            <a:ext cx="7186026" cy="788685"/>
          </a:xfrm>
        </p:spPr>
        <p:txBody>
          <a:bodyPr>
            <a:noAutofit/>
          </a:bodyPr>
          <a:lstStyle/>
          <a:p>
            <a:pPr marL="0" marR="0">
              <a:lnSpc>
                <a:spcPct val="107000"/>
              </a:lnSpc>
              <a:spcBef>
                <a:spcPts val="0"/>
              </a:spcBef>
              <a:spcAft>
                <a:spcPts val="800"/>
              </a:spcAft>
            </a:pPr>
            <a:r>
              <a:rPr lang="en-US" sz="2400" dirty="0">
                <a:latin typeface="+mn-lt"/>
                <a:cs typeface="Times New Roman" panose="02020603050405020304" pitchFamily="18" charset="0"/>
              </a:rPr>
              <a:t>LSS Interventions– Interspinous Spacer Implant</a:t>
            </a:r>
            <a:endParaRPr lang="en-US" sz="2400" dirty="0">
              <a:solidFill>
                <a:srgbClr val="FF0000"/>
              </a:solidFill>
              <a:latin typeface="+mn-lt"/>
            </a:endParaRPr>
          </a:p>
        </p:txBody>
      </p:sp>
      <p:pic>
        <p:nvPicPr>
          <p:cNvPr id="12" name="Picture 2">
            <a:extLst>
              <a:ext uri="{FF2B5EF4-FFF2-40B4-BE49-F238E27FC236}">
                <a16:creationId xmlns:a16="http://schemas.microsoft.com/office/drawing/2014/main" id="{252300C9-4751-9845-B232-352539F4A1F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62057" r="13915" b="87209"/>
          <a:stretch/>
        </p:blipFill>
        <p:spPr bwMode="auto">
          <a:xfrm>
            <a:off x="5831253" y="1076646"/>
            <a:ext cx="2197100" cy="58705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a:extLst>
              <a:ext uri="{FF2B5EF4-FFF2-40B4-BE49-F238E27FC236}">
                <a16:creationId xmlns:a16="http://schemas.microsoft.com/office/drawing/2014/main" id="{82B316D2-4A0A-1A45-94EE-B02FA58AA70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3023" r="62950" b="87209"/>
          <a:stretch/>
        </p:blipFill>
        <p:spPr bwMode="auto">
          <a:xfrm>
            <a:off x="1357162" y="1076647"/>
            <a:ext cx="2197100" cy="5870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6054096"/>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1A535A1-BDF8-42C8-81F1-1F0A62E28C4C}"/>
              </a:ext>
            </a:extLst>
          </p:cNvPr>
          <p:cNvSpPr txBox="1"/>
          <p:nvPr/>
        </p:nvSpPr>
        <p:spPr>
          <a:xfrm>
            <a:off x="264222" y="5282176"/>
            <a:ext cx="5149982" cy="191527"/>
          </a:xfrm>
          <a:prstGeom prst="rect">
            <a:avLst/>
          </a:prstGeom>
          <a:noFill/>
        </p:spPr>
        <p:txBody>
          <a:bodyPr wrap="square">
            <a:spAutoFit/>
          </a:bodyPr>
          <a:lstStyle/>
          <a:p>
            <a:pPr>
              <a:lnSpc>
                <a:spcPct val="107000"/>
              </a:lnSpc>
            </a:pPr>
            <a:r>
              <a:rPr lang="en-US" sz="630" dirty="0">
                <a:latin typeface="Calibri" panose="020F0502020204030204" pitchFamily="34" charset="0"/>
                <a:ea typeface="Times New Roman" panose="02020603050405020304" pitchFamily="18" charset="0"/>
                <a:cs typeface="Times New Roman" panose="02020603050405020304" pitchFamily="18" charset="0"/>
              </a:rPr>
              <a:t>Nunley </a:t>
            </a:r>
            <a:r>
              <a:rPr lang="en-US" sz="630" i="1" dirty="0">
                <a:latin typeface="Calibri" panose="020F0502020204030204" pitchFamily="34" charset="0"/>
                <a:ea typeface="Times New Roman" panose="02020603050405020304" pitchFamily="18" charset="0"/>
                <a:cs typeface="Times New Roman" panose="02020603050405020304" pitchFamily="18" charset="0"/>
              </a:rPr>
              <a:t>Clin </a:t>
            </a:r>
            <a:r>
              <a:rPr lang="en-US" sz="630" i="1" dirty="0" err="1">
                <a:latin typeface="Calibri" panose="020F0502020204030204" pitchFamily="34" charset="0"/>
                <a:ea typeface="Times New Roman" panose="02020603050405020304" pitchFamily="18" charset="0"/>
                <a:cs typeface="Times New Roman" panose="02020603050405020304" pitchFamily="18" charset="0"/>
              </a:rPr>
              <a:t>Interv</a:t>
            </a:r>
            <a:r>
              <a:rPr lang="en-US" sz="630" i="1" dirty="0">
                <a:latin typeface="Calibri" panose="020F0502020204030204" pitchFamily="34" charset="0"/>
                <a:ea typeface="Times New Roman" panose="02020603050405020304" pitchFamily="18" charset="0"/>
                <a:cs typeface="Times New Roman" panose="02020603050405020304" pitchFamily="18" charset="0"/>
              </a:rPr>
              <a:t> Aging </a:t>
            </a:r>
            <a:r>
              <a:rPr lang="en-US" sz="630" dirty="0">
                <a:latin typeface="Calibri" panose="020F0502020204030204" pitchFamily="34" charset="0"/>
                <a:ea typeface="Times New Roman" panose="02020603050405020304" pitchFamily="18" charset="0"/>
                <a:cs typeface="Times New Roman" panose="02020603050405020304" pitchFamily="18" charset="0"/>
              </a:rPr>
              <a:t>2017</a:t>
            </a:r>
          </a:p>
        </p:txBody>
      </p:sp>
      <p:pic>
        <p:nvPicPr>
          <p:cNvPr id="2" name="Picture 1">
            <a:extLst>
              <a:ext uri="{FF2B5EF4-FFF2-40B4-BE49-F238E27FC236}">
                <a16:creationId xmlns:a16="http://schemas.microsoft.com/office/drawing/2014/main" id="{A1D92B5D-1EFE-41AF-B4EF-4F4309EA5917}"/>
              </a:ext>
            </a:extLst>
          </p:cNvPr>
          <p:cNvPicPr>
            <a:picLocks noChangeAspect="1"/>
          </p:cNvPicPr>
          <p:nvPr/>
        </p:nvPicPr>
        <p:blipFill rotWithShape="1">
          <a:blip r:embed="rId3"/>
          <a:srcRect l="14327" t="53776" r="50906" b="13086"/>
          <a:stretch/>
        </p:blipFill>
        <p:spPr>
          <a:xfrm>
            <a:off x="47382" y="1097546"/>
            <a:ext cx="4985538" cy="2532622"/>
          </a:xfrm>
          <a:prstGeom prst="rect">
            <a:avLst/>
          </a:prstGeom>
        </p:spPr>
      </p:pic>
      <p:sp>
        <p:nvSpPr>
          <p:cNvPr id="4" name="TextBox 3">
            <a:extLst>
              <a:ext uri="{FF2B5EF4-FFF2-40B4-BE49-F238E27FC236}">
                <a16:creationId xmlns:a16="http://schemas.microsoft.com/office/drawing/2014/main" id="{9E14B005-6815-445F-89FB-0D4A329D6669}"/>
              </a:ext>
            </a:extLst>
          </p:cNvPr>
          <p:cNvSpPr txBox="1"/>
          <p:nvPr/>
        </p:nvSpPr>
        <p:spPr>
          <a:xfrm>
            <a:off x="2484593" y="1970555"/>
            <a:ext cx="1884528" cy="584775"/>
          </a:xfrm>
          <a:prstGeom prst="rect">
            <a:avLst/>
          </a:prstGeom>
          <a:noFill/>
        </p:spPr>
        <p:txBody>
          <a:bodyPr wrap="square" rtlCol="0">
            <a:spAutoFit/>
          </a:bodyPr>
          <a:lstStyle/>
          <a:p>
            <a:pPr algn="ctr"/>
            <a:r>
              <a:rPr lang="en-US" sz="1600" dirty="0"/>
              <a:t>66% back pain improvement</a:t>
            </a:r>
            <a:r>
              <a:rPr lang="en-US" sz="1600" baseline="30000" dirty="0"/>
              <a:t>1</a:t>
            </a:r>
          </a:p>
        </p:txBody>
      </p:sp>
      <p:sp>
        <p:nvSpPr>
          <p:cNvPr id="8" name="Title 2">
            <a:extLst>
              <a:ext uri="{FF2B5EF4-FFF2-40B4-BE49-F238E27FC236}">
                <a16:creationId xmlns:a16="http://schemas.microsoft.com/office/drawing/2014/main" id="{3EB3027E-387B-A84C-A3BD-5F67D0B9BB24}"/>
              </a:ext>
            </a:extLst>
          </p:cNvPr>
          <p:cNvSpPr>
            <a:spLocks noGrp="1"/>
          </p:cNvSpPr>
          <p:nvPr>
            <p:ph type="title"/>
          </p:nvPr>
        </p:nvSpPr>
        <p:spPr>
          <a:xfrm>
            <a:off x="466058" y="241297"/>
            <a:ext cx="7186026" cy="788685"/>
          </a:xfrm>
        </p:spPr>
        <p:txBody>
          <a:bodyPr>
            <a:noAutofit/>
          </a:bodyPr>
          <a:lstStyle/>
          <a:p>
            <a:pPr marL="0" marR="0">
              <a:lnSpc>
                <a:spcPct val="107000"/>
              </a:lnSpc>
              <a:spcBef>
                <a:spcPts val="0"/>
              </a:spcBef>
              <a:spcAft>
                <a:spcPts val="800"/>
              </a:spcAft>
            </a:pPr>
            <a:r>
              <a:rPr lang="en-US" sz="2400" dirty="0">
                <a:latin typeface="+mn-lt"/>
                <a:cs typeface="Times New Roman" panose="02020603050405020304" pitchFamily="18" charset="0"/>
              </a:rPr>
              <a:t>LSS Interventions– Interspinous Spacer Implant</a:t>
            </a:r>
            <a:endParaRPr lang="en-US" sz="2400" dirty="0">
              <a:solidFill>
                <a:srgbClr val="FF0000"/>
              </a:solidFill>
              <a:latin typeface="+mn-lt"/>
            </a:endParaRPr>
          </a:p>
        </p:txBody>
      </p:sp>
      <p:pic>
        <p:nvPicPr>
          <p:cNvPr id="9" name="Picture 8">
            <a:extLst>
              <a:ext uri="{FF2B5EF4-FFF2-40B4-BE49-F238E27FC236}">
                <a16:creationId xmlns:a16="http://schemas.microsoft.com/office/drawing/2014/main" id="{99027053-051D-EB42-A798-708F325ECFE5}"/>
              </a:ext>
            </a:extLst>
          </p:cNvPr>
          <p:cNvPicPr>
            <a:picLocks noChangeAspect="1"/>
          </p:cNvPicPr>
          <p:nvPr/>
        </p:nvPicPr>
        <p:blipFill rotWithShape="1">
          <a:blip r:embed="rId3"/>
          <a:srcRect l="49085" t="53776" r="16157" b="13086"/>
          <a:stretch/>
        </p:blipFill>
        <p:spPr>
          <a:xfrm>
            <a:off x="4262894" y="3159671"/>
            <a:ext cx="4985538" cy="2533255"/>
          </a:xfrm>
          <a:prstGeom prst="rect">
            <a:avLst/>
          </a:prstGeom>
        </p:spPr>
      </p:pic>
      <p:sp>
        <p:nvSpPr>
          <p:cNvPr id="5" name="TextBox 4">
            <a:extLst>
              <a:ext uri="{FF2B5EF4-FFF2-40B4-BE49-F238E27FC236}">
                <a16:creationId xmlns:a16="http://schemas.microsoft.com/office/drawing/2014/main" id="{D51BEBD6-FF66-4C9F-B6A9-66DF2EEBF1C2}"/>
              </a:ext>
            </a:extLst>
          </p:cNvPr>
          <p:cNvSpPr txBox="1"/>
          <p:nvPr/>
        </p:nvSpPr>
        <p:spPr>
          <a:xfrm>
            <a:off x="6842476" y="3918413"/>
            <a:ext cx="1619215" cy="584775"/>
          </a:xfrm>
          <a:prstGeom prst="rect">
            <a:avLst/>
          </a:prstGeom>
          <a:noFill/>
        </p:spPr>
        <p:txBody>
          <a:bodyPr wrap="square" rtlCol="0">
            <a:spAutoFit/>
          </a:bodyPr>
          <a:lstStyle/>
          <a:p>
            <a:pPr algn="r"/>
            <a:r>
              <a:rPr lang="en-US" sz="1600" dirty="0"/>
              <a:t>75% leg pain improvement</a:t>
            </a:r>
            <a:r>
              <a:rPr lang="en-US" sz="1600" baseline="30000" dirty="0"/>
              <a:t>1</a:t>
            </a:r>
          </a:p>
        </p:txBody>
      </p:sp>
    </p:spTree>
    <p:extLst>
      <p:ext uri="{BB962C8B-B14F-4D97-AF65-F5344CB8AC3E}">
        <p14:creationId xmlns:p14="http://schemas.microsoft.com/office/powerpoint/2010/main" val="1192417526"/>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288DC52-C7D8-4943-899A-9F4638AE2A32}"/>
              </a:ext>
            </a:extLst>
          </p:cNvPr>
          <p:cNvSpPr>
            <a:spLocks noGrp="1"/>
          </p:cNvSpPr>
          <p:nvPr>
            <p:ph type="title"/>
          </p:nvPr>
        </p:nvSpPr>
        <p:spPr/>
        <p:txBody>
          <a:bodyPr>
            <a:normAutofit/>
          </a:bodyPr>
          <a:lstStyle/>
          <a:p>
            <a:pPr marL="0" marR="0">
              <a:lnSpc>
                <a:spcPct val="107000"/>
              </a:lnSpc>
              <a:spcBef>
                <a:spcPts val="0"/>
              </a:spcBef>
              <a:spcAft>
                <a:spcPts val="800"/>
              </a:spcAft>
            </a:pPr>
            <a:r>
              <a:rPr lang="en-US" dirty="0">
                <a:latin typeface="+mn-lt"/>
                <a:cs typeface="Times New Roman" panose="02020603050405020304" pitchFamily="18" charset="0"/>
              </a:rPr>
              <a:t>SI Joint Pain</a:t>
            </a:r>
            <a:endParaRPr lang="en-US" dirty="0">
              <a:latin typeface="+mn-lt"/>
            </a:endParaRPr>
          </a:p>
        </p:txBody>
      </p:sp>
      <p:sp>
        <p:nvSpPr>
          <p:cNvPr id="9" name="Content Placeholder 1">
            <a:extLst>
              <a:ext uri="{FF2B5EF4-FFF2-40B4-BE49-F238E27FC236}">
                <a16:creationId xmlns:a16="http://schemas.microsoft.com/office/drawing/2014/main" id="{4F8AB11B-507D-4937-ADD3-8458D86C5CE4}"/>
              </a:ext>
            </a:extLst>
          </p:cNvPr>
          <p:cNvSpPr>
            <a:spLocks noGrp="1"/>
          </p:cNvSpPr>
          <p:nvPr>
            <p:ph idx="1"/>
          </p:nvPr>
        </p:nvSpPr>
        <p:spPr>
          <a:xfrm>
            <a:off x="284840" y="1183647"/>
            <a:ext cx="8695267" cy="3710118"/>
          </a:xfrm>
        </p:spPr>
        <p:txBody>
          <a:bodyPr/>
          <a:lstStyle/>
          <a:p>
            <a:pPr>
              <a:spcBef>
                <a:spcPts val="0"/>
              </a:spcBef>
              <a:spcAft>
                <a:spcPts val="0"/>
              </a:spcAft>
            </a:pPr>
            <a:r>
              <a:rPr lang="en-US" dirty="0">
                <a:latin typeface="Arial" panose="020B0604020202020204" pitchFamily="34" charset="0"/>
                <a:cs typeface="Arial" panose="020B0604020202020204" pitchFamily="34" charset="0"/>
              </a:rPr>
              <a:t>Feeling of weakness or instability is common</a:t>
            </a:r>
          </a:p>
          <a:p>
            <a:pPr>
              <a:spcBef>
                <a:spcPts val="0"/>
              </a:spcBef>
              <a:spcAft>
                <a:spcPts val="0"/>
              </a:spcAft>
            </a:pPr>
            <a:r>
              <a:rPr lang="en-US" dirty="0">
                <a:latin typeface="Arial" panose="020B0604020202020204" pitchFamily="34" charset="0"/>
                <a:cs typeface="Arial" panose="020B0604020202020204" pitchFamily="34" charset="0"/>
              </a:rPr>
              <a:t>Pain on provocative SI joint testing</a:t>
            </a:r>
          </a:p>
          <a:p>
            <a:pPr>
              <a:spcBef>
                <a:spcPts val="0"/>
              </a:spcBef>
              <a:spcAft>
                <a:spcPts val="0"/>
              </a:spcAft>
            </a:pPr>
            <a:r>
              <a:rPr lang="en-US" dirty="0">
                <a:latin typeface="Arial" panose="020B0604020202020204" pitchFamily="34" charset="0"/>
                <a:cs typeface="Arial" panose="020B0604020202020204" pitchFamily="34" charset="0"/>
              </a:rPr>
              <a:t>Goal of treatment is to stabilize the SI joint</a:t>
            </a:r>
          </a:p>
          <a:p>
            <a:pPr>
              <a:spcBef>
                <a:spcPts val="0"/>
              </a:spcBef>
              <a:spcAft>
                <a:spcPts val="0"/>
              </a:spcAft>
            </a:pPr>
            <a:r>
              <a:rPr lang="en-US" dirty="0">
                <a:latin typeface="Arial" panose="020B0604020202020204" pitchFamily="34" charset="0"/>
                <a:cs typeface="Arial" panose="020B0604020202020204" pitchFamily="34" charset="0"/>
              </a:rPr>
              <a:t>Several interventional options available, with or without graft material</a:t>
            </a:r>
          </a:p>
          <a:p>
            <a:pPr>
              <a:spcBef>
                <a:spcPts val="0"/>
              </a:spcBef>
              <a:spcAft>
                <a:spcPts val="0"/>
              </a:spcAft>
            </a:pPr>
            <a:r>
              <a:rPr lang="en-US" dirty="0">
                <a:latin typeface="Arial" panose="020B0604020202020204" pitchFamily="34" charset="0"/>
                <a:cs typeface="Arial" panose="020B0604020202020204" pitchFamily="34" charset="0"/>
              </a:rPr>
              <a:t>Guidelines do not yet recommend one technique or device over another</a:t>
            </a:r>
          </a:p>
        </p:txBody>
      </p:sp>
      <p:pic>
        <p:nvPicPr>
          <p:cNvPr id="8" name="Picture 7">
            <a:extLst>
              <a:ext uri="{FF2B5EF4-FFF2-40B4-BE49-F238E27FC236}">
                <a16:creationId xmlns:a16="http://schemas.microsoft.com/office/drawing/2014/main" id="{911CB7AC-9DC3-B04D-85C7-7700FB106A6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79142" y="2779255"/>
            <a:ext cx="2225525" cy="2203381"/>
          </a:xfrm>
          <a:prstGeom prst="rect">
            <a:avLst/>
          </a:prstGeom>
        </p:spPr>
      </p:pic>
      <p:pic>
        <p:nvPicPr>
          <p:cNvPr id="10" name="Picture 9">
            <a:extLst>
              <a:ext uri="{FF2B5EF4-FFF2-40B4-BE49-F238E27FC236}">
                <a16:creationId xmlns:a16="http://schemas.microsoft.com/office/drawing/2014/main" id="{5D89EEC1-E5DC-2F42-A745-6761F459B4C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954939" y="2779255"/>
            <a:ext cx="3677535" cy="2254136"/>
          </a:xfrm>
          <a:prstGeom prst="rect">
            <a:avLst/>
          </a:prstGeom>
        </p:spPr>
      </p:pic>
      <p:sp>
        <p:nvSpPr>
          <p:cNvPr id="6" name="TextBox 5">
            <a:extLst>
              <a:ext uri="{FF2B5EF4-FFF2-40B4-BE49-F238E27FC236}">
                <a16:creationId xmlns:a16="http://schemas.microsoft.com/office/drawing/2014/main" id="{DA5AC61D-5402-0440-BDE1-73DC060891C9}"/>
              </a:ext>
            </a:extLst>
          </p:cNvPr>
          <p:cNvSpPr txBox="1"/>
          <p:nvPr/>
        </p:nvSpPr>
        <p:spPr>
          <a:xfrm>
            <a:off x="2040351" y="5144762"/>
            <a:ext cx="1728358" cy="307777"/>
          </a:xfrm>
          <a:prstGeom prst="rect">
            <a:avLst/>
          </a:prstGeom>
          <a:noFill/>
        </p:spPr>
        <p:txBody>
          <a:bodyPr wrap="none" rtlCol="0">
            <a:spAutoFit/>
          </a:bodyPr>
          <a:lstStyle/>
          <a:p>
            <a:r>
              <a:rPr lang="en-US" dirty="0"/>
              <a:t>Sacroiliac (SI) Joint</a:t>
            </a:r>
          </a:p>
        </p:txBody>
      </p:sp>
      <p:sp>
        <p:nvSpPr>
          <p:cNvPr id="11" name="TextBox 10">
            <a:extLst>
              <a:ext uri="{FF2B5EF4-FFF2-40B4-BE49-F238E27FC236}">
                <a16:creationId xmlns:a16="http://schemas.microsoft.com/office/drawing/2014/main" id="{43863044-61A0-D34E-A5D8-2B7B111131F8}"/>
              </a:ext>
            </a:extLst>
          </p:cNvPr>
          <p:cNvSpPr txBox="1"/>
          <p:nvPr/>
        </p:nvSpPr>
        <p:spPr>
          <a:xfrm>
            <a:off x="5334989" y="5136301"/>
            <a:ext cx="2513830" cy="307777"/>
          </a:xfrm>
          <a:prstGeom prst="rect">
            <a:avLst/>
          </a:prstGeom>
          <a:noFill/>
        </p:spPr>
        <p:txBody>
          <a:bodyPr wrap="none" rtlCol="0">
            <a:spAutoFit/>
          </a:bodyPr>
          <a:lstStyle/>
          <a:p>
            <a:r>
              <a:rPr lang="en-US" dirty="0"/>
              <a:t>Conventional Surgical Fusion</a:t>
            </a:r>
          </a:p>
        </p:txBody>
      </p:sp>
    </p:spTree>
    <p:extLst>
      <p:ext uri="{BB962C8B-B14F-4D97-AF65-F5344CB8AC3E}">
        <p14:creationId xmlns:p14="http://schemas.microsoft.com/office/powerpoint/2010/main" val="539488144"/>
      </p:ext>
    </p:extLst>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288DC52-C7D8-4943-899A-9F4638AE2A32}"/>
              </a:ext>
            </a:extLst>
          </p:cNvPr>
          <p:cNvSpPr>
            <a:spLocks noGrp="1"/>
          </p:cNvSpPr>
          <p:nvPr>
            <p:ph type="title"/>
          </p:nvPr>
        </p:nvSpPr>
        <p:spPr>
          <a:xfrm>
            <a:off x="466057" y="241297"/>
            <a:ext cx="7318065" cy="788685"/>
          </a:xfrm>
        </p:spPr>
        <p:txBody>
          <a:bodyPr>
            <a:normAutofit/>
          </a:bodyPr>
          <a:lstStyle/>
          <a:p>
            <a:pPr marL="0" marR="0">
              <a:lnSpc>
                <a:spcPct val="107000"/>
              </a:lnSpc>
              <a:spcBef>
                <a:spcPts val="0"/>
              </a:spcBef>
              <a:spcAft>
                <a:spcPts val="800"/>
              </a:spcAft>
            </a:pPr>
            <a:r>
              <a:rPr lang="en-US" dirty="0">
                <a:latin typeface="+mn-lt"/>
                <a:cs typeface="Times New Roman" panose="02020603050405020304" pitchFamily="18" charset="0"/>
              </a:rPr>
              <a:t>SI Joint Interventions:  Fusion/Stabilization</a:t>
            </a:r>
            <a:endParaRPr lang="en-US" dirty="0">
              <a:solidFill>
                <a:srgbClr val="FF0000"/>
              </a:solidFill>
              <a:latin typeface="+mn-lt"/>
            </a:endParaRPr>
          </a:p>
        </p:txBody>
      </p:sp>
      <p:sp>
        <p:nvSpPr>
          <p:cNvPr id="2" name="TextBox 1">
            <a:extLst>
              <a:ext uri="{FF2B5EF4-FFF2-40B4-BE49-F238E27FC236}">
                <a16:creationId xmlns:a16="http://schemas.microsoft.com/office/drawing/2014/main" id="{D6468B57-C842-436C-A73F-9931756F9DFC}"/>
              </a:ext>
            </a:extLst>
          </p:cNvPr>
          <p:cNvSpPr txBox="1"/>
          <p:nvPr/>
        </p:nvSpPr>
        <p:spPr>
          <a:xfrm>
            <a:off x="397933" y="5418500"/>
            <a:ext cx="1356610" cy="200055"/>
          </a:xfrm>
          <a:prstGeom prst="rect">
            <a:avLst/>
          </a:prstGeom>
          <a:noFill/>
        </p:spPr>
        <p:txBody>
          <a:bodyPr wrap="square">
            <a:spAutoFit/>
          </a:bodyPr>
          <a:lstStyle/>
          <a:p>
            <a:r>
              <a:rPr lang="en-US" sz="700" dirty="0"/>
              <a:t>1. Polly </a:t>
            </a:r>
            <a:r>
              <a:rPr lang="en-US" sz="700" i="1" dirty="0"/>
              <a:t>Int J Spine Surg </a:t>
            </a:r>
            <a:r>
              <a:rPr lang="en-US" sz="700" dirty="0"/>
              <a:t>2016</a:t>
            </a:r>
          </a:p>
        </p:txBody>
      </p:sp>
      <p:grpSp>
        <p:nvGrpSpPr>
          <p:cNvPr id="9" name="Group 8">
            <a:extLst>
              <a:ext uri="{FF2B5EF4-FFF2-40B4-BE49-F238E27FC236}">
                <a16:creationId xmlns:a16="http://schemas.microsoft.com/office/drawing/2014/main" id="{BBCAA374-8B9F-394B-8A0E-BF53AB1D987E}"/>
              </a:ext>
            </a:extLst>
          </p:cNvPr>
          <p:cNvGrpSpPr/>
          <p:nvPr/>
        </p:nvGrpSpPr>
        <p:grpSpPr>
          <a:xfrm>
            <a:off x="6681118" y="1616611"/>
            <a:ext cx="2034447" cy="1365939"/>
            <a:chOff x="6014373" y="1594702"/>
            <a:chExt cx="2909494" cy="1918965"/>
          </a:xfrm>
        </p:grpSpPr>
        <p:pic>
          <p:nvPicPr>
            <p:cNvPr id="1026" name="Picture 2" descr="News Image">
              <a:extLst>
                <a:ext uri="{FF2B5EF4-FFF2-40B4-BE49-F238E27FC236}">
                  <a16:creationId xmlns:a16="http://schemas.microsoft.com/office/drawing/2014/main" id="{AF5052ED-BFCC-8C4A-96B1-DD6AB7F1352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014373" y="1594702"/>
              <a:ext cx="2591994" cy="181439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D9233F98-A226-5249-8C2C-E8A2643CCD07}"/>
                </a:ext>
              </a:extLst>
            </p:cNvPr>
            <p:cNvSpPr/>
            <p:nvPr/>
          </p:nvSpPr>
          <p:spPr>
            <a:xfrm>
              <a:off x="6968067" y="3149600"/>
              <a:ext cx="1955800" cy="3640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28" name="Picture 4" descr="iFuse Implant System® – Minimally Invasive Sacroiliac Joint Fusion Surgery  - Mary Lanning Healthcare">
            <a:extLst>
              <a:ext uri="{FF2B5EF4-FFF2-40B4-BE49-F238E27FC236}">
                <a16:creationId xmlns:a16="http://schemas.microsoft.com/office/drawing/2014/main" id="{3A310D23-D405-6E46-B676-4E5D3745D34A}"/>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982710" y="4370605"/>
            <a:ext cx="1470798" cy="110309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25CDFEA3-346A-824C-A807-892CD2CE716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flipH="1">
            <a:off x="6979745" y="2877181"/>
            <a:ext cx="1470798" cy="1319958"/>
          </a:xfrm>
          <a:prstGeom prst="rect">
            <a:avLst/>
          </a:prstGeom>
        </p:spPr>
      </p:pic>
      <p:pic>
        <p:nvPicPr>
          <p:cNvPr id="11" name="Picture 10">
            <a:extLst>
              <a:ext uri="{FF2B5EF4-FFF2-40B4-BE49-F238E27FC236}">
                <a16:creationId xmlns:a16="http://schemas.microsoft.com/office/drawing/2014/main" id="{70C0FC40-33F6-634C-AA09-5E78AC6DC25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295665" y="1088375"/>
            <a:ext cx="5064602" cy="4330125"/>
          </a:xfrm>
          <a:prstGeom prst="rect">
            <a:avLst/>
          </a:prstGeom>
        </p:spPr>
      </p:pic>
      <p:sp>
        <p:nvSpPr>
          <p:cNvPr id="12" name="TextBox 11">
            <a:extLst>
              <a:ext uri="{FF2B5EF4-FFF2-40B4-BE49-F238E27FC236}">
                <a16:creationId xmlns:a16="http://schemas.microsoft.com/office/drawing/2014/main" id="{EFC1176B-7BAB-C748-97C1-3107A8880F12}"/>
              </a:ext>
            </a:extLst>
          </p:cNvPr>
          <p:cNvSpPr txBox="1"/>
          <p:nvPr/>
        </p:nvSpPr>
        <p:spPr>
          <a:xfrm>
            <a:off x="84513" y="1497195"/>
            <a:ext cx="1515142" cy="861774"/>
          </a:xfrm>
          <a:prstGeom prst="rect">
            <a:avLst/>
          </a:prstGeom>
          <a:noFill/>
        </p:spPr>
        <p:txBody>
          <a:bodyPr wrap="square" rtlCol="0">
            <a:spAutoFit/>
          </a:bodyPr>
          <a:lstStyle/>
          <a:p>
            <a:r>
              <a:rPr lang="en-US" b="1" dirty="0"/>
              <a:t>Pain</a:t>
            </a:r>
            <a:r>
              <a:rPr lang="en-US" dirty="0"/>
              <a:t>: </a:t>
            </a:r>
            <a:r>
              <a:rPr lang="en-US" sz="1200" dirty="0"/>
              <a:t>Non-surgical Management (NSM) vs Minimally invasive fusion</a:t>
            </a:r>
            <a:endParaRPr lang="en-US" dirty="0"/>
          </a:p>
        </p:txBody>
      </p:sp>
      <p:sp>
        <p:nvSpPr>
          <p:cNvPr id="16" name="TextBox 15">
            <a:extLst>
              <a:ext uri="{FF2B5EF4-FFF2-40B4-BE49-F238E27FC236}">
                <a16:creationId xmlns:a16="http://schemas.microsoft.com/office/drawing/2014/main" id="{73265471-2790-BB4D-8139-3540F526A8FA}"/>
              </a:ext>
            </a:extLst>
          </p:cNvPr>
          <p:cNvSpPr txBox="1"/>
          <p:nvPr/>
        </p:nvSpPr>
        <p:spPr>
          <a:xfrm>
            <a:off x="84513" y="3500183"/>
            <a:ext cx="1515142" cy="1046440"/>
          </a:xfrm>
          <a:prstGeom prst="rect">
            <a:avLst/>
          </a:prstGeom>
          <a:noFill/>
        </p:spPr>
        <p:txBody>
          <a:bodyPr wrap="square" rtlCol="0">
            <a:spAutoFit/>
          </a:bodyPr>
          <a:lstStyle/>
          <a:p>
            <a:r>
              <a:rPr lang="en-US" b="1" dirty="0"/>
              <a:t>Disability</a:t>
            </a:r>
            <a:r>
              <a:rPr lang="en-US" dirty="0"/>
              <a:t>: </a:t>
            </a:r>
            <a:r>
              <a:rPr lang="en-US" sz="1200" dirty="0"/>
              <a:t>Non-surgical Management (NSM) vs Minimally invasive fusion</a:t>
            </a:r>
            <a:endParaRPr lang="en-US" dirty="0"/>
          </a:p>
        </p:txBody>
      </p:sp>
      <p:sp>
        <p:nvSpPr>
          <p:cNvPr id="5" name="TextBox 4">
            <a:extLst>
              <a:ext uri="{FF2B5EF4-FFF2-40B4-BE49-F238E27FC236}">
                <a16:creationId xmlns:a16="http://schemas.microsoft.com/office/drawing/2014/main" id="{01D29E79-B66D-FB48-8CF4-939EA93471E2}"/>
              </a:ext>
            </a:extLst>
          </p:cNvPr>
          <p:cNvSpPr txBox="1"/>
          <p:nvPr/>
        </p:nvSpPr>
        <p:spPr>
          <a:xfrm>
            <a:off x="6462866" y="1098991"/>
            <a:ext cx="2504555" cy="430887"/>
          </a:xfrm>
          <a:prstGeom prst="rect">
            <a:avLst/>
          </a:prstGeom>
          <a:noFill/>
        </p:spPr>
        <p:txBody>
          <a:bodyPr wrap="square" rtlCol="0">
            <a:spAutoFit/>
          </a:bodyPr>
          <a:lstStyle/>
          <a:p>
            <a:pPr algn="ctr"/>
            <a:r>
              <a:rPr lang="en-US" sz="1100" dirty="0"/>
              <a:t>Multiple treatment options exist, </a:t>
            </a:r>
          </a:p>
          <a:p>
            <a:pPr algn="ctr"/>
            <a:r>
              <a:rPr lang="en-US" sz="1100" dirty="0"/>
              <a:t>some without long term data</a:t>
            </a:r>
          </a:p>
        </p:txBody>
      </p:sp>
    </p:spTree>
    <p:extLst>
      <p:ext uri="{BB962C8B-B14F-4D97-AF65-F5344CB8AC3E}">
        <p14:creationId xmlns:p14="http://schemas.microsoft.com/office/powerpoint/2010/main" val="1041822111"/>
      </p:ext>
    </p:extLst>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288DC52-C7D8-4943-899A-9F4638AE2A32}"/>
              </a:ext>
            </a:extLst>
          </p:cNvPr>
          <p:cNvSpPr>
            <a:spLocks noGrp="1"/>
          </p:cNvSpPr>
          <p:nvPr>
            <p:ph type="title"/>
          </p:nvPr>
        </p:nvSpPr>
        <p:spPr>
          <a:xfrm>
            <a:off x="271632" y="177787"/>
            <a:ext cx="7628359" cy="788685"/>
          </a:xfrm>
        </p:spPr>
        <p:txBody>
          <a:bodyPr>
            <a:normAutofit/>
          </a:bodyPr>
          <a:lstStyle/>
          <a:p>
            <a:pPr marL="0" marR="0">
              <a:lnSpc>
                <a:spcPct val="107000"/>
              </a:lnSpc>
              <a:spcBef>
                <a:spcPts val="0"/>
              </a:spcBef>
              <a:spcAft>
                <a:spcPts val="800"/>
              </a:spcAft>
            </a:pPr>
            <a:r>
              <a:rPr lang="en-US" dirty="0" err="1">
                <a:latin typeface="+mn-lt"/>
                <a:cs typeface="Times New Roman" panose="02020603050405020304" pitchFamily="18" charset="0"/>
              </a:rPr>
              <a:t>Vertebrogenic</a:t>
            </a:r>
            <a:r>
              <a:rPr lang="en-US" dirty="0">
                <a:latin typeface="+mn-lt"/>
                <a:cs typeface="Times New Roman" panose="02020603050405020304" pitchFamily="18" charset="0"/>
              </a:rPr>
              <a:t> LBP</a:t>
            </a:r>
            <a:endParaRPr lang="en-US" dirty="0">
              <a:latin typeface="+mn-lt"/>
            </a:endParaRPr>
          </a:p>
        </p:txBody>
      </p:sp>
      <p:sp>
        <p:nvSpPr>
          <p:cNvPr id="50" name="TextBox 49">
            <a:extLst>
              <a:ext uri="{FF2B5EF4-FFF2-40B4-BE49-F238E27FC236}">
                <a16:creationId xmlns:a16="http://schemas.microsoft.com/office/drawing/2014/main" id="{70AEC793-140A-4020-A1D6-2D7FE9683D6E}"/>
              </a:ext>
            </a:extLst>
          </p:cNvPr>
          <p:cNvSpPr txBox="1"/>
          <p:nvPr/>
        </p:nvSpPr>
        <p:spPr>
          <a:xfrm>
            <a:off x="271632" y="5229436"/>
            <a:ext cx="4958736" cy="307777"/>
          </a:xfrm>
          <a:prstGeom prst="rect">
            <a:avLst/>
          </a:prstGeom>
          <a:noFill/>
        </p:spPr>
        <p:txBody>
          <a:bodyPr wrap="square" rtlCol="0">
            <a:spAutoFit/>
          </a:bodyPr>
          <a:lstStyle/>
          <a:p>
            <a:r>
              <a:rPr lang="en-US" sz="700" dirty="0"/>
              <a:t>Adopted from:</a:t>
            </a:r>
          </a:p>
          <a:p>
            <a:r>
              <a:rPr lang="en-US" sz="700" dirty="0">
                <a:hlinkClick r:id="rId3"/>
              </a:rPr>
              <a:t>https://www.relievant.com/intracept-procedure/ </a:t>
            </a:r>
            <a:endParaRPr lang="en-US" sz="700" dirty="0"/>
          </a:p>
        </p:txBody>
      </p:sp>
      <p:sp>
        <p:nvSpPr>
          <p:cNvPr id="2" name="TextBox 1">
            <a:extLst>
              <a:ext uri="{FF2B5EF4-FFF2-40B4-BE49-F238E27FC236}">
                <a16:creationId xmlns:a16="http://schemas.microsoft.com/office/drawing/2014/main" id="{46EA1DC9-E985-4D46-AADD-3E5072013927}"/>
              </a:ext>
            </a:extLst>
          </p:cNvPr>
          <p:cNvSpPr txBox="1"/>
          <p:nvPr/>
        </p:nvSpPr>
        <p:spPr>
          <a:xfrm>
            <a:off x="3578485" y="1236109"/>
            <a:ext cx="5237031" cy="4062651"/>
          </a:xfrm>
          <a:prstGeom prst="rect">
            <a:avLst/>
          </a:prstGeom>
          <a:noFill/>
        </p:spPr>
        <p:txBody>
          <a:bodyPr wrap="square" rtlCol="0">
            <a:spAutoFit/>
          </a:bodyPr>
          <a:lstStyle/>
          <a:p>
            <a:r>
              <a:rPr lang="en-US" sz="1800" dirty="0"/>
              <a:t>Intraosseous nerves within the vertebral body were first described in 1998</a:t>
            </a:r>
          </a:p>
          <a:p>
            <a:endParaRPr lang="en-US" sz="1800" dirty="0"/>
          </a:p>
          <a:p>
            <a:r>
              <a:rPr lang="en-US" sz="1800" dirty="0"/>
              <a:t>The vertebral endplates can be a source of pain</a:t>
            </a:r>
          </a:p>
          <a:p>
            <a:endParaRPr lang="en-US" sz="1800" dirty="0"/>
          </a:p>
          <a:p>
            <a:r>
              <a:rPr lang="en-US" sz="1800" dirty="0"/>
              <a:t>Pain is generally accompanied by Type 1 or Type 2 </a:t>
            </a:r>
            <a:r>
              <a:rPr lang="en-US" sz="1800" dirty="0" err="1">
                <a:solidFill>
                  <a:srgbClr val="090909"/>
                </a:solidFill>
              </a:rPr>
              <a:t>M</a:t>
            </a:r>
            <a:r>
              <a:rPr lang="en-US" sz="1800" dirty="0" err="1"/>
              <a:t>odic</a:t>
            </a:r>
            <a:r>
              <a:rPr lang="en-US" sz="1800" dirty="0"/>
              <a:t> changes on MRI</a:t>
            </a:r>
          </a:p>
          <a:p>
            <a:endParaRPr lang="en-US" sz="1800" dirty="0"/>
          </a:p>
          <a:p>
            <a:pPr marL="285750" indent="-285750">
              <a:buFont typeface="Arial" panose="020B0604020202020204" pitchFamily="34" charset="0"/>
              <a:buChar char="•"/>
            </a:pPr>
            <a:r>
              <a:rPr lang="en-US" sz="1600" dirty="0" err="1"/>
              <a:t>Modic</a:t>
            </a:r>
            <a:r>
              <a:rPr lang="en-US" sz="1600" dirty="0"/>
              <a:t> type I changes are related to bone marrow edema and inflammation signifying acute degenerative changes in the vertebral end plate.  </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err="1"/>
              <a:t>Modic</a:t>
            </a:r>
            <a:r>
              <a:rPr lang="en-US" sz="1600" dirty="0"/>
              <a:t> type II changes signify fatty degeneration of the bone marrow.</a:t>
            </a:r>
          </a:p>
          <a:p>
            <a:endParaRPr lang="en-US" sz="1800" dirty="0"/>
          </a:p>
        </p:txBody>
      </p:sp>
      <p:pic>
        <p:nvPicPr>
          <p:cNvPr id="4" name="Picture 3">
            <a:extLst>
              <a:ext uri="{FF2B5EF4-FFF2-40B4-BE49-F238E27FC236}">
                <a16:creationId xmlns:a16="http://schemas.microsoft.com/office/drawing/2014/main" id="{90176D33-2C77-9942-93A7-192D4DB0C03F}"/>
              </a:ext>
            </a:extLst>
          </p:cNvPr>
          <p:cNvPicPr>
            <a:picLocks noChangeAspect="1"/>
          </p:cNvPicPr>
          <p:nvPr/>
        </p:nvPicPr>
        <p:blipFill>
          <a:blip r:embed="rId4"/>
          <a:stretch>
            <a:fillRect/>
          </a:stretch>
        </p:blipFill>
        <p:spPr>
          <a:xfrm>
            <a:off x="240780" y="1843138"/>
            <a:ext cx="3337705" cy="2592392"/>
          </a:xfrm>
          <a:prstGeom prst="rect">
            <a:avLst/>
          </a:prstGeom>
        </p:spPr>
      </p:pic>
    </p:spTree>
    <p:extLst>
      <p:ext uri="{BB962C8B-B14F-4D97-AF65-F5344CB8AC3E}">
        <p14:creationId xmlns:p14="http://schemas.microsoft.com/office/powerpoint/2010/main" val="337454820"/>
      </p:ext>
    </p:extLst>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288DC52-C7D8-4943-899A-9F4638AE2A32}"/>
              </a:ext>
            </a:extLst>
          </p:cNvPr>
          <p:cNvSpPr>
            <a:spLocks noGrp="1"/>
          </p:cNvSpPr>
          <p:nvPr>
            <p:ph type="title"/>
          </p:nvPr>
        </p:nvSpPr>
        <p:spPr>
          <a:xfrm>
            <a:off x="466057" y="241297"/>
            <a:ext cx="7397783" cy="788685"/>
          </a:xfrm>
        </p:spPr>
        <p:txBody>
          <a:bodyPr>
            <a:normAutofit fontScale="90000"/>
          </a:bodyPr>
          <a:lstStyle/>
          <a:p>
            <a:pPr marL="0" marR="0">
              <a:lnSpc>
                <a:spcPct val="107000"/>
              </a:lnSpc>
              <a:spcBef>
                <a:spcPts val="0"/>
              </a:spcBef>
              <a:spcAft>
                <a:spcPts val="800"/>
              </a:spcAft>
            </a:pPr>
            <a:r>
              <a:rPr lang="en-US" dirty="0">
                <a:latin typeface="+mn-lt"/>
                <a:cs typeface="Times New Roman" panose="02020603050405020304" pitchFamily="18" charset="0"/>
              </a:rPr>
              <a:t>Axial LBP Treatments: </a:t>
            </a:r>
            <a:r>
              <a:rPr lang="en-US" dirty="0" err="1">
                <a:latin typeface="+mn-lt"/>
                <a:cs typeface="Times New Roman" panose="02020603050405020304" pitchFamily="18" charset="0"/>
              </a:rPr>
              <a:t>Basivertebral</a:t>
            </a:r>
            <a:r>
              <a:rPr lang="en-US" dirty="0">
                <a:latin typeface="+mn-lt"/>
                <a:cs typeface="Times New Roman" panose="02020603050405020304" pitchFamily="18" charset="0"/>
              </a:rPr>
              <a:t> Nerve Ablation</a:t>
            </a:r>
            <a:endParaRPr lang="en-US" dirty="0">
              <a:latin typeface="+mn-lt"/>
            </a:endParaRPr>
          </a:p>
        </p:txBody>
      </p:sp>
      <p:sp>
        <p:nvSpPr>
          <p:cNvPr id="6" name="TextBox 5">
            <a:extLst>
              <a:ext uri="{FF2B5EF4-FFF2-40B4-BE49-F238E27FC236}">
                <a16:creationId xmlns:a16="http://schemas.microsoft.com/office/drawing/2014/main" id="{2389DB53-3DC6-4E18-9435-246241068400}"/>
              </a:ext>
            </a:extLst>
          </p:cNvPr>
          <p:cNvSpPr txBox="1"/>
          <p:nvPr/>
        </p:nvSpPr>
        <p:spPr>
          <a:xfrm>
            <a:off x="224117" y="5454941"/>
            <a:ext cx="4572000" cy="200055"/>
          </a:xfrm>
          <a:prstGeom prst="rect">
            <a:avLst/>
          </a:prstGeom>
          <a:noFill/>
        </p:spPr>
        <p:txBody>
          <a:bodyPr wrap="square">
            <a:spAutoFit/>
          </a:bodyPr>
          <a:lstStyle/>
          <a:p>
            <a:r>
              <a:rPr lang="en-US" sz="700" dirty="0">
                <a:latin typeface="Segoe UI" panose="020B0502040204020203" pitchFamily="34" charset="0"/>
              </a:rPr>
              <a:t>1. </a:t>
            </a:r>
            <a:r>
              <a:rPr lang="en-US" sz="700" dirty="0" err="1">
                <a:latin typeface="Segoe UI" panose="020B0502040204020203" pitchFamily="34" charset="0"/>
              </a:rPr>
              <a:t>Fischgrund</a:t>
            </a:r>
            <a:r>
              <a:rPr lang="en-US" sz="700" dirty="0">
                <a:latin typeface="Segoe UI" panose="020B0502040204020203" pitchFamily="34" charset="0"/>
              </a:rPr>
              <a:t> </a:t>
            </a:r>
            <a:r>
              <a:rPr lang="en-US" sz="700" i="1" dirty="0">
                <a:latin typeface="Segoe UI" panose="020B0502040204020203" pitchFamily="34" charset="0"/>
              </a:rPr>
              <a:t>Int J Spine Surg </a:t>
            </a:r>
            <a:r>
              <a:rPr lang="en-US" sz="700" i="0" dirty="0">
                <a:solidFill>
                  <a:srgbClr val="FF0000"/>
                </a:solidFill>
                <a:latin typeface="Segoe UI" panose="020B0502040204020203" pitchFamily="34" charset="0"/>
              </a:rPr>
              <a:t>2020</a:t>
            </a:r>
            <a:endParaRPr lang="en-US" sz="700" dirty="0">
              <a:solidFill>
                <a:srgbClr val="FF0000"/>
              </a:solidFill>
            </a:endParaRPr>
          </a:p>
        </p:txBody>
      </p:sp>
      <p:pic>
        <p:nvPicPr>
          <p:cNvPr id="5122" name="Picture 2">
            <a:extLst>
              <a:ext uri="{FF2B5EF4-FFF2-40B4-BE49-F238E27FC236}">
                <a16:creationId xmlns:a16="http://schemas.microsoft.com/office/drawing/2014/main" id="{A12D7E55-B1C8-1A43-8939-8A3E6537E96B}"/>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14345" y="1366811"/>
            <a:ext cx="4664924" cy="1908893"/>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a:extLst>
              <a:ext uri="{FF2B5EF4-FFF2-40B4-BE49-F238E27FC236}">
                <a16:creationId xmlns:a16="http://schemas.microsoft.com/office/drawing/2014/main" id="{B88C6324-874A-8A4B-B5CE-F56A5B192F3B}"/>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14345" y="3380001"/>
            <a:ext cx="4722069" cy="193637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Procedure - Relievant">
            <a:extLst>
              <a:ext uri="{FF2B5EF4-FFF2-40B4-BE49-F238E27FC236}">
                <a16:creationId xmlns:a16="http://schemas.microsoft.com/office/drawing/2014/main" id="{E449C93A-B765-494C-BCCC-DD63D8247B3B}"/>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613254" y="1468882"/>
            <a:ext cx="3129079" cy="1912215"/>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a:extLst>
              <a:ext uri="{FF2B5EF4-FFF2-40B4-BE49-F238E27FC236}">
                <a16:creationId xmlns:a16="http://schemas.microsoft.com/office/drawing/2014/main" id="{F534969D-5390-934E-B80C-BE92F4873B48}"/>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613254" y="3562584"/>
            <a:ext cx="3129078" cy="1668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786171"/>
      </p:ext>
    </p:extLst>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288DC52-C7D8-4943-899A-9F4638AE2A32}"/>
              </a:ext>
            </a:extLst>
          </p:cNvPr>
          <p:cNvSpPr>
            <a:spLocks noGrp="1"/>
          </p:cNvSpPr>
          <p:nvPr>
            <p:ph type="title"/>
          </p:nvPr>
        </p:nvSpPr>
        <p:spPr>
          <a:xfrm>
            <a:off x="466057" y="241297"/>
            <a:ext cx="7366935" cy="788685"/>
          </a:xfrm>
        </p:spPr>
        <p:txBody>
          <a:bodyPr>
            <a:noAutofit/>
          </a:bodyPr>
          <a:lstStyle/>
          <a:p>
            <a:pPr marL="0" marR="0">
              <a:lnSpc>
                <a:spcPct val="107000"/>
              </a:lnSpc>
              <a:spcBef>
                <a:spcPts val="0"/>
              </a:spcBef>
              <a:spcAft>
                <a:spcPts val="800"/>
              </a:spcAft>
            </a:pPr>
            <a:r>
              <a:rPr lang="en-US" sz="2400" dirty="0">
                <a:latin typeface="+mn-lt"/>
                <a:cs typeface="Times New Roman" panose="02020603050405020304" pitchFamily="18" charset="0"/>
              </a:rPr>
              <a:t>Axial LBP Intervention: 60-day Medial Branch PNS</a:t>
            </a:r>
            <a:endParaRPr lang="en-US" sz="2400" dirty="0">
              <a:latin typeface="+mn-lt"/>
            </a:endParaRPr>
          </a:p>
        </p:txBody>
      </p:sp>
      <p:sp>
        <p:nvSpPr>
          <p:cNvPr id="9" name="Content Placeholder 1">
            <a:extLst>
              <a:ext uri="{FF2B5EF4-FFF2-40B4-BE49-F238E27FC236}">
                <a16:creationId xmlns:a16="http://schemas.microsoft.com/office/drawing/2014/main" id="{4F8AB11B-507D-4937-ADD3-8458D86C5CE4}"/>
              </a:ext>
            </a:extLst>
          </p:cNvPr>
          <p:cNvSpPr>
            <a:spLocks noGrp="1"/>
          </p:cNvSpPr>
          <p:nvPr>
            <p:ph idx="1"/>
          </p:nvPr>
        </p:nvSpPr>
        <p:spPr>
          <a:xfrm>
            <a:off x="352055" y="1165590"/>
            <a:ext cx="3797469" cy="3710118"/>
          </a:xfrm>
        </p:spPr>
        <p:txBody>
          <a:bodyPr/>
          <a:lstStyle/>
          <a:p>
            <a:pPr marL="342900" lvl="1" indent="0" algn="ctr">
              <a:spcBef>
                <a:spcPts val="0"/>
              </a:spcBef>
              <a:spcAft>
                <a:spcPts val="0"/>
              </a:spcAft>
              <a:buNone/>
            </a:pPr>
            <a:r>
              <a:rPr lang="en-US" sz="1600" dirty="0">
                <a:cs typeface="Arial" panose="020B0604020202020204" pitchFamily="34" charset="0"/>
              </a:rPr>
              <a:t>Peripheral nerve stimulation (PNS) of the medial branch nerve</a:t>
            </a:r>
          </a:p>
        </p:txBody>
      </p:sp>
      <p:grpSp>
        <p:nvGrpSpPr>
          <p:cNvPr id="27" name="Group 26">
            <a:extLst>
              <a:ext uri="{FF2B5EF4-FFF2-40B4-BE49-F238E27FC236}">
                <a16:creationId xmlns:a16="http://schemas.microsoft.com/office/drawing/2014/main" id="{CCDE8B22-E8F3-4DF5-B0BA-61B8FBAEF5DD}"/>
              </a:ext>
            </a:extLst>
          </p:cNvPr>
          <p:cNvGrpSpPr/>
          <p:nvPr/>
        </p:nvGrpSpPr>
        <p:grpSpPr>
          <a:xfrm>
            <a:off x="106119" y="1902028"/>
            <a:ext cx="4043405" cy="2170014"/>
            <a:chOff x="3206468" y="1830435"/>
            <a:chExt cx="5613127" cy="3012452"/>
          </a:xfrm>
        </p:grpSpPr>
        <p:pic>
          <p:nvPicPr>
            <p:cNvPr id="11" name="Picture 10">
              <a:extLst>
                <a:ext uri="{FF2B5EF4-FFF2-40B4-BE49-F238E27FC236}">
                  <a16:creationId xmlns:a16="http://schemas.microsoft.com/office/drawing/2014/main" id="{19FE1E2B-5926-4082-B6D7-E639B013845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572000" y="1830435"/>
              <a:ext cx="4247595" cy="3012452"/>
            </a:xfrm>
            <a:prstGeom prst="rect">
              <a:avLst/>
            </a:prstGeom>
          </p:spPr>
        </p:pic>
        <p:grpSp>
          <p:nvGrpSpPr>
            <p:cNvPr id="26" name="Group 25">
              <a:extLst>
                <a:ext uri="{FF2B5EF4-FFF2-40B4-BE49-F238E27FC236}">
                  <a16:creationId xmlns:a16="http://schemas.microsoft.com/office/drawing/2014/main" id="{8D27A87D-1EB8-482F-B7AA-0AC84A5A147A}"/>
                </a:ext>
              </a:extLst>
            </p:cNvPr>
            <p:cNvGrpSpPr/>
            <p:nvPr/>
          </p:nvGrpSpPr>
          <p:grpSpPr>
            <a:xfrm>
              <a:off x="3206468" y="3149311"/>
              <a:ext cx="3079295" cy="1218185"/>
              <a:chOff x="3206468" y="3149311"/>
              <a:chExt cx="3079295" cy="1218185"/>
            </a:xfrm>
          </p:grpSpPr>
          <p:sp>
            <p:nvSpPr>
              <p:cNvPr id="6" name="TextBox 5">
                <a:extLst>
                  <a:ext uri="{FF2B5EF4-FFF2-40B4-BE49-F238E27FC236}">
                    <a16:creationId xmlns:a16="http://schemas.microsoft.com/office/drawing/2014/main" id="{674BF5ED-AA17-46AD-9B7E-65E917A82648}"/>
                  </a:ext>
                </a:extLst>
              </p:cNvPr>
              <p:cNvSpPr txBox="1"/>
              <p:nvPr/>
            </p:nvSpPr>
            <p:spPr>
              <a:xfrm>
                <a:off x="3206468" y="3342070"/>
                <a:ext cx="1774083" cy="1025426"/>
              </a:xfrm>
              <a:prstGeom prst="rect">
                <a:avLst/>
              </a:prstGeom>
              <a:noFill/>
            </p:spPr>
            <p:txBody>
              <a:bodyPr wrap="square" rtlCol="0">
                <a:spAutoFit/>
              </a:bodyPr>
              <a:lstStyle/>
              <a:p>
                <a:pPr algn="ctr"/>
                <a:r>
                  <a:rPr lang="en-US" i="1" dirty="0"/>
                  <a:t>Medial Branch </a:t>
                </a:r>
                <a:r>
                  <a:rPr lang="en-US" b="1" i="1" dirty="0"/>
                  <a:t>Stimulation</a:t>
                </a:r>
              </a:p>
            </p:txBody>
          </p:sp>
          <p:cxnSp>
            <p:nvCxnSpPr>
              <p:cNvPr id="22" name="Straight Connector 21">
                <a:extLst>
                  <a:ext uri="{FF2B5EF4-FFF2-40B4-BE49-F238E27FC236}">
                    <a16:creationId xmlns:a16="http://schemas.microsoft.com/office/drawing/2014/main" id="{109EA47C-8419-4D82-A6E2-B789F63BD8D1}"/>
                  </a:ext>
                </a:extLst>
              </p:cNvPr>
              <p:cNvCxnSpPr>
                <a:cxnSpLocks/>
              </p:cNvCxnSpPr>
              <p:nvPr/>
            </p:nvCxnSpPr>
            <p:spPr>
              <a:xfrm flipV="1">
                <a:off x="4672180" y="3213429"/>
                <a:ext cx="1586800" cy="594796"/>
              </a:xfrm>
              <a:prstGeom prst="line">
                <a:avLst/>
              </a:prstGeom>
              <a:ln w="38100">
                <a:solidFill>
                  <a:srgbClr val="FF0000"/>
                </a:solidFill>
              </a:ln>
            </p:spPr>
            <p:style>
              <a:lnRef idx="2">
                <a:schemeClr val="dk1"/>
              </a:lnRef>
              <a:fillRef idx="0">
                <a:schemeClr val="dk1"/>
              </a:fillRef>
              <a:effectRef idx="1">
                <a:schemeClr val="dk1"/>
              </a:effectRef>
              <a:fontRef idx="minor">
                <a:schemeClr val="tx1"/>
              </a:fontRef>
            </p:style>
          </p:cxnSp>
          <p:sp>
            <p:nvSpPr>
              <p:cNvPr id="24" name="Oval 23">
                <a:extLst>
                  <a:ext uri="{FF2B5EF4-FFF2-40B4-BE49-F238E27FC236}">
                    <a16:creationId xmlns:a16="http://schemas.microsoft.com/office/drawing/2014/main" id="{A5B63152-1A73-4D91-8243-57093743EC08}"/>
                  </a:ext>
                </a:extLst>
              </p:cNvPr>
              <p:cNvSpPr>
                <a:spLocks noChangeAspect="1"/>
              </p:cNvSpPr>
              <p:nvPr/>
            </p:nvSpPr>
            <p:spPr>
              <a:xfrm>
                <a:off x="6102883" y="3149311"/>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5" name="Content Placeholder 1">
            <a:extLst>
              <a:ext uri="{FF2B5EF4-FFF2-40B4-BE49-F238E27FC236}">
                <a16:creationId xmlns:a16="http://schemas.microsoft.com/office/drawing/2014/main" id="{327B7A4E-AF9C-B343-9465-B880BFA8C464}"/>
              </a:ext>
            </a:extLst>
          </p:cNvPr>
          <p:cNvSpPr txBox="1">
            <a:spLocks/>
          </p:cNvSpPr>
          <p:nvPr/>
        </p:nvSpPr>
        <p:spPr>
          <a:xfrm>
            <a:off x="466057" y="4412233"/>
            <a:ext cx="7832992" cy="1372507"/>
          </a:xfrm>
          <a:prstGeom prst="rect">
            <a:avLst/>
          </a:prstGeom>
        </p:spPr>
        <p:txBody>
          <a:bodyPr vert="horz" lIns="64008" tIns="45720" rIns="91440" bIns="45720" rtlCol="0">
            <a:normAutofit/>
          </a:bodyPr>
          <a:lstStyle>
            <a:lvl1pPr marL="171450" indent="-171450" algn="l" defTabSz="685800" rtl="0" eaLnBrk="1" fontAlgn="base" hangingPunct="1">
              <a:lnSpc>
                <a:spcPct val="100000"/>
              </a:lnSpc>
              <a:spcBef>
                <a:spcPts val="750"/>
              </a:spcBef>
              <a:spcAft>
                <a:spcPct val="0"/>
              </a:spcAft>
              <a:buClrTx/>
              <a:buFont typeface="Arial" panose="020B0604020202020204" pitchFamily="34" charset="0"/>
              <a:buChar char="•"/>
              <a:defRPr sz="1800" kern="1200">
                <a:solidFill>
                  <a:schemeClr val="tx1"/>
                </a:solidFill>
                <a:latin typeface="+mn-lt"/>
                <a:ea typeface="MS PGothic" panose="020B0600070205080204" pitchFamily="34" charset="-128"/>
                <a:cs typeface="+mn-cs"/>
              </a:defRPr>
            </a:lvl1pPr>
            <a:lvl2pPr marL="628650" indent="-285750" algn="l" defTabSz="685800" rtl="0" eaLnBrk="1" fontAlgn="base" hangingPunct="1">
              <a:lnSpc>
                <a:spcPct val="100000"/>
              </a:lnSpc>
              <a:spcBef>
                <a:spcPts val="600"/>
              </a:spcBef>
              <a:spcAft>
                <a:spcPct val="0"/>
              </a:spcAft>
              <a:buClrTx/>
              <a:buFont typeface="Arial" panose="020B0604020202020204" pitchFamily="34" charset="0"/>
              <a:buChar char="•"/>
              <a:defRPr sz="1800" kern="1200">
                <a:solidFill>
                  <a:schemeClr val="tx1"/>
                </a:solidFill>
                <a:latin typeface="+mn-lt"/>
                <a:ea typeface="MS PGothic" panose="020B0600070205080204" pitchFamily="34" charset="-128"/>
                <a:cs typeface="+mn-cs"/>
              </a:defRPr>
            </a:lvl2pPr>
            <a:lvl3pPr marL="857250" indent="-171450" algn="l" defTabSz="685800" rtl="0" eaLnBrk="1" fontAlgn="base" hangingPunct="1">
              <a:lnSpc>
                <a:spcPct val="100000"/>
              </a:lnSpc>
              <a:spcBef>
                <a:spcPts val="600"/>
              </a:spcBef>
              <a:spcAft>
                <a:spcPct val="0"/>
              </a:spcAft>
              <a:buClrTx/>
              <a:buFont typeface="Arial" panose="020B0604020202020204" pitchFamily="34" charset="0"/>
              <a:buChar char="•"/>
              <a:defRPr sz="1800" kern="1200">
                <a:solidFill>
                  <a:schemeClr val="tx1"/>
                </a:solidFill>
                <a:latin typeface="+mn-lt"/>
                <a:ea typeface="MS PGothic" panose="020B0600070205080204" pitchFamily="34" charset="-128"/>
                <a:cs typeface="+mn-cs"/>
              </a:defRPr>
            </a:lvl3pPr>
            <a:lvl4pPr marL="1200150" indent="-171450" algn="l" defTabSz="685800" rtl="0" eaLnBrk="1" fontAlgn="base" hangingPunct="1">
              <a:lnSpc>
                <a:spcPct val="100000"/>
              </a:lnSpc>
              <a:spcBef>
                <a:spcPts val="600"/>
              </a:spcBef>
              <a:spcAft>
                <a:spcPct val="0"/>
              </a:spcAft>
              <a:buClrTx/>
              <a:buFont typeface="Arial" panose="020B0604020202020204" pitchFamily="34" charset="0"/>
              <a:buChar char="•"/>
              <a:defRPr sz="1800" kern="1200">
                <a:solidFill>
                  <a:schemeClr val="tx1"/>
                </a:solidFill>
                <a:latin typeface="+mn-lt"/>
                <a:ea typeface="MS PGothic" panose="020B0600070205080204" pitchFamily="34" charset="-128"/>
                <a:cs typeface="+mn-cs"/>
              </a:defRPr>
            </a:lvl4pPr>
            <a:lvl5pPr marL="1543050" indent="-171450" algn="l" defTabSz="685800" rtl="0" eaLnBrk="1" fontAlgn="base" hangingPunct="1">
              <a:lnSpc>
                <a:spcPct val="100000"/>
              </a:lnSpc>
              <a:spcBef>
                <a:spcPts val="600"/>
              </a:spcBef>
              <a:spcAft>
                <a:spcPct val="0"/>
              </a:spcAft>
              <a:buClrTx/>
              <a:buFont typeface="Arial" panose="020B0604020202020204" pitchFamily="34" charset="0"/>
              <a:buChar char="•"/>
              <a:defRPr sz="1800" kern="1200">
                <a:solidFill>
                  <a:schemeClr val="tx1"/>
                </a:solidFill>
                <a:latin typeface="+mn-lt"/>
                <a:ea typeface="MS PGothic" panose="020B0600070205080204" pitchFamily="34" charset="-128"/>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Bef>
                <a:spcPts val="0"/>
              </a:spcBef>
              <a:spcAft>
                <a:spcPts val="0"/>
              </a:spcAft>
            </a:pPr>
            <a:r>
              <a:rPr lang="en-US" dirty="0">
                <a:cs typeface="Arial" panose="020B0604020202020204" pitchFamily="34" charset="0"/>
              </a:rPr>
              <a:t>Medial Branch PNS induces cycling tension within the multifidus muscle</a:t>
            </a:r>
          </a:p>
          <a:p>
            <a:pPr>
              <a:spcBef>
                <a:spcPts val="0"/>
              </a:spcBef>
              <a:spcAft>
                <a:spcPts val="0"/>
              </a:spcAft>
            </a:pPr>
            <a:endParaRPr lang="en-US" dirty="0">
              <a:cs typeface="Arial" panose="020B0604020202020204" pitchFamily="34" charset="0"/>
            </a:endParaRPr>
          </a:p>
          <a:p>
            <a:pPr>
              <a:spcBef>
                <a:spcPts val="0"/>
              </a:spcBef>
              <a:spcAft>
                <a:spcPts val="0"/>
              </a:spcAft>
            </a:pPr>
            <a:r>
              <a:rPr lang="en-US" dirty="0">
                <a:cs typeface="Arial" panose="020B0604020202020204" pitchFamily="34" charset="0"/>
              </a:rPr>
              <a:t>Multifidus contractions induce activation of afferent (sensory and proprioceptive) signals terminating in the cortex</a:t>
            </a:r>
          </a:p>
        </p:txBody>
      </p:sp>
      <p:pic>
        <p:nvPicPr>
          <p:cNvPr id="15" name="A-06_11122015_2.mp4">
            <a:hlinkClick r:id="" action="ppaction://media"/>
            <a:extLst>
              <a:ext uri="{FF2B5EF4-FFF2-40B4-BE49-F238E27FC236}">
                <a16:creationId xmlns:a16="http://schemas.microsoft.com/office/drawing/2014/main" id="{C023476E-B6B0-5645-B7D7-A21F72DC8F08}"/>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6">
            <a:lum bright="13000" contrast="8000"/>
          </a:blip>
          <a:srcRect l="13966" t="4255" r="6187" b="9472"/>
          <a:stretch/>
        </p:blipFill>
        <p:spPr>
          <a:xfrm>
            <a:off x="4986865" y="1351338"/>
            <a:ext cx="3609535" cy="2925287"/>
          </a:xfrm>
          <a:prstGeom prst="rect">
            <a:avLst/>
          </a:prstGeom>
          <a:noFill/>
          <a:ln>
            <a:noFill/>
          </a:ln>
        </p:spPr>
      </p:pic>
    </p:spTree>
    <p:extLst>
      <p:ext uri="{BB962C8B-B14F-4D97-AF65-F5344CB8AC3E}">
        <p14:creationId xmlns:p14="http://schemas.microsoft.com/office/powerpoint/2010/main" val="390715231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000"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withEffect">
                                  <p:stCondLst>
                                    <p:cond delay="0"/>
                                  </p:stCondLst>
                                  <p:childTnLst>
                                    <p:cmd type="call" cmd="togglePause">
                                      <p:cBhvr>
                                        <p:cTn id="11" dur="1" fill="hold"/>
                                        <p:tgtEl>
                                          <p:spTgt spid="15"/>
                                        </p:tgtEl>
                                      </p:cBhvr>
                                    </p:cmd>
                                  </p:childTnLst>
                                </p:cTn>
                              </p:par>
                            </p:childTnLst>
                          </p:cTn>
                        </p:par>
                      </p:childTnLst>
                    </p:cTn>
                  </p:par>
                </p:childTnLst>
              </p:cTn>
              <p:nextCondLst>
                <p:cond evt="onClick" delay="0">
                  <p:tgtEl>
                    <p:spTgt spid="15"/>
                  </p:tgtEl>
                </p:cond>
              </p:nextCondLst>
            </p:seq>
            <p:video>
              <p:cMediaNode vol="80000">
                <p:cTn id="12" repeatCount="indefinite" fill="hold" display="0">
                  <p:stCondLst>
                    <p:cond delay="indefinite"/>
                  </p:stCondLst>
                </p:cTn>
                <p:tgtEl>
                  <p:spTgt spid="15"/>
                </p:tgtEl>
              </p:cMediaNode>
            </p:vide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288DC52-C7D8-4943-899A-9F4638AE2A32}"/>
              </a:ext>
            </a:extLst>
          </p:cNvPr>
          <p:cNvSpPr>
            <a:spLocks noGrp="1"/>
          </p:cNvSpPr>
          <p:nvPr>
            <p:ph type="title"/>
          </p:nvPr>
        </p:nvSpPr>
        <p:spPr>
          <a:xfrm>
            <a:off x="466057" y="241297"/>
            <a:ext cx="7366935" cy="788685"/>
          </a:xfrm>
        </p:spPr>
        <p:txBody>
          <a:bodyPr>
            <a:normAutofit/>
          </a:bodyPr>
          <a:lstStyle/>
          <a:p>
            <a:pPr marL="0" marR="0">
              <a:lnSpc>
                <a:spcPct val="107000"/>
              </a:lnSpc>
              <a:spcBef>
                <a:spcPts val="0"/>
              </a:spcBef>
              <a:spcAft>
                <a:spcPts val="800"/>
              </a:spcAft>
            </a:pPr>
            <a:r>
              <a:rPr lang="en-US" sz="2400" dirty="0">
                <a:cs typeface="Times New Roman" panose="02020603050405020304" pitchFamily="18" charset="0"/>
              </a:rPr>
              <a:t>Axial LBP Intervention: 60-day Medial Branch PNS</a:t>
            </a:r>
            <a:endParaRPr lang="en-US" sz="2400" dirty="0">
              <a:latin typeface="+mj-lt"/>
            </a:endParaRPr>
          </a:p>
        </p:txBody>
      </p:sp>
      <p:sp>
        <p:nvSpPr>
          <p:cNvPr id="9" name="Content Placeholder 1">
            <a:extLst>
              <a:ext uri="{FF2B5EF4-FFF2-40B4-BE49-F238E27FC236}">
                <a16:creationId xmlns:a16="http://schemas.microsoft.com/office/drawing/2014/main" id="{4F8AB11B-507D-4937-ADD3-8458D86C5CE4}"/>
              </a:ext>
            </a:extLst>
          </p:cNvPr>
          <p:cNvSpPr>
            <a:spLocks noGrp="1"/>
          </p:cNvSpPr>
          <p:nvPr>
            <p:ph idx="1"/>
          </p:nvPr>
        </p:nvSpPr>
        <p:spPr>
          <a:xfrm>
            <a:off x="124357" y="1316078"/>
            <a:ext cx="4139168" cy="788685"/>
          </a:xfrm>
        </p:spPr>
        <p:txBody>
          <a:bodyPr/>
          <a:lstStyle/>
          <a:p>
            <a:pPr marL="342900" lvl="1" indent="0" algn="ctr">
              <a:spcBef>
                <a:spcPts val="0"/>
              </a:spcBef>
              <a:spcAft>
                <a:spcPts val="0"/>
              </a:spcAft>
              <a:buNone/>
            </a:pPr>
            <a:r>
              <a:rPr lang="en-US" sz="1400" dirty="0">
                <a:cs typeface="Arial" panose="020B0604020202020204" pitchFamily="34" charset="0"/>
              </a:rPr>
              <a:t>Peripheral nerve stimulation (PNS) of medial branch nerve, for up to 60 days</a:t>
            </a:r>
          </a:p>
        </p:txBody>
      </p:sp>
      <p:pic>
        <p:nvPicPr>
          <p:cNvPr id="16" name="Picture 15">
            <a:extLst>
              <a:ext uri="{FF2B5EF4-FFF2-40B4-BE49-F238E27FC236}">
                <a16:creationId xmlns:a16="http://schemas.microsoft.com/office/drawing/2014/main" id="{F3447DBF-5103-064C-9C99-39555EEAC28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72228" y="2342489"/>
            <a:ext cx="2724318" cy="1777592"/>
          </a:xfrm>
          <a:prstGeom prst="rect">
            <a:avLst/>
          </a:prstGeom>
        </p:spPr>
      </p:pic>
      <p:pic>
        <p:nvPicPr>
          <p:cNvPr id="17" name="Picture 5" descr="C:\Users\Matthew deBock\Pictures\Lead.png">
            <a:extLst>
              <a:ext uri="{FF2B5EF4-FFF2-40B4-BE49-F238E27FC236}">
                <a16:creationId xmlns:a16="http://schemas.microsoft.com/office/drawing/2014/main" id="{B6523903-70CB-354A-AF71-8516678E495A}"/>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rot="16200000" flipH="1">
            <a:off x="3590003" y="2657226"/>
            <a:ext cx="2174657" cy="827610"/>
          </a:xfrm>
          <a:prstGeom prst="rect">
            <a:avLst/>
          </a:prstGeom>
          <a:noFill/>
        </p:spPr>
      </p:pic>
      <p:cxnSp>
        <p:nvCxnSpPr>
          <p:cNvPr id="18" name="Straight Connector 17">
            <a:extLst>
              <a:ext uri="{FF2B5EF4-FFF2-40B4-BE49-F238E27FC236}">
                <a16:creationId xmlns:a16="http://schemas.microsoft.com/office/drawing/2014/main" id="{C8BDA8CD-0A79-E045-8E61-423E1D8F7D0F}"/>
              </a:ext>
            </a:extLst>
          </p:cNvPr>
          <p:cNvCxnSpPr/>
          <p:nvPr/>
        </p:nvCxnSpPr>
        <p:spPr>
          <a:xfrm flipH="1">
            <a:off x="4920127" y="2077427"/>
            <a:ext cx="958095" cy="278261"/>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DC60036-135B-204F-8462-A0CD1646379B}"/>
              </a:ext>
            </a:extLst>
          </p:cNvPr>
          <p:cNvCxnSpPr>
            <a:endCxn id="20" idx="2"/>
          </p:cNvCxnSpPr>
          <p:nvPr/>
        </p:nvCxnSpPr>
        <p:spPr>
          <a:xfrm flipH="1" flipV="1">
            <a:off x="4920127" y="2527503"/>
            <a:ext cx="761678" cy="1516343"/>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BF33D474-994B-DC45-B327-5863F11EF329}"/>
              </a:ext>
            </a:extLst>
          </p:cNvPr>
          <p:cNvSpPr/>
          <p:nvPr/>
        </p:nvSpPr>
        <p:spPr>
          <a:xfrm>
            <a:off x="4866240" y="2355688"/>
            <a:ext cx="107774" cy="171815"/>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a:p>
        </p:txBody>
      </p:sp>
      <p:pic>
        <p:nvPicPr>
          <p:cNvPr id="21" name="Picture 2">
            <a:extLst>
              <a:ext uri="{FF2B5EF4-FFF2-40B4-BE49-F238E27FC236}">
                <a16:creationId xmlns:a16="http://schemas.microsoft.com/office/drawing/2014/main" id="{A6B59EE9-0632-6E42-BC36-36AC3AA822C3}"/>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6364" y="1969456"/>
            <a:ext cx="1805748" cy="228049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2" name="TextBox 21">
            <a:extLst>
              <a:ext uri="{FF2B5EF4-FFF2-40B4-BE49-F238E27FC236}">
                <a16:creationId xmlns:a16="http://schemas.microsoft.com/office/drawing/2014/main" id="{80046EE4-745B-BA4A-9A45-23D6EB555689}"/>
              </a:ext>
            </a:extLst>
          </p:cNvPr>
          <p:cNvSpPr txBox="1"/>
          <p:nvPr/>
        </p:nvSpPr>
        <p:spPr>
          <a:xfrm rot="20614908">
            <a:off x="4797589" y="4145958"/>
            <a:ext cx="894262" cy="224164"/>
          </a:xfrm>
          <a:prstGeom prst="rect">
            <a:avLst/>
          </a:prstGeom>
          <a:solidFill>
            <a:schemeClr val="bg1"/>
          </a:solidFill>
        </p:spPr>
        <p:txBody>
          <a:bodyPr wrap="square" rtlCol="0">
            <a:spAutoFit/>
          </a:bodyPr>
          <a:lstStyle/>
          <a:p>
            <a:pPr algn="ctr">
              <a:lnSpc>
                <a:spcPts val="900"/>
              </a:lnSpc>
            </a:pPr>
            <a:r>
              <a:rPr lang="en-US" sz="1200"/>
              <a:t>100 µm</a:t>
            </a:r>
          </a:p>
        </p:txBody>
      </p:sp>
      <p:sp>
        <p:nvSpPr>
          <p:cNvPr id="23" name="Left Bracket 22">
            <a:extLst>
              <a:ext uri="{FF2B5EF4-FFF2-40B4-BE49-F238E27FC236}">
                <a16:creationId xmlns:a16="http://schemas.microsoft.com/office/drawing/2014/main" id="{4951D64E-516A-7949-BCCD-23495779088B}"/>
              </a:ext>
            </a:extLst>
          </p:cNvPr>
          <p:cNvSpPr/>
          <p:nvPr/>
        </p:nvSpPr>
        <p:spPr>
          <a:xfrm rot="9660000" flipH="1" flipV="1">
            <a:off x="5521824" y="3996118"/>
            <a:ext cx="157991" cy="247926"/>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53"/>
          </a:p>
        </p:txBody>
      </p:sp>
      <p:sp>
        <p:nvSpPr>
          <p:cNvPr id="24" name="Rectangle 23">
            <a:extLst>
              <a:ext uri="{FF2B5EF4-FFF2-40B4-BE49-F238E27FC236}">
                <a16:creationId xmlns:a16="http://schemas.microsoft.com/office/drawing/2014/main" id="{BC670C9D-FFA0-6C4E-AF90-5C6EDC081EFE}"/>
              </a:ext>
            </a:extLst>
          </p:cNvPr>
          <p:cNvSpPr/>
          <p:nvPr/>
        </p:nvSpPr>
        <p:spPr>
          <a:xfrm>
            <a:off x="4263526" y="2527502"/>
            <a:ext cx="517288" cy="81377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3"/>
          </a:p>
        </p:txBody>
      </p:sp>
      <p:pic>
        <p:nvPicPr>
          <p:cNvPr id="26" name="Picture 25" descr="coiled lead close up- v6.jpg">
            <a:extLst>
              <a:ext uri="{FF2B5EF4-FFF2-40B4-BE49-F238E27FC236}">
                <a16:creationId xmlns:a16="http://schemas.microsoft.com/office/drawing/2014/main" id="{EC306C4F-0736-154A-B42B-4C8D9A8FFAE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681804" y="1920008"/>
            <a:ext cx="1395620" cy="2423969"/>
          </a:xfrm>
          <a:prstGeom prst="rect">
            <a:avLst/>
          </a:prstGeom>
        </p:spPr>
      </p:pic>
      <p:grpSp>
        <p:nvGrpSpPr>
          <p:cNvPr id="27" name="Group 26">
            <a:extLst>
              <a:ext uri="{FF2B5EF4-FFF2-40B4-BE49-F238E27FC236}">
                <a16:creationId xmlns:a16="http://schemas.microsoft.com/office/drawing/2014/main" id="{BF0AE8B7-CCAC-4248-9DC7-3DB7C0A257E3}"/>
              </a:ext>
            </a:extLst>
          </p:cNvPr>
          <p:cNvGrpSpPr/>
          <p:nvPr/>
        </p:nvGrpSpPr>
        <p:grpSpPr>
          <a:xfrm>
            <a:off x="6994304" y="2898453"/>
            <a:ext cx="817130" cy="856109"/>
            <a:chOff x="5010205" y="3347053"/>
            <a:chExt cx="1089506" cy="1141478"/>
          </a:xfrm>
        </p:grpSpPr>
        <p:grpSp>
          <p:nvGrpSpPr>
            <p:cNvPr id="28" name="Group 27">
              <a:extLst>
                <a:ext uri="{FF2B5EF4-FFF2-40B4-BE49-F238E27FC236}">
                  <a16:creationId xmlns:a16="http://schemas.microsoft.com/office/drawing/2014/main" id="{6AD100C0-DA8B-A547-8A0C-A5FEF8461B63}"/>
                </a:ext>
              </a:extLst>
            </p:cNvPr>
            <p:cNvGrpSpPr/>
            <p:nvPr/>
          </p:nvGrpSpPr>
          <p:grpSpPr>
            <a:xfrm>
              <a:off x="5102132" y="3347053"/>
              <a:ext cx="997579" cy="1141478"/>
              <a:chOff x="6091269" y="2662986"/>
              <a:chExt cx="528998" cy="605306"/>
            </a:xfrm>
          </p:grpSpPr>
          <p:sp>
            <p:nvSpPr>
              <p:cNvPr id="30" name="Left Bracket 29">
                <a:extLst>
                  <a:ext uri="{FF2B5EF4-FFF2-40B4-BE49-F238E27FC236}">
                    <a16:creationId xmlns:a16="http://schemas.microsoft.com/office/drawing/2014/main" id="{1F92EE6A-DD47-2E45-BEEE-0A2461EF7F8B}"/>
                  </a:ext>
                </a:extLst>
              </p:cNvPr>
              <p:cNvSpPr/>
              <p:nvPr/>
            </p:nvSpPr>
            <p:spPr>
              <a:xfrm rot="10035872" flipH="1" flipV="1">
                <a:off x="6557383" y="2662986"/>
                <a:ext cx="62884" cy="309980"/>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53"/>
              </a:p>
            </p:txBody>
          </p:sp>
          <p:cxnSp>
            <p:nvCxnSpPr>
              <p:cNvPr id="31" name="Straight Connector 30">
                <a:extLst>
                  <a:ext uri="{FF2B5EF4-FFF2-40B4-BE49-F238E27FC236}">
                    <a16:creationId xmlns:a16="http://schemas.microsoft.com/office/drawing/2014/main" id="{E1A4D508-18F3-7443-8664-A4C04F0A55D7}"/>
                  </a:ext>
                </a:extLst>
              </p:cNvPr>
              <p:cNvCxnSpPr>
                <a:stCxn id="32" idx="1"/>
              </p:cNvCxnSpPr>
              <p:nvPr/>
            </p:nvCxnSpPr>
            <p:spPr>
              <a:xfrm flipV="1">
                <a:off x="6152440" y="2841936"/>
                <a:ext cx="382075" cy="261129"/>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32" name="Left Bracket 31">
                <a:extLst>
                  <a:ext uri="{FF2B5EF4-FFF2-40B4-BE49-F238E27FC236}">
                    <a16:creationId xmlns:a16="http://schemas.microsoft.com/office/drawing/2014/main" id="{EB5CED78-9D1B-A345-8C30-926F433C3622}"/>
                  </a:ext>
                </a:extLst>
              </p:cNvPr>
              <p:cNvSpPr/>
              <p:nvPr/>
            </p:nvSpPr>
            <p:spPr>
              <a:xfrm rot="9660000" flipV="1">
                <a:off x="6091269" y="2958312"/>
                <a:ext cx="62884" cy="309980"/>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53"/>
              </a:p>
            </p:txBody>
          </p:sp>
        </p:grpSp>
        <p:cxnSp>
          <p:nvCxnSpPr>
            <p:cNvPr id="29" name="Straight Connector 28">
              <a:extLst>
                <a:ext uri="{FF2B5EF4-FFF2-40B4-BE49-F238E27FC236}">
                  <a16:creationId xmlns:a16="http://schemas.microsoft.com/office/drawing/2014/main" id="{20BAB064-3403-D44D-A8FD-9651248B4522}"/>
                </a:ext>
              </a:extLst>
            </p:cNvPr>
            <p:cNvCxnSpPr/>
            <p:nvPr/>
          </p:nvCxnSpPr>
          <p:spPr>
            <a:xfrm flipH="1">
              <a:off x="5010205" y="3900594"/>
              <a:ext cx="110826" cy="36896"/>
            </a:xfrm>
            <a:prstGeom prst="line">
              <a:avLst/>
            </a:prstGeom>
            <a:ln w="19050" cmpd="sng">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33" name="Picture 32" descr="MicroLead Image.png">
            <a:extLst>
              <a:ext uri="{FF2B5EF4-FFF2-40B4-BE49-F238E27FC236}">
                <a16:creationId xmlns:a16="http://schemas.microsoft.com/office/drawing/2014/main" id="{242DC85F-E6CA-D945-9BF5-1DE1130F122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5400000" flipV="1">
            <a:off x="4838645" y="2670078"/>
            <a:ext cx="2692070" cy="716377"/>
          </a:xfrm>
          <a:prstGeom prst="rect">
            <a:avLst/>
          </a:prstGeom>
        </p:spPr>
      </p:pic>
      <p:sp>
        <p:nvSpPr>
          <p:cNvPr id="34" name="Donut 26">
            <a:extLst>
              <a:ext uri="{FF2B5EF4-FFF2-40B4-BE49-F238E27FC236}">
                <a16:creationId xmlns:a16="http://schemas.microsoft.com/office/drawing/2014/main" id="{00166477-267B-814D-A8D6-A5263F142EDA}"/>
              </a:ext>
            </a:extLst>
          </p:cNvPr>
          <p:cNvSpPr/>
          <p:nvPr/>
        </p:nvSpPr>
        <p:spPr>
          <a:xfrm>
            <a:off x="6098624" y="3898852"/>
            <a:ext cx="716378" cy="713227"/>
          </a:xfrm>
          <a:prstGeom prst="donut">
            <a:avLst>
              <a:gd name="adj" fmla="val 90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3">
              <a:solidFill>
                <a:schemeClr val="tx1"/>
              </a:solidFill>
            </a:endParaRPr>
          </a:p>
        </p:txBody>
      </p:sp>
      <p:sp>
        <p:nvSpPr>
          <p:cNvPr id="2" name="TextBox 1">
            <a:extLst>
              <a:ext uri="{FF2B5EF4-FFF2-40B4-BE49-F238E27FC236}">
                <a16:creationId xmlns:a16="http://schemas.microsoft.com/office/drawing/2014/main" id="{50CF5568-6273-D644-93FF-C6E0B6F0BB0D}"/>
              </a:ext>
            </a:extLst>
          </p:cNvPr>
          <p:cNvSpPr txBox="1"/>
          <p:nvPr/>
        </p:nvSpPr>
        <p:spPr>
          <a:xfrm>
            <a:off x="7087135" y="4265867"/>
            <a:ext cx="1947202" cy="1015663"/>
          </a:xfrm>
          <a:prstGeom prst="rect">
            <a:avLst/>
          </a:prstGeom>
          <a:noFill/>
        </p:spPr>
        <p:txBody>
          <a:bodyPr wrap="square" rtlCol="0">
            <a:spAutoFit/>
          </a:bodyPr>
          <a:lstStyle/>
          <a:p>
            <a:pPr algn="ctr"/>
            <a:r>
              <a:rPr lang="en-US" sz="1200" dirty="0"/>
              <a:t>Fibrotic ingrowth around the coiled lead is intended to minimize infection risk during the 60-day treatment period</a:t>
            </a:r>
          </a:p>
        </p:txBody>
      </p:sp>
    </p:spTree>
    <p:extLst>
      <p:ext uri="{BB962C8B-B14F-4D97-AF65-F5344CB8AC3E}">
        <p14:creationId xmlns:p14="http://schemas.microsoft.com/office/powerpoint/2010/main" val="198683902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heel(1)">
                                      <p:cBhvr>
                                        <p:cTn id="7" dur="500"/>
                                        <p:tgtEl>
                                          <p:spTgt spid="34"/>
                                        </p:tgtEl>
                                      </p:cBhvr>
                                    </p:animEffect>
                                  </p:childTnLst>
                                </p:cTn>
                              </p:par>
                            </p:childTnLst>
                          </p:cTn>
                        </p:par>
                        <p:par>
                          <p:cTn id="8" fill="hold">
                            <p:stCondLst>
                              <p:cond delay="500"/>
                            </p:stCondLst>
                            <p:childTnLst>
                              <p:par>
                                <p:cTn id="9" presetID="10" presetClass="entr" presetSubtype="0" fill="hold" nodeType="afterEffect">
                                  <p:stCondLst>
                                    <p:cond delay="200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par>
                          <p:cTn id="12" fill="hold">
                            <p:stCondLst>
                              <p:cond delay="3000"/>
                            </p:stCondLst>
                            <p:childTnLst>
                              <p:par>
                                <p:cTn id="13" presetID="10" presetClass="exit" presetSubtype="0" fill="hold" nodeType="afterEffect">
                                  <p:stCondLst>
                                    <p:cond delay="500"/>
                                  </p:stCondLst>
                                  <p:childTnLst>
                                    <p:animEffect transition="out" filter="fade">
                                      <p:cBhvr>
                                        <p:cTn id="14" dur="500"/>
                                        <p:tgtEl>
                                          <p:spTgt spid="33"/>
                                        </p:tgtEl>
                                      </p:cBhvr>
                                    </p:animEffect>
                                    <p:set>
                                      <p:cBhvr>
                                        <p:cTn id="15" dur="1" fill="hold">
                                          <p:stCondLst>
                                            <p:cond delay="499"/>
                                          </p:stCondLst>
                                        </p:cTn>
                                        <p:tgtEl>
                                          <p:spTgt spid="33"/>
                                        </p:tgtEl>
                                        <p:attrNameLst>
                                          <p:attrName>style.visibility</p:attrName>
                                        </p:attrNameLst>
                                      </p:cBhvr>
                                      <p:to>
                                        <p:strVal val="hidden"/>
                                      </p:to>
                                    </p:set>
                                  </p:childTnLst>
                                </p:cTn>
                              </p:par>
                              <p:par>
                                <p:cTn id="16" presetID="10" presetClass="exit" presetSubtype="0" fill="hold" grpId="1" nodeType="withEffect">
                                  <p:stCondLst>
                                    <p:cond delay="500"/>
                                  </p:stCondLst>
                                  <p:childTnLst>
                                    <p:animEffect transition="out" filter="fade">
                                      <p:cBhvr>
                                        <p:cTn id="17" dur="500"/>
                                        <p:tgtEl>
                                          <p:spTgt spid="34"/>
                                        </p:tgtEl>
                                      </p:cBhvr>
                                    </p:animEffect>
                                    <p:set>
                                      <p:cBhvr>
                                        <p:cTn id="18" dur="1" fill="hold">
                                          <p:stCondLst>
                                            <p:cond delay="499"/>
                                          </p:stCondLst>
                                        </p:cTn>
                                        <p:tgtEl>
                                          <p:spTgt spid="34"/>
                                        </p:tgtEl>
                                        <p:attrNameLst>
                                          <p:attrName>style.visibility</p:attrName>
                                        </p:attrNameLst>
                                      </p:cBhvr>
                                      <p:to>
                                        <p:strVal val="hidden"/>
                                      </p:to>
                                    </p:set>
                                  </p:childTnLst>
                                </p:cTn>
                              </p:par>
                              <p:par>
                                <p:cTn id="19" presetID="10"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500"/>
                                        <p:tgtEl>
                                          <p:spTgt spid="2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500"/>
                                        <p:tgtEl>
                                          <p:spTgt spid="22"/>
                                        </p:tgtEl>
                                      </p:cBhvr>
                                    </p:animEffect>
                                  </p:childTnLst>
                                </p:cTn>
                              </p:par>
                              <p:par>
                                <p:cTn id="25" presetID="10"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par>
                                <p:cTn id="28" presetID="10" presetClass="entr" presetSubtype="0" fill="hold"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childTnLst>
                                </p:cTn>
                              </p:par>
                              <p:par>
                                <p:cTn id="34" presetID="53" presetClass="entr" presetSubtype="16" fill="hold"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10" presetClass="entr" presetSubtype="0" fill="hold" nodeType="with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fade">
                                      <p:cBhvr>
                                        <p:cTn id="41" dur="500"/>
                                        <p:tgtEl>
                                          <p:spTgt spid="21"/>
                                        </p:tgtEl>
                                      </p:cBhvr>
                                    </p:animEffect>
                                  </p:childTnLst>
                                </p:cTn>
                              </p:par>
                              <p:par>
                                <p:cTn id="42" presetID="10" presetClass="entr" presetSubtype="0" fill="hold" nodeType="with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fade">
                                      <p:cBhvr>
                                        <p:cTn id="4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P spid="23" grpId="0" animBg="1"/>
      <p:bldP spid="34" grpId="0" animBg="1"/>
      <p:bldP spid="34"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86FABCD-3F43-43AE-891F-8B53F0AF8C60}"/>
              </a:ext>
            </a:extLst>
          </p:cNvPr>
          <p:cNvSpPr txBox="1"/>
          <p:nvPr/>
        </p:nvSpPr>
        <p:spPr>
          <a:xfrm>
            <a:off x="457200" y="5212080"/>
            <a:ext cx="3122269" cy="415498"/>
          </a:xfrm>
          <a:prstGeom prst="rect">
            <a:avLst/>
          </a:prstGeom>
          <a:noFill/>
        </p:spPr>
        <p:txBody>
          <a:bodyPr wrap="square" rtlCol="0">
            <a:spAutoFit/>
          </a:bodyPr>
          <a:lstStyle/>
          <a:p>
            <a:pPr marL="342900" indent="-342900">
              <a:buAutoNum type="arabicPeriod"/>
            </a:pPr>
            <a:r>
              <a:rPr lang="en-US" sz="700" dirty="0"/>
              <a:t>Gilmore </a:t>
            </a:r>
            <a:r>
              <a:rPr lang="en-US" sz="700" i="1" dirty="0"/>
              <a:t>Pain </a:t>
            </a:r>
            <a:r>
              <a:rPr lang="en-US" sz="700" i="1" dirty="0" err="1"/>
              <a:t>Pract</a:t>
            </a:r>
            <a:r>
              <a:rPr lang="en-US" sz="700" i="1" dirty="0"/>
              <a:t> </a:t>
            </a:r>
            <a:r>
              <a:rPr lang="en-US" sz="700" dirty="0"/>
              <a:t>2020</a:t>
            </a:r>
          </a:p>
          <a:p>
            <a:pPr marL="342900" indent="-342900">
              <a:buAutoNum type="arabicPeriod"/>
            </a:pPr>
            <a:r>
              <a:rPr lang="en-US" sz="700" dirty="0"/>
              <a:t>Gilmore ASPN 2019</a:t>
            </a:r>
          </a:p>
          <a:p>
            <a:pPr marL="342900" indent="-342900">
              <a:buAutoNum type="arabicPeriod"/>
            </a:pPr>
            <a:endParaRPr lang="en-US" sz="700" dirty="0"/>
          </a:p>
        </p:txBody>
      </p:sp>
      <p:sp>
        <p:nvSpPr>
          <p:cNvPr id="16" name="TextBox 15">
            <a:extLst>
              <a:ext uri="{FF2B5EF4-FFF2-40B4-BE49-F238E27FC236}">
                <a16:creationId xmlns:a16="http://schemas.microsoft.com/office/drawing/2014/main" id="{33A25019-9F4E-8045-B70A-4DD452D7E62B}"/>
              </a:ext>
            </a:extLst>
          </p:cNvPr>
          <p:cNvSpPr txBox="1"/>
          <p:nvPr/>
        </p:nvSpPr>
        <p:spPr>
          <a:xfrm>
            <a:off x="7373747" y="1062771"/>
            <a:ext cx="1575548" cy="254365"/>
          </a:xfrm>
          <a:prstGeom prst="rect">
            <a:avLst/>
          </a:prstGeom>
          <a:noFill/>
        </p:spPr>
        <p:txBody>
          <a:bodyPr wrap="square" rtlCol="0">
            <a:spAutoFit/>
          </a:bodyPr>
          <a:lstStyle/>
          <a:p>
            <a:pPr algn="ctr"/>
            <a:r>
              <a:rPr lang="en-US" sz="1053" b="1" i="1" u="sng" dirty="0"/>
              <a:t>Pain</a:t>
            </a:r>
            <a:r>
              <a:rPr lang="en-US" sz="1053" b="1" i="1" u="sng" baseline="30000" dirty="0"/>
              <a:t>2</a:t>
            </a:r>
            <a:endParaRPr lang="en-US" sz="1053" b="1" i="1" u="sng" dirty="0"/>
          </a:p>
        </p:txBody>
      </p:sp>
      <p:sp>
        <p:nvSpPr>
          <p:cNvPr id="17" name="TextBox 16">
            <a:extLst>
              <a:ext uri="{FF2B5EF4-FFF2-40B4-BE49-F238E27FC236}">
                <a16:creationId xmlns:a16="http://schemas.microsoft.com/office/drawing/2014/main" id="{49848B76-26BA-8940-925E-FD8EA914DBA3}"/>
              </a:ext>
            </a:extLst>
          </p:cNvPr>
          <p:cNvSpPr txBox="1"/>
          <p:nvPr/>
        </p:nvSpPr>
        <p:spPr>
          <a:xfrm>
            <a:off x="4793267" y="3383903"/>
            <a:ext cx="1575548" cy="254365"/>
          </a:xfrm>
          <a:prstGeom prst="rect">
            <a:avLst/>
          </a:prstGeom>
          <a:noFill/>
        </p:spPr>
        <p:txBody>
          <a:bodyPr wrap="square" rtlCol="0">
            <a:spAutoFit/>
          </a:bodyPr>
          <a:lstStyle/>
          <a:p>
            <a:pPr algn="ctr"/>
            <a:r>
              <a:rPr lang="en-US" sz="1053" b="1" i="1" u="sng" dirty="0"/>
              <a:t>ODI</a:t>
            </a:r>
            <a:r>
              <a:rPr lang="en-US" sz="1053" b="1" i="1" u="sng" baseline="30000" dirty="0"/>
              <a:t>2</a:t>
            </a:r>
            <a:endParaRPr lang="en-US" sz="1053" b="1" i="1" u="sng" dirty="0"/>
          </a:p>
        </p:txBody>
      </p:sp>
      <p:sp>
        <p:nvSpPr>
          <p:cNvPr id="18" name="TextBox 17">
            <a:extLst>
              <a:ext uri="{FF2B5EF4-FFF2-40B4-BE49-F238E27FC236}">
                <a16:creationId xmlns:a16="http://schemas.microsoft.com/office/drawing/2014/main" id="{E728ADE1-E3B4-2447-A69A-88BDB00E8A48}"/>
              </a:ext>
            </a:extLst>
          </p:cNvPr>
          <p:cNvSpPr txBox="1"/>
          <p:nvPr/>
        </p:nvSpPr>
        <p:spPr>
          <a:xfrm>
            <a:off x="7018944" y="3383903"/>
            <a:ext cx="1575548" cy="254365"/>
          </a:xfrm>
          <a:prstGeom prst="rect">
            <a:avLst/>
          </a:prstGeom>
          <a:noFill/>
        </p:spPr>
        <p:txBody>
          <a:bodyPr wrap="square" rtlCol="0">
            <a:spAutoFit/>
          </a:bodyPr>
          <a:lstStyle/>
          <a:p>
            <a:pPr algn="ctr"/>
            <a:r>
              <a:rPr lang="en-US" sz="1053" b="1" i="1" u="sng" dirty="0"/>
              <a:t>Pain Interference</a:t>
            </a:r>
            <a:r>
              <a:rPr lang="en-US" sz="1053" b="1" i="1" u="sng" baseline="30000" dirty="0"/>
              <a:t>2</a:t>
            </a:r>
            <a:endParaRPr lang="en-US" sz="1053" b="1" i="1" u="sng" dirty="0"/>
          </a:p>
        </p:txBody>
      </p:sp>
      <p:sp>
        <p:nvSpPr>
          <p:cNvPr id="19" name="TextBox 18">
            <a:extLst>
              <a:ext uri="{FF2B5EF4-FFF2-40B4-BE49-F238E27FC236}">
                <a16:creationId xmlns:a16="http://schemas.microsoft.com/office/drawing/2014/main" id="{D252F3EB-91E1-924E-9C90-FBE237DAC5A0}"/>
              </a:ext>
            </a:extLst>
          </p:cNvPr>
          <p:cNvSpPr txBox="1"/>
          <p:nvPr/>
        </p:nvSpPr>
        <p:spPr>
          <a:xfrm>
            <a:off x="4935221" y="1067157"/>
            <a:ext cx="1575548" cy="254365"/>
          </a:xfrm>
          <a:prstGeom prst="rect">
            <a:avLst/>
          </a:prstGeom>
          <a:noFill/>
        </p:spPr>
        <p:txBody>
          <a:bodyPr wrap="square" rtlCol="0">
            <a:spAutoFit/>
          </a:bodyPr>
          <a:lstStyle/>
          <a:p>
            <a:pPr algn="ctr"/>
            <a:r>
              <a:rPr lang="en-US" sz="1053" b="1" i="1" u="sng" dirty="0"/>
              <a:t>Opioid Use</a:t>
            </a:r>
            <a:r>
              <a:rPr lang="en-US" sz="1053" b="1" i="1" u="sng" baseline="30000" dirty="0"/>
              <a:t>2</a:t>
            </a:r>
            <a:endParaRPr lang="en-US" sz="1053" b="1" i="1" u="sng" dirty="0"/>
          </a:p>
        </p:txBody>
      </p:sp>
      <p:pic>
        <p:nvPicPr>
          <p:cNvPr id="20" name="Picture 19">
            <a:extLst>
              <a:ext uri="{FF2B5EF4-FFF2-40B4-BE49-F238E27FC236}">
                <a16:creationId xmlns:a16="http://schemas.microsoft.com/office/drawing/2014/main" id="{0AC8B4C1-0640-F145-BFE1-00B1E767FB5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00273" y="1361617"/>
            <a:ext cx="2388787" cy="1932540"/>
          </a:xfrm>
          <a:prstGeom prst="rect">
            <a:avLst/>
          </a:prstGeom>
        </p:spPr>
      </p:pic>
      <p:pic>
        <p:nvPicPr>
          <p:cNvPr id="21" name="Picture 20">
            <a:extLst>
              <a:ext uri="{FF2B5EF4-FFF2-40B4-BE49-F238E27FC236}">
                <a16:creationId xmlns:a16="http://schemas.microsoft.com/office/drawing/2014/main" id="{D5650C73-5024-484F-8BE8-F43FB12CB42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04932" y="1258188"/>
            <a:ext cx="2186317" cy="2083189"/>
          </a:xfrm>
          <a:prstGeom prst="rect">
            <a:avLst/>
          </a:prstGeom>
        </p:spPr>
      </p:pic>
      <p:pic>
        <p:nvPicPr>
          <p:cNvPr id="22" name="Picture 21">
            <a:extLst>
              <a:ext uri="{FF2B5EF4-FFF2-40B4-BE49-F238E27FC236}">
                <a16:creationId xmlns:a16="http://schemas.microsoft.com/office/drawing/2014/main" id="{D9713BB0-45F6-6C40-8BFE-30E4EDB32DA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520411" y="3579320"/>
            <a:ext cx="2230707" cy="2076865"/>
          </a:xfrm>
          <a:prstGeom prst="rect">
            <a:avLst/>
          </a:prstGeom>
        </p:spPr>
      </p:pic>
      <p:pic>
        <p:nvPicPr>
          <p:cNvPr id="23" name="Picture 22">
            <a:extLst>
              <a:ext uri="{FF2B5EF4-FFF2-40B4-BE49-F238E27FC236}">
                <a16:creationId xmlns:a16="http://schemas.microsoft.com/office/drawing/2014/main" id="{F4FDCA6F-FC27-F44D-96AF-5786535902B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811548" y="3572996"/>
            <a:ext cx="2186317" cy="2083189"/>
          </a:xfrm>
          <a:prstGeom prst="rect">
            <a:avLst/>
          </a:prstGeom>
        </p:spPr>
      </p:pic>
      <p:sp>
        <p:nvSpPr>
          <p:cNvPr id="24" name="TextBox 23">
            <a:extLst>
              <a:ext uri="{FF2B5EF4-FFF2-40B4-BE49-F238E27FC236}">
                <a16:creationId xmlns:a16="http://schemas.microsoft.com/office/drawing/2014/main" id="{5F16CC1F-404D-CD4E-84CE-61371DB08D61}"/>
              </a:ext>
            </a:extLst>
          </p:cNvPr>
          <p:cNvSpPr txBox="1"/>
          <p:nvPr/>
        </p:nvSpPr>
        <p:spPr>
          <a:xfrm>
            <a:off x="7806769" y="1393025"/>
            <a:ext cx="1069561" cy="958211"/>
          </a:xfrm>
          <a:prstGeom prst="rect">
            <a:avLst/>
          </a:prstGeom>
          <a:noFill/>
        </p:spPr>
        <p:txBody>
          <a:bodyPr wrap="square" rtlCol="0">
            <a:spAutoFit/>
          </a:bodyPr>
          <a:lstStyle/>
          <a:p>
            <a:r>
              <a:rPr lang="en-US" sz="825">
                <a:latin typeface="Franklin Gothic Book" charset="0"/>
                <a:ea typeface="Franklin Gothic Book" charset="0"/>
                <a:cs typeface="Franklin Gothic Book" charset="0"/>
              </a:rPr>
              <a:t>64% ≥50% pain relief</a:t>
            </a:r>
          </a:p>
          <a:p>
            <a:endParaRPr lang="en-US" sz="825">
              <a:latin typeface="Franklin Gothic Book" charset="0"/>
              <a:ea typeface="Franklin Gothic Book" charset="0"/>
              <a:cs typeface="Franklin Gothic Book" charset="0"/>
            </a:endParaRPr>
          </a:p>
          <a:p>
            <a:pPr marL="175022" indent="-175022">
              <a:buFont typeface="Arial" charset="0"/>
              <a:buChar char="•"/>
            </a:pPr>
            <a:r>
              <a:rPr lang="en-US" sz="788">
                <a:latin typeface="Franklin Gothic Book" charset="0"/>
                <a:ea typeface="Franklin Gothic Book" charset="0"/>
                <a:cs typeface="Franklin Gothic Book" charset="0"/>
              </a:rPr>
              <a:t>Average 70% reduction among responders</a:t>
            </a:r>
          </a:p>
        </p:txBody>
      </p:sp>
      <p:sp>
        <p:nvSpPr>
          <p:cNvPr id="25" name="TextBox 24">
            <a:extLst>
              <a:ext uri="{FF2B5EF4-FFF2-40B4-BE49-F238E27FC236}">
                <a16:creationId xmlns:a16="http://schemas.microsoft.com/office/drawing/2014/main" id="{6EA08983-CE46-5144-B729-D86385430238}"/>
              </a:ext>
            </a:extLst>
          </p:cNvPr>
          <p:cNvSpPr txBox="1"/>
          <p:nvPr/>
        </p:nvSpPr>
        <p:spPr>
          <a:xfrm>
            <a:off x="5570591" y="3722322"/>
            <a:ext cx="1085850" cy="958211"/>
          </a:xfrm>
          <a:prstGeom prst="rect">
            <a:avLst/>
          </a:prstGeom>
          <a:noFill/>
        </p:spPr>
        <p:txBody>
          <a:bodyPr wrap="square" rtlCol="0">
            <a:spAutoFit/>
          </a:bodyPr>
          <a:lstStyle/>
          <a:p>
            <a:r>
              <a:rPr lang="en-US" sz="825">
                <a:latin typeface="Franklin Gothic Book" charset="0"/>
                <a:ea typeface="Franklin Gothic Book" charset="0"/>
                <a:cs typeface="Franklin Gothic Book" charset="0"/>
              </a:rPr>
              <a:t>82% ≥ 10-pt reduction</a:t>
            </a:r>
          </a:p>
          <a:p>
            <a:endParaRPr lang="en-US" sz="825">
              <a:latin typeface="Franklin Gothic Book" charset="0"/>
              <a:ea typeface="Franklin Gothic Book" charset="0"/>
              <a:cs typeface="Franklin Gothic Book" charset="0"/>
            </a:endParaRPr>
          </a:p>
          <a:p>
            <a:pPr marL="219075" indent="-219075">
              <a:buFont typeface="Arial" charset="0"/>
              <a:buChar char="•"/>
            </a:pPr>
            <a:r>
              <a:rPr lang="en-US" sz="788">
                <a:latin typeface="Franklin Gothic Book" charset="0"/>
                <a:ea typeface="Franklin Gothic Book" charset="0"/>
                <a:cs typeface="Franklin Gothic Book" charset="0"/>
              </a:rPr>
              <a:t>Average 26-pt reduction among responders</a:t>
            </a:r>
          </a:p>
        </p:txBody>
      </p:sp>
      <p:sp>
        <p:nvSpPr>
          <p:cNvPr id="26" name="TextBox 25">
            <a:extLst>
              <a:ext uri="{FF2B5EF4-FFF2-40B4-BE49-F238E27FC236}">
                <a16:creationId xmlns:a16="http://schemas.microsoft.com/office/drawing/2014/main" id="{E4CC1C10-7112-DE4C-9351-A45585FEA01C}"/>
              </a:ext>
            </a:extLst>
          </p:cNvPr>
          <p:cNvSpPr txBox="1"/>
          <p:nvPr/>
        </p:nvSpPr>
        <p:spPr>
          <a:xfrm>
            <a:off x="7796959" y="3728539"/>
            <a:ext cx="1076214" cy="958211"/>
          </a:xfrm>
          <a:prstGeom prst="rect">
            <a:avLst/>
          </a:prstGeom>
          <a:noFill/>
        </p:spPr>
        <p:txBody>
          <a:bodyPr wrap="square" rtlCol="0">
            <a:spAutoFit/>
          </a:bodyPr>
          <a:lstStyle/>
          <a:p>
            <a:r>
              <a:rPr lang="en-US" sz="825" dirty="0">
                <a:latin typeface="Franklin Gothic Book" charset="0"/>
                <a:ea typeface="Franklin Gothic Book" charset="0"/>
                <a:cs typeface="Franklin Gothic Book" charset="0"/>
              </a:rPr>
              <a:t>82% ≥ 30% reduction</a:t>
            </a:r>
          </a:p>
          <a:p>
            <a:endParaRPr lang="en-US" sz="825" dirty="0">
              <a:latin typeface="Franklin Gothic Book" charset="0"/>
              <a:ea typeface="Franklin Gothic Book" charset="0"/>
              <a:cs typeface="Franklin Gothic Book" charset="0"/>
            </a:endParaRPr>
          </a:p>
          <a:p>
            <a:pPr marL="219075" indent="-219075">
              <a:buFont typeface="Arial" charset="0"/>
              <a:buChar char="•"/>
            </a:pPr>
            <a:r>
              <a:rPr lang="en-US" sz="788" dirty="0">
                <a:latin typeface="Franklin Gothic Book" charset="0"/>
                <a:ea typeface="Franklin Gothic Book" charset="0"/>
                <a:cs typeface="Franklin Gothic Book" charset="0"/>
              </a:rPr>
              <a:t>Average 69% reduction among responders</a:t>
            </a:r>
          </a:p>
        </p:txBody>
      </p:sp>
      <p:sp>
        <p:nvSpPr>
          <p:cNvPr id="27" name="TextBox 26">
            <a:extLst>
              <a:ext uri="{FF2B5EF4-FFF2-40B4-BE49-F238E27FC236}">
                <a16:creationId xmlns:a16="http://schemas.microsoft.com/office/drawing/2014/main" id="{A5F85308-E008-3A48-8115-9AE642FCF3AD}"/>
              </a:ext>
            </a:extLst>
          </p:cNvPr>
          <p:cNvSpPr txBox="1"/>
          <p:nvPr/>
        </p:nvSpPr>
        <p:spPr>
          <a:xfrm>
            <a:off x="5722995" y="1446952"/>
            <a:ext cx="1069561" cy="958211"/>
          </a:xfrm>
          <a:prstGeom prst="rect">
            <a:avLst/>
          </a:prstGeom>
          <a:noFill/>
        </p:spPr>
        <p:txBody>
          <a:bodyPr wrap="square" rtlCol="0">
            <a:spAutoFit/>
          </a:bodyPr>
          <a:lstStyle/>
          <a:p>
            <a:r>
              <a:rPr lang="en-US" sz="825">
                <a:latin typeface="Franklin Gothic Book" charset="0"/>
                <a:ea typeface="Franklin Gothic Book" charset="0"/>
                <a:cs typeface="Franklin Gothic Book" charset="0"/>
              </a:rPr>
              <a:t>73% ≥50% reduction in opioids</a:t>
            </a:r>
          </a:p>
          <a:p>
            <a:endParaRPr lang="en-US" sz="825">
              <a:latin typeface="Franklin Gothic Book" charset="0"/>
              <a:ea typeface="Franklin Gothic Book" charset="0"/>
              <a:cs typeface="Franklin Gothic Book" charset="0"/>
            </a:endParaRPr>
          </a:p>
          <a:p>
            <a:pPr marL="175022" indent="-175022">
              <a:buFont typeface="Arial" charset="0"/>
              <a:buChar char="•"/>
            </a:pPr>
            <a:r>
              <a:rPr lang="en-US" sz="788">
                <a:latin typeface="Franklin Gothic Book" charset="0"/>
                <a:ea typeface="Franklin Gothic Book" charset="0"/>
                <a:cs typeface="Franklin Gothic Book" charset="0"/>
              </a:rPr>
              <a:t>Average 23 MME reduction among responders</a:t>
            </a:r>
          </a:p>
        </p:txBody>
      </p:sp>
      <p:grpSp>
        <p:nvGrpSpPr>
          <p:cNvPr id="31" name="Group 30">
            <a:extLst>
              <a:ext uri="{FF2B5EF4-FFF2-40B4-BE49-F238E27FC236}">
                <a16:creationId xmlns:a16="http://schemas.microsoft.com/office/drawing/2014/main" id="{DD07F71E-94AD-AC42-900F-081E1536EC87}"/>
              </a:ext>
            </a:extLst>
          </p:cNvPr>
          <p:cNvGrpSpPr/>
          <p:nvPr/>
        </p:nvGrpSpPr>
        <p:grpSpPr>
          <a:xfrm>
            <a:off x="262252" y="1655911"/>
            <a:ext cx="3954323" cy="2000810"/>
            <a:chOff x="261543" y="2164862"/>
            <a:chExt cx="3954323" cy="2000810"/>
          </a:xfrm>
        </p:grpSpPr>
        <p:pic>
          <p:nvPicPr>
            <p:cNvPr id="29" name="Picture 28">
              <a:extLst>
                <a:ext uri="{FF2B5EF4-FFF2-40B4-BE49-F238E27FC236}">
                  <a16:creationId xmlns:a16="http://schemas.microsoft.com/office/drawing/2014/main" id="{F78AC1F8-3E49-214D-B2DC-6DCD2CC6FDF5}"/>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261543" y="2339973"/>
              <a:ext cx="3835357" cy="1825699"/>
            </a:xfrm>
            <a:prstGeom prst="rect">
              <a:avLst/>
            </a:prstGeom>
          </p:spPr>
        </p:pic>
        <p:sp>
          <p:nvSpPr>
            <p:cNvPr id="30" name="Rectangle 29">
              <a:extLst>
                <a:ext uri="{FF2B5EF4-FFF2-40B4-BE49-F238E27FC236}">
                  <a16:creationId xmlns:a16="http://schemas.microsoft.com/office/drawing/2014/main" id="{34257889-E294-554D-A72F-A144F489C95F}"/>
                </a:ext>
              </a:extLst>
            </p:cNvPr>
            <p:cNvSpPr/>
            <p:nvPr/>
          </p:nvSpPr>
          <p:spPr>
            <a:xfrm>
              <a:off x="1344246" y="2164862"/>
              <a:ext cx="2871620" cy="9300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392D3459-6470-0F48-9AE8-6672F3F024C2}"/>
              </a:ext>
            </a:extLst>
          </p:cNvPr>
          <p:cNvSpPr txBox="1"/>
          <p:nvPr/>
        </p:nvSpPr>
        <p:spPr>
          <a:xfrm>
            <a:off x="551081" y="1241552"/>
            <a:ext cx="3545820" cy="738664"/>
          </a:xfrm>
          <a:prstGeom prst="rect">
            <a:avLst/>
          </a:prstGeom>
          <a:noFill/>
        </p:spPr>
        <p:txBody>
          <a:bodyPr wrap="square" rtlCol="0">
            <a:spAutoFit/>
          </a:bodyPr>
          <a:lstStyle/>
          <a:p>
            <a:pPr algn="ctr"/>
            <a:r>
              <a:rPr lang="en-US" dirty="0"/>
              <a:t>Pain relief often endures well beyond treatment period</a:t>
            </a:r>
            <a:r>
              <a:rPr lang="en-US" baseline="30000" dirty="0"/>
              <a:t>1</a:t>
            </a:r>
            <a:r>
              <a:rPr lang="en-US" dirty="0"/>
              <a:t> </a:t>
            </a:r>
          </a:p>
          <a:p>
            <a:pPr algn="ctr"/>
            <a:endParaRPr lang="en-US" dirty="0"/>
          </a:p>
        </p:txBody>
      </p:sp>
      <p:sp>
        <p:nvSpPr>
          <p:cNvPr id="33" name="Title 2">
            <a:extLst>
              <a:ext uri="{FF2B5EF4-FFF2-40B4-BE49-F238E27FC236}">
                <a16:creationId xmlns:a16="http://schemas.microsoft.com/office/drawing/2014/main" id="{F9B19634-2503-4A4F-92BB-E62F10BCEDEA}"/>
              </a:ext>
            </a:extLst>
          </p:cNvPr>
          <p:cNvSpPr>
            <a:spLocks noGrp="1"/>
          </p:cNvSpPr>
          <p:nvPr>
            <p:ph type="title"/>
          </p:nvPr>
        </p:nvSpPr>
        <p:spPr>
          <a:xfrm>
            <a:off x="466057" y="241297"/>
            <a:ext cx="7366935" cy="788685"/>
          </a:xfrm>
        </p:spPr>
        <p:txBody>
          <a:bodyPr>
            <a:normAutofit/>
          </a:bodyPr>
          <a:lstStyle/>
          <a:p>
            <a:pPr marL="0" marR="0">
              <a:lnSpc>
                <a:spcPct val="107000"/>
              </a:lnSpc>
              <a:spcBef>
                <a:spcPts val="0"/>
              </a:spcBef>
              <a:spcAft>
                <a:spcPts val="800"/>
              </a:spcAft>
            </a:pPr>
            <a:r>
              <a:rPr lang="en-US" sz="2400" dirty="0">
                <a:cs typeface="Times New Roman" panose="02020603050405020304" pitchFamily="18" charset="0"/>
              </a:rPr>
              <a:t>Axial LBP Intervention: 60-day Medial Branch PNS</a:t>
            </a:r>
            <a:endParaRPr lang="en-US" sz="2400" dirty="0">
              <a:latin typeface="+mj-lt"/>
            </a:endParaRPr>
          </a:p>
        </p:txBody>
      </p:sp>
    </p:spTree>
    <p:extLst>
      <p:ext uri="{BB962C8B-B14F-4D97-AF65-F5344CB8AC3E}">
        <p14:creationId xmlns:p14="http://schemas.microsoft.com/office/powerpoint/2010/main" val="1961681421"/>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AC5270B-7482-E84D-8596-03AF11C2712E}"/>
              </a:ext>
            </a:extLst>
          </p:cNvPr>
          <p:cNvSpPr>
            <a:spLocks noGrp="1"/>
          </p:cNvSpPr>
          <p:nvPr>
            <p:ph type="title"/>
          </p:nvPr>
        </p:nvSpPr>
        <p:spPr>
          <a:xfrm>
            <a:off x="466058" y="241297"/>
            <a:ext cx="6605302" cy="788685"/>
          </a:xfrm>
        </p:spPr>
        <p:txBody>
          <a:bodyPr wrap="square" anchor="ctr">
            <a:normAutofit/>
          </a:bodyPr>
          <a:lstStyle/>
          <a:p>
            <a:r>
              <a:rPr lang="en-US" dirty="0"/>
              <a:t>Disclosures</a:t>
            </a:r>
          </a:p>
        </p:txBody>
      </p:sp>
      <p:pic>
        <p:nvPicPr>
          <p:cNvPr id="4" name="Picture 3">
            <a:extLst>
              <a:ext uri="{FF2B5EF4-FFF2-40B4-BE49-F238E27FC236}">
                <a16:creationId xmlns:a16="http://schemas.microsoft.com/office/drawing/2014/main" id="{3CE968F5-E0CA-458E-96AC-60D7F9D406FC}"/>
              </a:ext>
            </a:extLst>
          </p:cNvPr>
          <p:cNvPicPr>
            <a:picLocks noChangeAspect="1"/>
          </p:cNvPicPr>
          <p:nvPr/>
        </p:nvPicPr>
        <p:blipFill>
          <a:blip r:embed="rId3"/>
          <a:stretch>
            <a:fillRect/>
          </a:stretch>
        </p:blipFill>
        <p:spPr>
          <a:xfrm>
            <a:off x="35169" y="1337211"/>
            <a:ext cx="9144000" cy="3796716"/>
          </a:xfrm>
          <a:prstGeom prst="rect">
            <a:avLst/>
          </a:prstGeom>
        </p:spPr>
      </p:pic>
    </p:spTree>
    <p:extLst>
      <p:ext uri="{BB962C8B-B14F-4D97-AF65-F5344CB8AC3E}">
        <p14:creationId xmlns:p14="http://schemas.microsoft.com/office/powerpoint/2010/main" val="1618132389"/>
      </p:ext>
    </p:extLst>
  </p:cSld>
  <p:clrMapOvr>
    <a:masterClrMapping/>
  </p:clrMapOvr>
  <p:transition spd="med" advClick="0" advTm="7000">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5F63F84-BA84-C44F-888A-261CD06A6A72}"/>
              </a:ext>
            </a:extLst>
          </p:cNvPr>
          <p:cNvSpPr>
            <a:spLocks noGrp="1"/>
          </p:cNvSpPr>
          <p:nvPr>
            <p:ph idx="1"/>
          </p:nvPr>
        </p:nvSpPr>
        <p:spPr>
          <a:xfrm>
            <a:off x="208140" y="1264158"/>
            <a:ext cx="3943236" cy="3710118"/>
          </a:xfrm>
        </p:spPr>
        <p:txBody>
          <a:bodyPr/>
          <a:lstStyle/>
          <a:p>
            <a:pPr marL="0" indent="0">
              <a:buNone/>
            </a:pPr>
            <a:r>
              <a:rPr lang="en-US" dirty="0"/>
              <a:t>When is multifidus preservation important?</a:t>
            </a:r>
          </a:p>
          <a:p>
            <a:pPr marL="685800" lvl="1" indent="-342900">
              <a:buFont typeface="+mj-lt"/>
              <a:buAutoNum type="alphaUcPeriod"/>
            </a:pPr>
            <a:r>
              <a:rPr lang="en-US" dirty="0"/>
              <a:t>In the younger patient to minimize multifidus atrophy?</a:t>
            </a:r>
          </a:p>
          <a:p>
            <a:pPr marL="685800" lvl="1" indent="-342900">
              <a:buFont typeface="+mj-lt"/>
              <a:buAutoNum type="alphaUcPeriod"/>
            </a:pPr>
            <a:r>
              <a:rPr lang="en-US" dirty="0"/>
              <a:t>In the older already atrophic patient?</a:t>
            </a:r>
          </a:p>
          <a:p>
            <a:pPr marL="685800" lvl="1" indent="-342900">
              <a:buFont typeface="+mj-lt"/>
              <a:buAutoNum type="alphaUcPeriod"/>
            </a:pPr>
            <a:r>
              <a:rPr lang="en-US" dirty="0"/>
              <a:t>A and B</a:t>
            </a:r>
          </a:p>
        </p:txBody>
      </p:sp>
      <p:sp>
        <p:nvSpPr>
          <p:cNvPr id="3" name="Title 2">
            <a:extLst>
              <a:ext uri="{FF2B5EF4-FFF2-40B4-BE49-F238E27FC236}">
                <a16:creationId xmlns:a16="http://schemas.microsoft.com/office/drawing/2014/main" id="{6E52A103-B1B0-8340-8F00-BCDD257132C8}"/>
              </a:ext>
            </a:extLst>
          </p:cNvPr>
          <p:cNvSpPr>
            <a:spLocks noGrp="1"/>
          </p:cNvSpPr>
          <p:nvPr>
            <p:ph type="title"/>
          </p:nvPr>
        </p:nvSpPr>
        <p:spPr/>
        <p:txBody>
          <a:bodyPr/>
          <a:lstStyle/>
          <a:p>
            <a:r>
              <a:rPr lang="en-US" dirty="0"/>
              <a:t>Considering PNS Versus RFA</a:t>
            </a:r>
          </a:p>
        </p:txBody>
      </p:sp>
      <p:graphicFrame>
        <p:nvGraphicFramePr>
          <p:cNvPr id="4" name="Chart 3">
            <a:extLst>
              <a:ext uri="{FF2B5EF4-FFF2-40B4-BE49-F238E27FC236}">
                <a16:creationId xmlns:a16="http://schemas.microsoft.com/office/drawing/2014/main" id="{30D7ABE5-4536-3944-9385-B69C55503E66}"/>
              </a:ext>
            </a:extLst>
          </p:cNvPr>
          <p:cNvGraphicFramePr>
            <a:graphicFrameLocks/>
          </p:cNvGraphicFramePr>
          <p:nvPr/>
        </p:nvGraphicFramePr>
        <p:xfrm>
          <a:off x="4398550" y="1264158"/>
          <a:ext cx="4572000" cy="4139946"/>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A1405D9D-E9FB-8642-9F5D-D85E37ED5182}"/>
              </a:ext>
            </a:extLst>
          </p:cNvPr>
          <p:cNvSpPr txBox="1"/>
          <p:nvPr/>
        </p:nvSpPr>
        <p:spPr>
          <a:xfrm>
            <a:off x="343131" y="5263333"/>
            <a:ext cx="3246402" cy="253916"/>
          </a:xfrm>
          <a:prstGeom prst="rect">
            <a:avLst/>
          </a:prstGeom>
          <a:noFill/>
        </p:spPr>
        <p:txBody>
          <a:bodyPr wrap="none" rtlCol="0">
            <a:spAutoFit/>
          </a:bodyPr>
          <a:lstStyle/>
          <a:p>
            <a:r>
              <a:rPr lang="en-US" sz="1050" dirty="0" err="1"/>
              <a:t>Ekin</a:t>
            </a:r>
            <a:r>
              <a:rPr lang="en-US" sz="1050" dirty="0"/>
              <a:t> et al, Diagn </a:t>
            </a:r>
            <a:r>
              <a:rPr lang="en-US" sz="1050" dirty="0" err="1"/>
              <a:t>Interven</a:t>
            </a:r>
            <a:r>
              <a:rPr lang="en-US" sz="1050" dirty="0"/>
              <a:t> </a:t>
            </a:r>
            <a:r>
              <a:rPr lang="en-US" sz="1050" dirty="0" err="1"/>
              <a:t>Radiol</a:t>
            </a:r>
            <a:r>
              <a:rPr lang="en-US" sz="1050" dirty="0"/>
              <a:t> 2016; 22: 273-276</a:t>
            </a:r>
          </a:p>
        </p:txBody>
      </p:sp>
      <p:sp>
        <p:nvSpPr>
          <p:cNvPr id="6" name="Content Placeholder 1">
            <a:extLst>
              <a:ext uri="{FF2B5EF4-FFF2-40B4-BE49-F238E27FC236}">
                <a16:creationId xmlns:a16="http://schemas.microsoft.com/office/drawing/2014/main" id="{123039CE-DEBC-E643-94BF-E4917C364AAD}"/>
              </a:ext>
            </a:extLst>
          </p:cNvPr>
          <p:cNvSpPr txBox="1">
            <a:spLocks/>
          </p:cNvSpPr>
          <p:nvPr/>
        </p:nvSpPr>
        <p:spPr>
          <a:xfrm>
            <a:off x="1278139" y="3798473"/>
            <a:ext cx="2311394" cy="1075279"/>
          </a:xfrm>
          <a:prstGeom prst="rect">
            <a:avLst/>
          </a:prstGeom>
          <a:solidFill>
            <a:srgbClr val="090909"/>
          </a:solidFill>
        </p:spPr>
        <p:txBody>
          <a:bodyPr vert="horz" lIns="64008" tIns="45720" rIns="91440" bIns="45720" rtlCol="0">
            <a:normAutofit/>
          </a:bodyPr>
          <a:lstStyle>
            <a:lvl1pPr marL="171450" indent="-171450" algn="l" defTabSz="685800" rtl="0" eaLnBrk="1" fontAlgn="base" hangingPunct="1">
              <a:lnSpc>
                <a:spcPct val="100000"/>
              </a:lnSpc>
              <a:spcBef>
                <a:spcPts val="750"/>
              </a:spcBef>
              <a:spcAft>
                <a:spcPct val="0"/>
              </a:spcAft>
              <a:buClrTx/>
              <a:buFont typeface="Arial" panose="020B0604020202020204" pitchFamily="34" charset="0"/>
              <a:buChar char="•"/>
              <a:defRPr sz="1800" kern="1200">
                <a:solidFill>
                  <a:schemeClr val="tx1"/>
                </a:solidFill>
                <a:latin typeface="+mn-lt"/>
                <a:ea typeface="MS PGothic" panose="020B0600070205080204" pitchFamily="34" charset="-128"/>
                <a:cs typeface="+mn-cs"/>
              </a:defRPr>
            </a:lvl1pPr>
            <a:lvl2pPr marL="628650" indent="-285750" algn="l" defTabSz="685800" rtl="0" eaLnBrk="1" fontAlgn="base" hangingPunct="1">
              <a:lnSpc>
                <a:spcPct val="100000"/>
              </a:lnSpc>
              <a:spcBef>
                <a:spcPts val="600"/>
              </a:spcBef>
              <a:spcAft>
                <a:spcPct val="0"/>
              </a:spcAft>
              <a:buClrTx/>
              <a:buFont typeface="Arial" panose="020B0604020202020204" pitchFamily="34" charset="0"/>
              <a:buChar char="•"/>
              <a:defRPr sz="1800" kern="1200">
                <a:solidFill>
                  <a:schemeClr val="tx1"/>
                </a:solidFill>
                <a:latin typeface="+mn-lt"/>
                <a:ea typeface="MS PGothic" panose="020B0600070205080204" pitchFamily="34" charset="-128"/>
                <a:cs typeface="+mn-cs"/>
              </a:defRPr>
            </a:lvl2pPr>
            <a:lvl3pPr marL="857250" indent="-171450" algn="l" defTabSz="685800" rtl="0" eaLnBrk="1" fontAlgn="base" hangingPunct="1">
              <a:lnSpc>
                <a:spcPct val="100000"/>
              </a:lnSpc>
              <a:spcBef>
                <a:spcPts val="600"/>
              </a:spcBef>
              <a:spcAft>
                <a:spcPct val="0"/>
              </a:spcAft>
              <a:buClrTx/>
              <a:buFont typeface="Arial" panose="020B0604020202020204" pitchFamily="34" charset="0"/>
              <a:buChar char="•"/>
              <a:defRPr sz="1800" kern="1200">
                <a:solidFill>
                  <a:schemeClr val="tx1"/>
                </a:solidFill>
                <a:latin typeface="+mn-lt"/>
                <a:ea typeface="MS PGothic" panose="020B0600070205080204" pitchFamily="34" charset="-128"/>
                <a:cs typeface="+mn-cs"/>
              </a:defRPr>
            </a:lvl3pPr>
            <a:lvl4pPr marL="1200150" indent="-171450" algn="l" defTabSz="685800" rtl="0" eaLnBrk="1" fontAlgn="base" hangingPunct="1">
              <a:lnSpc>
                <a:spcPct val="100000"/>
              </a:lnSpc>
              <a:spcBef>
                <a:spcPts val="600"/>
              </a:spcBef>
              <a:spcAft>
                <a:spcPct val="0"/>
              </a:spcAft>
              <a:buClrTx/>
              <a:buFont typeface="Arial" panose="020B0604020202020204" pitchFamily="34" charset="0"/>
              <a:buChar char="•"/>
              <a:defRPr sz="1800" kern="1200">
                <a:solidFill>
                  <a:schemeClr val="tx1"/>
                </a:solidFill>
                <a:latin typeface="+mn-lt"/>
                <a:ea typeface="MS PGothic" panose="020B0600070205080204" pitchFamily="34" charset="-128"/>
                <a:cs typeface="+mn-cs"/>
              </a:defRPr>
            </a:lvl4pPr>
            <a:lvl5pPr marL="1543050" indent="-171450" algn="l" defTabSz="685800" rtl="0" eaLnBrk="1" fontAlgn="base" hangingPunct="1">
              <a:lnSpc>
                <a:spcPct val="100000"/>
              </a:lnSpc>
              <a:spcBef>
                <a:spcPts val="600"/>
              </a:spcBef>
              <a:spcAft>
                <a:spcPct val="0"/>
              </a:spcAft>
              <a:buClrTx/>
              <a:buFont typeface="Arial" panose="020B0604020202020204" pitchFamily="34" charset="0"/>
              <a:buChar char="•"/>
              <a:defRPr sz="1800" kern="1200">
                <a:solidFill>
                  <a:schemeClr val="tx1"/>
                </a:solidFill>
                <a:latin typeface="+mn-lt"/>
                <a:ea typeface="MS PGothic" panose="020B0600070205080204" pitchFamily="34" charset="-128"/>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Font typeface="Arial" panose="020B0604020202020204" pitchFamily="34" charset="0"/>
              <a:buNone/>
            </a:pPr>
            <a:r>
              <a:rPr lang="en-US" dirty="0">
                <a:solidFill>
                  <a:schemeClr val="bg1"/>
                </a:solidFill>
              </a:rPr>
              <a:t>It’s in both populations, of course!</a:t>
            </a:r>
          </a:p>
        </p:txBody>
      </p:sp>
    </p:spTree>
    <p:extLst>
      <p:ext uri="{BB962C8B-B14F-4D97-AF65-F5344CB8AC3E}">
        <p14:creationId xmlns:p14="http://schemas.microsoft.com/office/powerpoint/2010/main" val="399473206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Content Placeholder 1">
            <a:extLst>
              <a:ext uri="{FF2B5EF4-FFF2-40B4-BE49-F238E27FC236}">
                <a16:creationId xmlns:a16="http://schemas.microsoft.com/office/drawing/2014/main" id="{B7366C78-616D-4601-93C9-06A8010609C3}"/>
              </a:ext>
            </a:extLst>
          </p:cNvPr>
          <p:cNvSpPr>
            <a:spLocks noGrp="1"/>
          </p:cNvSpPr>
          <p:nvPr>
            <p:ph idx="1"/>
          </p:nvPr>
        </p:nvSpPr>
        <p:spPr>
          <a:xfrm>
            <a:off x="201084" y="2094766"/>
            <a:ext cx="4600125" cy="3011618"/>
          </a:xfrm>
        </p:spPr>
        <p:txBody>
          <a:bodyPr/>
          <a:lstStyle/>
          <a:p>
            <a:pPr>
              <a:spcBef>
                <a:spcPts val="0"/>
              </a:spcBef>
              <a:spcAft>
                <a:spcPts val="0"/>
              </a:spcAft>
            </a:pPr>
            <a:r>
              <a:rPr lang="en-US" sz="2000" dirty="0">
                <a:latin typeface="Arial" panose="020B0604020202020204" pitchFamily="34" charset="0"/>
                <a:cs typeface="Arial" panose="020B0604020202020204" pitchFamily="34" charset="0"/>
              </a:rPr>
              <a:t>Potential complications include:</a:t>
            </a:r>
          </a:p>
          <a:p>
            <a:pPr lvl="1">
              <a:spcBef>
                <a:spcPts val="0"/>
              </a:spcBef>
              <a:spcAft>
                <a:spcPts val="0"/>
              </a:spcAft>
            </a:pPr>
            <a:r>
              <a:rPr lang="en-US" dirty="0">
                <a:latin typeface="Arial" panose="020B0604020202020204" pitchFamily="34" charset="0"/>
                <a:cs typeface="Arial" panose="020B0604020202020204" pitchFamily="34" charset="0"/>
              </a:rPr>
              <a:t>For RFA:  </a:t>
            </a:r>
          </a:p>
          <a:p>
            <a:pPr lvl="2">
              <a:spcBef>
                <a:spcPts val="0"/>
              </a:spcBef>
              <a:spcAft>
                <a:spcPts val="0"/>
              </a:spcAft>
            </a:pPr>
            <a:r>
              <a:rPr lang="en-US" dirty="0">
                <a:latin typeface="Arial" panose="020B0604020202020204" pitchFamily="34" charset="0"/>
                <a:cs typeface="Arial" panose="020B0604020202020204" pitchFamily="34" charset="0"/>
              </a:rPr>
              <a:t>Multifidus denervation</a:t>
            </a:r>
          </a:p>
          <a:p>
            <a:pPr lvl="1">
              <a:spcBef>
                <a:spcPts val="0"/>
              </a:spcBef>
              <a:spcAft>
                <a:spcPts val="0"/>
              </a:spcAft>
            </a:pPr>
            <a:r>
              <a:rPr lang="en-US" dirty="0">
                <a:latin typeface="Arial" panose="020B0604020202020204" pitchFamily="34" charset="0"/>
                <a:cs typeface="Arial" panose="020B0604020202020204" pitchFamily="34" charset="0"/>
              </a:rPr>
              <a:t>For 60-day PNS:  </a:t>
            </a:r>
          </a:p>
          <a:p>
            <a:pPr lvl="2">
              <a:spcBef>
                <a:spcPts val="0"/>
              </a:spcBef>
              <a:spcAft>
                <a:spcPts val="0"/>
              </a:spcAft>
            </a:pPr>
            <a:r>
              <a:rPr lang="en-US" dirty="0">
                <a:latin typeface="Arial" panose="020B0604020202020204" pitchFamily="34" charset="0"/>
                <a:cs typeface="Arial" panose="020B0604020202020204" pitchFamily="34" charset="0"/>
              </a:rPr>
              <a:t>Potential for 100-micron lead fracture</a:t>
            </a:r>
          </a:p>
          <a:p>
            <a:pPr lvl="1">
              <a:spcBef>
                <a:spcPts val="0"/>
              </a:spcBef>
              <a:spcAft>
                <a:spcPts val="0"/>
              </a:spcAft>
            </a:pPr>
            <a:endParaRPr lang="en-US" dirty="0">
              <a:latin typeface="Arial" panose="020B0604020202020204" pitchFamily="34" charset="0"/>
              <a:cs typeface="Arial" panose="020B0604020202020204" pitchFamily="34" charset="0"/>
            </a:endParaRPr>
          </a:p>
          <a:p>
            <a:pPr>
              <a:spcBef>
                <a:spcPts val="0"/>
              </a:spcBef>
              <a:spcAft>
                <a:spcPts val="0"/>
              </a:spcAft>
            </a:pPr>
            <a:r>
              <a:rPr lang="en-US" sz="2000" b="1" dirty="0">
                <a:latin typeface="Arial" panose="020B0604020202020204" pitchFamily="34" charset="0"/>
                <a:cs typeface="Arial" panose="020B0604020202020204" pitchFamily="34" charset="0"/>
              </a:rPr>
              <a:t>Patients overwhelmingly preferred PNS as a motor-sparing option</a:t>
            </a:r>
          </a:p>
          <a:p>
            <a:pPr marL="0" indent="0">
              <a:spcBef>
                <a:spcPts val="0"/>
              </a:spcBef>
              <a:spcAft>
                <a:spcPts val="0"/>
              </a:spcAft>
              <a:buNone/>
            </a:pPr>
            <a:endParaRPr lang="en-US" dirty="0">
              <a:latin typeface="Arial" panose="020B0604020202020204" pitchFamily="34" charset="0"/>
              <a:cs typeface="Arial" panose="020B0604020202020204" pitchFamily="34" charset="0"/>
            </a:endParaRPr>
          </a:p>
          <a:p>
            <a:pPr marL="0" indent="0">
              <a:spcBef>
                <a:spcPts val="0"/>
              </a:spcBef>
              <a:spcAft>
                <a:spcPts val="0"/>
              </a:spcAft>
              <a:buNone/>
            </a:pPr>
            <a:endParaRPr lang="en-US" dirty="0">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58A0F64F-866D-47A6-8284-E7B6A890633D}"/>
              </a:ext>
            </a:extLst>
          </p:cNvPr>
          <p:cNvSpPr txBox="1"/>
          <p:nvPr/>
        </p:nvSpPr>
        <p:spPr>
          <a:xfrm>
            <a:off x="378185" y="5339811"/>
            <a:ext cx="8486198" cy="200055"/>
          </a:xfrm>
          <a:prstGeom prst="rect">
            <a:avLst/>
          </a:prstGeom>
          <a:noFill/>
        </p:spPr>
        <p:txBody>
          <a:bodyPr wrap="square">
            <a:spAutoFit/>
          </a:bodyPr>
          <a:lstStyle/>
          <a:p>
            <a:r>
              <a:rPr lang="en-US" sz="700" dirty="0">
                <a:solidFill>
                  <a:srgbClr val="000000"/>
                </a:solidFill>
                <a:effectLst/>
                <a:latin typeface="+mj-lt"/>
                <a:ea typeface="Times New Roman" panose="02020603050405020304" pitchFamily="18" charset="0"/>
              </a:rPr>
              <a:t>*Gulati, et al. Rethink your Pain Strategy. Presented at: American Academy of Pain and Neuroscience webinar, August 2020.</a:t>
            </a:r>
            <a:endParaRPr lang="en-US" sz="700" dirty="0">
              <a:latin typeface="+mj-lt"/>
            </a:endParaRPr>
          </a:p>
        </p:txBody>
      </p:sp>
      <p:pic>
        <p:nvPicPr>
          <p:cNvPr id="7" name="Picture 6">
            <a:extLst>
              <a:ext uri="{FF2B5EF4-FFF2-40B4-BE49-F238E27FC236}">
                <a16:creationId xmlns:a16="http://schemas.microsoft.com/office/drawing/2014/main" id="{77C1A951-0D46-473B-8D90-3388F920E67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801210" y="1799581"/>
            <a:ext cx="2646947" cy="3516799"/>
          </a:xfrm>
          <a:prstGeom prst="rect">
            <a:avLst/>
          </a:prstGeom>
        </p:spPr>
      </p:pic>
      <p:pic>
        <p:nvPicPr>
          <p:cNvPr id="2" name="Picture 1">
            <a:extLst>
              <a:ext uri="{FF2B5EF4-FFF2-40B4-BE49-F238E27FC236}">
                <a16:creationId xmlns:a16="http://schemas.microsoft.com/office/drawing/2014/main" id="{C8594858-87AF-1442-9DA3-DF9F892585E5}"/>
              </a:ext>
            </a:extLst>
          </p:cNvPr>
          <p:cNvPicPr>
            <a:picLocks noChangeAspect="1"/>
          </p:cNvPicPr>
          <p:nvPr/>
        </p:nvPicPr>
        <p:blipFill>
          <a:blip r:embed="rId4"/>
          <a:stretch>
            <a:fillRect/>
          </a:stretch>
        </p:blipFill>
        <p:spPr>
          <a:xfrm>
            <a:off x="7086600" y="1565266"/>
            <a:ext cx="2057400" cy="1422400"/>
          </a:xfrm>
          <a:prstGeom prst="rect">
            <a:avLst/>
          </a:prstGeom>
        </p:spPr>
      </p:pic>
      <p:sp>
        <p:nvSpPr>
          <p:cNvPr id="3" name="Title 2">
            <a:extLst>
              <a:ext uri="{FF2B5EF4-FFF2-40B4-BE49-F238E27FC236}">
                <a16:creationId xmlns:a16="http://schemas.microsoft.com/office/drawing/2014/main" id="{4D5F7287-3529-4096-B79F-2660B812A41A}"/>
              </a:ext>
            </a:extLst>
          </p:cNvPr>
          <p:cNvSpPr txBox="1">
            <a:spLocks/>
          </p:cNvSpPr>
          <p:nvPr/>
        </p:nvSpPr>
        <p:spPr bwMode="auto">
          <a:xfrm>
            <a:off x="466057" y="241297"/>
            <a:ext cx="7306343" cy="788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anchor="ctr" anchorCtr="0" compatLnSpc="1">
            <a:prstTxWarp prst="textNoShape">
              <a:avLst/>
            </a:prstTxWarp>
            <a:noAutofit/>
          </a:bodyPr>
          <a:lstStyle>
            <a:lvl1pPr algn="l" defTabSz="685800" rtl="0" eaLnBrk="1" fontAlgn="base" hangingPunct="1">
              <a:lnSpc>
                <a:spcPct val="90000"/>
              </a:lnSpc>
              <a:spcBef>
                <a:spcPct val="0"/>
              </a:spcBef>
              <a:spcAft>
                <a:spcPct val="0"/>
              </a:spcAft>
              <a:defRPr lang="en-US" sz="2800" b="0" i="0" kern="1200" dirty="0">
                <a:solidFill>
                  <a:schemeClr val="bg1"/>
                </a:solidFill>
                <a:latin typeface="Arial" panose="020B0604020202020204" pitchFamily="34" charset="0"/>
                <a:ea typeface="Arial" panose="020B0604020202020204" pitchFamily="34" charset="0"/>
                <a:cs typeface="Calibri Light" charset="0"/>
              </a:defRPr>
            </a:lvl1pPr>
            <a:lvl2pPr algn="l" defTabSz="685800" rtl="0" eaLnBrk="1" fontAlgn="base" hangingPunct="1">
              <a:lnSpc>
                <a:spcPct val="90000"/>
              </a:lnSpc>
              <a:spcBef>
                <a:spcPct val="0"/>
              </a:spcBef>
              <a:spcAft>
                <a:spcPct val="0"/>
              </a:spcAft>
              <a:defRPr sz="3300">
                <a:solidFill>
                  <a:schemeClr val="tx2"/>
                </a:solidFill>
                <a:latin typeface="Helvetica Light" panose="020B0403020202020204" pitchFamily="34" charset="0"/>
                <a:cs typeface="Open Sans" panose="020B0606030504020204" pitchFamily="34" charset="0"/>
              </a:defRPr>
            </a:lvl2pPr>
            <a:lvl3pPr algn="l" defTabSz="685800" rtl="0" eaLnBrk="1" fontAlgn="base" hangingPunct="1">
              <a:lnSpc>
                <a:spcPct val="90000"/>
              </a:lnSpc>
              <a:spcBef>
                <a:spcPct val="0"/>
              </a:spcBef>
              <a:spcAft>
                <a:spcPct val="0"/>
              </a:spcAft>
              <a:defRPr sz="3300">
                <a:solidFill>
                  <a:schemeClr val="tx2"/>
                </a:solidFill>
                <a:latin typeface="Helvetica Light" panose="020B0403020202020204" pitchFamily="34" charset="0"/>
                <a:cs typeface="Open Sans" panose="020B0606030504020204" pitchFamily="34" charset="0"/>
              </a:defRPr>
            </a:lvl3pPr>
            <a:lvl4pPr algn="l" defTabSz="685800" rtl="0" eaLnBrk="1" fontAlgn="base" hangingPunct="1">
              <a:lnSpc>
                <a:spcPct val="90000"/>
              </a:lnSpc>
              <a:spcBef>
                <a:spcPct val="0"/>
              </a:spcBef>
              <a:spcAft>
                <a:spcPct val="0"/>
              </a:spcAft>
              <a:defRPr sz="3300">
                <a:solidFill>
                  <a:schemeClr val="tx2"/>
                </a:solidFill>
                <a:latin typeface="Helvetica Light" panose="020B0403020202020204" pitchFamily="34" charset="0"/>
                <a:cs typeface="Open Sans" panose="020B0606030504020204" pitchFamily="34" charset="0"/>
              </a:defRPr>
            </a:lvl4pPr>
            <a:lvl5pPr algn="l" defTabSz="685800" rtl="0" eaLnBrk="1" fontAlgn="base" hangingPunct="1">
              <a:lnSpc>
                <a:spcPct val="90000"/>
              </a:lnSpc>
              <a:spcBef>
                <a:spcPct val="0"/>
              </a:spcBef>
              <a:spcAft>
                <a:spcPct val="0"/>
              </a:spcAft>
              <a:defRPr sz="3300">
                <a:solidFill>
                  <a:schemeClr val="tx2"/>
                </a:solidFill>
                <a:latin typeface="Helvetica Light" panose="020B0403020202020204" pitchFamily="34" charset="0"/>
                <a:cs typeface="Open Sans" panose="020B0606030504020204" pitchFamily="34" charset="0"/>
              </a:defRPr>
            </a:lvl5pPr>
            <a:lvl6pPr marL="457200" algn="l" defTabSz="685800" rtl="0" eaLnBrk="1" fontAlgn="base" hangingPunct="1">
              <a:lnSpc>
                <a:spcPct val="90000"/>
              </a:lnSpc>
              <a:spcBef>
                <a:spcPct val="0"/>
              </a:spcBef>
              <a:spcAft>
                <a:spcPct val="0"/>
              </a:spcAft>
              <a:defRPr sz="3300">
                <a:solidFill>
                  <a:schemeClr val="tx2"/>
                </a:solidFill>
                <a:latin typeface="Helvetica Light" panose="020B0403020202020204" pitchFamily="34" charset="0"/>
                <a:cs typeface="Open Sans" panose="020B0606030504020204" pitchFamily="34" charset="0"/>
              </a:defRPr>
            </a:lvl6pPr>
            <a:lvl7pPr marL="914400" algn="l" defTabSz="685800" rtl="0" eaLnBrk="1" fontAlgn="base" hangingPunct="1">
              <a:lnSpc>
                <a:spcPct val="90000"/>
              </a:lnSpc>
              <a:spcBef>
                <a:spcPct val="0"/>
              </a:spcBef>
              <a:spcAft>
                <a:spcPct val="0"/>
              </a:spcAft>
              <a:defRPr sz="3300">
                <a:solidFill>
                  <a:schemeClr val="tx2"/>
                </a:solidFill>
                <a:latin typeface="Helvetica Light" panose="020B0403020202020204" pitchFamily="34" charset="0"/>
                <a:cs typeface="Open Sans" panose="020B0606030504020204" pitchFamily="34" charset="0"/>
              </a:defRPr>
            </a:lvl7pPr>
            <a:lvl8pPr marL="1371600" algn="l" defTabSz="685800" rtl="0" eaLnBrk="1" fontAlgn="base" hangingPunct="1">
              <a:lnSpc>
                <a:spcPct val="90000"/>
              </a:lnSpc>
              <a:spcBef>
                <a:spcPct val="0"/>
              </a:spcBef>
              <a:spcAft>
                <a:spcPct val="0"/>
              </a:spcAft>
              <a:defRPr sz="3300">
                <a:solidFill>
                  <a:schemeClr val="tx2"/>
                </a:solidFill>
                <a:latin typeface="Helvetica Light" panose="020B0403020202020204" pitchFamily="34" charset="0"/>
                <a:cs typeface="Open Sans" panose="020B0606030504020204" pitchFamily="34" charset="0"/>
              </a:defRPr>
            </a:lvl8pPr>
            <a:lvl9pPr marL="1828800" algn="l" defTabSz="685800" rtl="0" eaLnBrk="1" fontAlgn="base" hangingPunct="1">
              <a:lnSpc>
                <a:spcPct val="90000"/>
              </a:lnSpc>
              <a:spcBef>
                <a:spcPct val="0"/>
              </a:spcBef>
              <a:spcAft>
                <a:spcPct val="0"/>
              </a:spcAft>
              <a:defRPr sz="3300">
                <a:solidFill>
                  <a:schemeClr val="tx2"/>
                </a:solidFill>
                <a:latin typeface="Helvetica Light" panose="020B0403020202020204" pitchFamily="34" charset="0"/>
                <a:cs typeface="Open Sans" panose="020B0606030504020204" pitchFamily="34" charset="0"/>
              </a:defRPr>
            </a:lvl9pPr>
          </a:lstStyle>
          <a:p>
            <a:pPr>
              <a:lnSpc>
                <a:spcPct val="107000"/>
              </a:lnSpc>
              <a:spcBef>
                <a:spcPts val="0"/>
              </a:spcBef>
              <a:spcAft>
                <a:spcPts val="800"/>
              </a:spcAft>
            </a:pPr>
            <a:r>
              <a:rPr lang="en-US" sz="2400" dirty="0">
                <a:latin typeface="+mj-lt"/>
                <a:cs typeface="Times New Roman" panose="02020603050405020304" pitchFamily="18" charset="0"/>
              </a:rPr>
              <a:t>Patient Preference Survey (n=347)</a:t>
            </a:r>
            <a:endParaRPr lang="en-US" sz="2400" dirty="0">
              <a:latin typeface="+mj-lt"/>
            </a:endParaRPr>
          </a:p>
        </p:txBody>
      </p:sp>
      <p:sp>
        <p:nvSpPr>
          <p:cNvPr id="8" name="Content Placeholder 1">
            <a:extLst>
              <a:ext uri="{FF2B5EF4-FFF2-40B4-BE49-F238E27FC236}">
                <a16:creationId xmlns:a16="http://schemas.microsoft.com/office/drawing/2014/main" id="{B57961FF-4484-434D-8F67-8D262B3E615D}"/>
              </a:ext>
            </a:extLst>
          </p:cNvPr>
          <p:cNvSpPr txBox="1">
            <a:spLocks/>
          </p:cNvSpPr>
          <p:nvPr/>
        </p:nvSpPr>
        <p:spPr>
          <a:xfrm>
            <a:off x="201085" y="1139308"/>
            <a:ext cx="8486198" cy="687816"/>
          </a:xfrm>
          <a:prstGeom prst="rect">
            <a:avLst/>
          </a:prstGeom>
        </p:spPr>
        <p:txBody>
          <a:bodyPr vert="horz" lIns="64008" tIns="45720" rIns="91440" bIns="45720" rtlCol="0">
            <a:normAutofit lnSpcReduction="10000"/>
          </a:bodyPr>
          <a:lstStyle>
            <a:lvl1pPr marL="171450" indent="-171450" algn="l" defTabSz="685800" rtl="0" eaLnBrk="1" fontAlgn="base" hangingPunct="1">
              <a:lnSpc>
                <a:spcPct val="100000"/>
              </a:lnSpc>
              <a:spcBef>
                <a:spcPts val="750"/>
              </a:spcBef>
              <a:spcAft>
                <a:spcPct val="0"/>
              </a:spcAft>
              <a:buClrTx/>
              <a:buFont typeface="Arial" panose="020B0604020202020204" pitchFamily="34" charset="0"/>
              <a:buChar char="•"/>
              <a:defRPr sz="1800" kern="1200">
                <a:solidFill>
                  <a:schemeClr val="tx1"/>
                </a:solidFill>
                <a:latin typeface="+mn-lt"/>
                <a:ea typeface="MS PGothic" panose="020B0600070205080204" pitchFamily="34" charset="-128"/>
                <a:cs typeface="+mn-cs"/>
              </a:defRPr>
            </a:lvl1pPr>
            <a:lvl2pPr marL="628650" indent="-285750" algn="l" defTabSz="685800" rtl="0" eaLnBrk="1" fontAlgn="base" hangingPunct="1">
              <a:lnSpc>
                <a:spcPct val="100000"/>
              </a:lnSpc>
              <a:spcBef>
                <a:spcPts val="600"/>
              </a:spcBef>
              <a:spcAft>
                <a:spcPct val="0"/>
              </a:spcAft>
              <a:buClrTx/>
              <a:buFont typeface="Arial" panose="020B0604020202020204" pitchFamily="34" charset="0"/>
              <a:buChar char="•"/>
              <a:defRPr sz="1800" kern="1200">
                <a:solidFill>
                  <a:schemeClr val="tx1"/>
                </a:solidFill>
                <a:latin typeface="+mn-lt"/>
                <a:ea typeface="MS PGothic" panose="020B0600070205080204" pitchFamily="34" charset="-128"/>
                <a:cs typeface="+mn-cs"/>
              </a:defRPr>
            </a:lvl2pPr>
            <a:lvl3pPr marL="857250" indent="-171450" algn="l" defTabSz="685800" rtl="0" eaLnBrk="1" fontAlgn="base" hangingPunct="1">
              <a:lnSpc>
                <a:spcPct val="100000"/>
              </a:lnSpc>
              <a:spcBef>
                <a:spcPts val="600"/>
              </a:spcBef>
              <a:spcAft>
                <a:spcPct val="0"/>
              </a:spcAft>
              <a:buClrTx/>
              <a:buFont typeface="Arial" panose="020B0604020202020204" pitchFamily="34" charset="0"/>
              <a:buChar char="•"/>
              <a:defRPr sz="1800" kern="1200">
                <a:solidFill>
                  <a:schemeClr val="tx1"/>
                </a:solidFill>
                <a:latin typeface="+mn-lt"/>
                <a:ea typeface="MS PGothic" panose="020B0600070205080204" pitchFamily="34" charset="-128"/>
                <a:cs typeface="+mn-cs"/>
              </a:defRPr>
            </a:lvl3pPr>
            <a:lvl4pPr marL="1200150" indent="-171450" algn="l" defTabSz="685800" rtl="0" eaLnBrk="1" fontAlgn="base" hangingPunct="1">
              <a:lnSpc>
                <a:spcPct val="100000"/>
              </a:lnSpc>
              <a:spcBef>
                <a:spcPts val="600"/>
              </a:spcBef>
              <a:spcAft>
                <a:spcPct val="0"/>
              </a:spcAft>
              <a:buClrTx/>
              <a:buFont typeface="Arial" panose="020B0604020202020204" pitchFamily="34" charset="0"/>
              <a:buChar char="•"/>
              <a:defRPr sz="1800" kern="1200">
                <a:solidFill>
                  <a:schemeClr val="tx1"/>
                </a:solidFill>
                <a:latin typeface="+mn-lt"/>
                <a:ea typeface="MS PGothic" panose="020B0600070205080204" pitchFamily="34" charset="-128"/>
                <a:cs typeface="+mn-cs"/>
              </a:defRPr>
            </a:lvl4pPr>
            <a:lvl5pPr marL="1543050" indent="-171450" algn="l" defTabSz="685800" rtl="0" eaLnBrk="1" fontAlgn="base" hangingPunct="1">
              <a:lnSpc>
                <a:spcPct val="100000"/>
              </a:lnSpc>
              <a:spcBef>
                <a:spcPts val="600"/>
              </a:spcBef>
              <a:spcAft>
                <a:spcPct val="0"/>
              </a:spcAft>
              <a:buClrTx/>
              <a:buFont typeface="Arial" panose="020B0604020202020204" pitchFamily="34" charset="0"/>
              <a:buChar char="•"/>
              <a:defRPr sz="1800" kern="1200">
                <a:solidFill>
                  <a:schemeClr val="tx1"/>
                </a:solidFill>
                <a:latin typeface="+mn-lt"/>
                <a:ea typeface="MS PGothic" panose="020B0600070205080204" pitchFamily="34" charset="-128"/>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Bef>
                <a:spcPts val="0"/>
              </a:spcBef>
              <a:spcAft>
                <a:spcPts val="0"/>
              </a:spcAft>
            </a:pPr>
            <a:r>
              <a:rPr lang="en-US" sz="2000" dirty="0">
                <a:latin typeface="Arial" panose="020B0604020202020204" pitchFamily="34" charset="0"/>
                <a:cs typeface="Arial" panose="020B0604020202020204" pitchFamily="34" charset="0"/>
              </a:rPr>
              <a:t>Survey of patients (aged 34–75) with activity-limiting moderate-to-severe axial back &gt;6 months duration</a:t>
            </a:r>
            <a:endParaRPr lang="en-US" sz="2000" b="1" dirty="0">
              <a:latin typeface="Arial" panose="020B0604020202020204" pitchFamily="34" charset="0"/>
              <a:cs typeface="Arial" panose="020B0604020202020204" pitchFamily="34" charset="0"/>
            </a:endParaRPr>
          </a:p>
          <a:p>
            <a:pPr>
              <a:spcBef>
                <a:spcPts val="0"/>
              </a:spcBef>
              <a:spcAft>
                <a:spcPts val="0"/>
              </a:spcAft>
            </a:pPr>
            <a:endParaRPr lang="en-US" sz="2000" dirty="0">
              <a:latin typeface="Arial" panose="020B0604020202020204" pitchFamily="34" charset="0"/>
              <a:cs typeface="Arial" panose="020B0604020202020204" pitchFamily="34" charset="0"/>
            </a:endParaRPr>
          </a:p>
          <a:p>
            <a:pPr marL="0" indent="0">
              <a:spcBef>
                <a:spcPts val="0"/>
              </a:spcBef>
              <a:spcAft>
                <a:spcPts val="0"/>
              </a:spcAft>
              <a:buFont typeface="Arial" panose="020B0604020202020204" pitchFamily="34" charset="0"/>
              <a:buNone/>
            </a:pP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6397018"/>
      </p:ext>
    </p:extLst>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288DC52-C7D8-4943-899A-9F4638AE2A32}"/>
              </a:ext>
            </a:extLst>
          </p:cNvPr>
          <p:cNvSpPr>
            <a:spLocks noGrp="1"/>
          </p:cNvSpPr>
          <p:nvPr>
            <p:ph type="title"/>
          </p:nvPr>
        </p:nvSpPr>
        <p:spPr>
          <a:xfrm>
            <a:off x="466058" y="241297"/>
            <a:ext cx="6793724" cy="788685"/>
          </a:xfrm>
        </p:spPr>
        <p:txBody>
          <a:bodyPr>
            <a:noAutofit/>
          </a:bodyPr>
          <a:lstStyle/>
          <a:p>
            <a:pPr marL="0" marR="0">
              <a:lnSpc>
                <a:spcPct val="107000"/>
              </a:lnSpc>
              <a:spcBef>
                <a:spcPts val="0"/>
              </a:spcBef>
              <a:spcAft>
                <a:spcPts val="800"/>
              </a:spcAft>
            </a:pPr>
            <a:r>
              <a:rPr lang="en-US" sz="2400" dirty="0">
                <a:latin typeface="+mn-lt"/>
                <a:cs typeface="Times New Roman" panose="02020603050405020304" pitchFamily="18" charset="0"/>
              </a:rPr>
              <a:t>Axial LBP Intervention: Permanent PNS Implant</a:t>
            </a:r>
            <a:endParaRPr lang="en-US" sz="2400" dirty="0">
              <a:latin typeface="+mn-lt"/>
            </a:endParaRPr>
          </a:p>
        </p:txBody>
      </p:sp>
      <p:grpSp>
        <p:nvGrpSpPr>
          <p:cNvPr id="12" name="Group 11">
            <a:extLst>
              <a:ext uri="{FF2B5EF4-FFF2-40B4-BE49-F238E27FC236}">
                <a16:creationId xmlns:a16="http://schemas.microsoft.com/office/drawing/2014/main" id="{B0B58A31-DF37-E947-A0D7-A87133DED027}"/>
              </a:ext>
            </a:extLst>
          </p:cNvPr>
          <p:cNvGrpSpPr/>
          <p:nvPr/>
        </p:nvGrpSpPr>
        <p:grpSpPr>
          <a:xfrm>
            <a:off x="3182132" y="1349412"/>
            <a:ext cx="3414052" cy="3668066"/>
            <a:chOff x="814070" y="1396304"/>
            <a:chExt cx="3143332" cy="3314700"/>
          </a:xfrm>
        </p:grpSpPr>
        <p:grpSp>
          <p:nvGrpSpPr>
            <p:cNvPr id="9" name="Group 8">
              <a:extLst>
                <a:ext uri="{FF2B5EF4-FFF2-40B4-BE49-F238E27FC236}">
                  <a16:creationId xmlns:a16="http://schemas.microsoft.com/office/drawing/2014/main" id="{47B291E9-AB97-F641-884C-377B3486CAA3}"/>
                </a:ext>
              </a:extLst>
            </p:cNvPr>
            <p:cNvGrpSpPr/>
            <p:nvPr/>
          </p:nvGrpSpPr>
          <p:grpSpPr>
            <a:xfrm>
              <a:off x="814070" y="1396304"/>
              <a:ext cx="3136138" cy="3314700"/>
              <a:chOff x="814070" y="1396304"/>
              <a:chExt cx="3136138" cy="3314700"/>
            </a:xfrm>
          </p:grpSpPr>
          <p:pic>
            <p:nvPicPr>
              <p:cNvPr id="10" name="Picture 9">
                <a:extLst>
                  <a:ext uri="{FF2B5EF4-FFF2-40B4-BE49-F238E27FC236}">
                    <a16:creationId xmlns:a16="http://schemas.microsoft.com/office/drawing/2014/main" id="{D2AE75AA-9523-EC4C-8CE6-CD19D68042E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0204"/>
              <a:stretch/>
            </p:blipFill>
            <p:spPr>
              <a:xfrm>
                <a:off x="814070" y="1396304"/>
                <a:ext cx="3136138" cy="3314700"/>
              </a:xfrm>
              <a:prstGeom prst="rect">
                <a:avLst/>
              </a:prstGeom>
            </p:spPr>
          </p:pic>
          <p:pic>
            <p:nvPicPr>
              <p:cNvPr id="11" name="Picture 10">
                <a:extLst>
                  <a:ext uri="{FF2B5EF4-FFF2-40B4-BE49-F238E27FC236}">
                    <a16:creationId xmlns:a16="http://schemas.microsoft.com/office/drawing/2014/main" id="{07B3900D-FCFC-494A-9644-0E049229B6B6}"/>
                  </a:ext>
                </a:extLst>
              </p:cNvPr>
              <p:cNvPicPr>
                <a:picLocks noChangeAspect="1"/>
              </p:cNvPicPr>
              <p:nvPr/>
            </p:nvPicPr>
            <p:blipFill>
              <a:blip r:embed="rId4"/>
              <a:stretch>
                <a:fillRect/>
              </a:stretch>
            </p:blipFill>
            <p:spPr>
              <a:xfrm rot="21417626">
                <a:off x="3094148" y="3962952"/>
                <a:ext cx="425342" cy="483617"/>
              </a:xfrm>
              <a:prstGeom prst="rect">
                <a:avLst/>
              </a:prstGeom>
            </p:spPr>
          </p:pic>
        </p:grpSp>
        <p:sp>
          <p:nvSpPr>
            <p:cNvPr id="5" name="TextBox 4">
              <a:extLst>
                <a:ext uri="{FF2B5EF4-FFF2-40B4-BE49-F238E27FC236}">
                  <a16:creationId xmlns:a16="http://schemas.microsoft.com/office/drawing/2014/main" id="{78588D68-4FB7-6C4A-8EF9-CCE460698FE4}"/>
                </a:ext>
              </a:extLst>
            </p:cNvPr>
            <p:cNvSpPr txBox="1"/>
            <p:nvPr/>
          </p:nvSpPr>
          <p:spPr>
            <a:xfrm>
              <a:off x="2750743" y="1650742"/>
              <a:ext cx="1206659" cy="695316"/>
            </a:xfrm>
            <a:prstGeom prst="rect">
              <a:avLst/>
            </a:prstGeom>
            <a:solidFill>
              <a:schemeClr val="bg1"/>
            </a:solidFill>
          </p:spPr>
          <p:txBody>
            <a:bodyPr wrap="square" rtlCol="0">
              <a:spAutoFit/>
            </a:bodyPr>
            <a:lstStyle/>
            <a:p>
              <a:pPr algn="ctr"/>
              <a:r>
                <a:rPr lang="en-US" sz="1100" dirty="0"/>
                <a:t>Permanently Implanted Medial Branch Stimulation Leads</a:t>
              </a:r>
            </a:p>
          </p:txBody>
        </p:sp>
      </p:grpSp>
      <p:sp>
        <p:nvSpPr>
          <p:cNvPr id="14" name="TextBox 13">
            <a:extLst>
              <a:ext uri="{FF2B5EF4-FFF2-40B4-BE49-F238E27FC236}">
                <a16:creationId xmlns:a16="http://schemas.microsoft.com/office/drawing/2014/main" id="{E3C1E48A-07AF-6043-BAEF-C3CDC7AD1A24}"/>
              </a:ext>
            </a:extLst>
          </p:cNvPr>
          <p:cNvSpPr txBox="1"/>
          <p:nvPr/>
        </p:nvSpPr>
        <p:spPr>
          <a:xfrm>
            <a:off x="573596" y="2727570"/>
            <a:ext cx="2091451" cy="1169551"/>
          </a:xfrm>
          <a:prstGeom prst="rect">
            <a:avLst/>
          </a:prstGeom>
          <a:noFill/>
        </p:spPr>
        <p:txBody>
          <a:bodyPr wrap="square" rtlCol="0">
            <a:spAutoFit/>
          </a:bodyPr>
          <a:lstStyle/>
          <a:p>
            <a:pPr algn="ctr"/>
            <a:r>
              <a:rPr lang="en-US" dirty="0"/>
              <a:t>Medial branch stimulation delivered for two 30-minute sessions daily in which the patient is lying prone</a:t>
            </a:r>
          </a:p>
        </p:txBody>
      </p:sp>
      <p:pic>
        <p:nvPicPr>
          <p:cNvPr id="16" name="Picture 15">
            <a:extLst>
              <a:ext uri="{FF2B5EF4-FFF2-40B4-BE49-F238E27FC236}">
                <a16:creationId xmlns:a16="http://schemas.microsoft.com/office/drawing/2014/main" id="{E804F416-DFBF-4448-8E08-C2DAA58F22B6}"/>
              </a:ext>
            </a:extLst>
          </p:cNvPr>
          <p:cNvPicPr>
            <a:picLocks noChangeAspect="1"/>
          </p:cNvPicPr>
          <p:nvPr/>
        </p:nvPicPr>
        <p:blipFill>
          <a:blip r:embed="rId5"/>
          <a:stretch>
            <a:fillRect/>
          </a:stretch>
        </p:blipFill>
        <p:spPr>
          <a:xfrm rot="1041779">
            <a:off x="6211856" y="4740385"/>
            <a:ext cx="1328262" cy="203200"/>
          </a:xfrm>
          <a:prstGeom prst="rect">
            <a:avLst/>
          </a:prstGeom>
        </p:spPr>
      </p:pic>
      <p:sp>
        <p:nvSpPr>
          <p:cNvPr id="15" name="TextBox 14">
            <a:extLst>
              <a:ext uri="{FF2B5EF4-FFF2-40B4-BE49-F238E27FC236}">
                <a16:creationId xmlns:a16="http://schemas.microsoft.com/office/drawing/2014/main" id="{7404AC5A-3060-E949-99C3-8FF09C4FD3F1}"/>
              </a:ext>
            </a:extLst>
          </p:cNvPr>
          <p:cNvSpPr txBox="1"/>
          <p:nvPr/>
        </p:nvSpPr>
        <p:spPr>
          <a:xfrm>
            <a:off x="6596184" y="4494609"/>
            <a:ext cx="1281723" cy="769441"/>
          </a:xfrm>
          <a:prstGeom prst="rect">
            <a:avLst/>
          </a:prstGeom>
          <a:solidFill>
            <a:schemeClr val="bg1"/>
          </a:solidFill>
        </p:spPr>
        <p:txBody>
          <a:bodyPr wrap="square" rtlCol="0">
            <a:spAutoFit/>
          </a:bodyPr>
          <a:lstStyle/>
          <a:p>
            <a:pPr algn="ctr"/>
            <a:r>
              <a:rPr lang="en-US" sz="1100" dirty="0"/>
              <a:t>Permanently Implanted </a:t>
            </a:r>
          </a:p>
          <a:p>
            <a:pPr algn="ctr"/>
            <a:r>
              <a:rPr lang="en-US" sz="1100" dirty="0"/>
              <a:t>Pulse </a:t>
            </a:r>
          </a:p>
          <a:p>
            <a:pPr algn="ctr"/>
            <a:r>
              <a:rPr lang="en-US" sz="1100" dirty="0"/>
              <a:t>Generator</a:t>
            </a:r>
          </a:p>
        </p:txBody>
      </p:sp>
    </p:spTree>
    <p:extLst>
      <p:ext uri="{BB962C8B-B14F-4D97-AF65-F5344CB8AC3E}">
        <p14:creationId xmlns:p14="http://schemas.microsoft.com/office/powerpoint/2010/main" val="839635763"/>
      </p:ext>
    </p:extLst>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288DC52-C7D8-4943-899A-9F4638AE2A32}"/>
              </a:ext>
            </a:extLst>
          </p:cNvPr>
          <p:cNvSpPr>
            <a:spLocks noGrp="1"/>
          </p:cNvSpPr>
          <p:nvPr>
            <p:ph type="title"/>
          </p:nvPr>
        </p:nvSpPr>
        <p:spPr/>
        <p:txBody>
          <a:bodyPr>
            <a:noAutofit/>
          </a:bodyPr>
          <a:lstStyle/>
          <a:p>
            <a:pPr marL="0" marR="0">
              <a:lnSpc>
                <a:spcPct val="107000"/>
              </a:lnSpc>
              <a:spcBef>
                <a:spcPts val="0"/>
              </a:spcBef>
              <a:spcAft>
                <a:spcPts val="800"/>
              </a:spcAft>
            </a:pPr>
            <a:r>
              <a:rPr lang="en-US" sz="2400" dirty="0">
                <a:cs typeface="Times New Roman" panose="02020603050405020304" pitchFamily="18" charset="0"/>
              </a:rPr>
              <a:t>Axial LBP Intervention: Permanent PNS Implant</a:t>
            </a:r>
            <a:endParaRPr lang="en-US" sz="2400" dirty="0">
              <a:latin typeface="+mn-lt"/>
            </a:endParaRPr>
          </a:p>
        </p:txBody>
      </p:sp>
      <p:grpSp>
        <p:nvGrpSpPr>
          <p:cNvPr id="11" name="Group 10">
            <a:extLst>
              <a:ext uri="{FF2B5EF4-FFF2-40B4-BE49-F238E27FC236}">
                <a16:creationId xmlns:a16="http://schemas.microsoft.com/office/drawing/2014/main" id="{05C5B253-2A18-CE4B-96BB-ABF7D1988D35}"/>
              </a:ext>
            </a:extLst>
          </p:cNvPr>
          <p:cNvGrpSpPr/>
          <p:nvPr/>
        </p:nvGrpSpPr>
        <p:grpSpPr>
          <a:xfrm>
            <a:off x="719015" y="1130790"/>
            <a:ext cx="7705969" cy="3574074"/>
            <a:chOff x="1746738" y="1638788"/>
            <a:chExt cx="6889262" cy="2984500"/>
          </a:xfrm>
        </p:grpSpPr>
        <p:pic>
          <p:nvPicPr>
            <p:cNvPr id="2" name="Picture 1">
              <a:extLst>
                <a:ext uri="{FF2B5EF4-FFF2-40B4-BE49-F238E27FC236}">
                  <a16:creationId xmlns:a16="http://schemas.microsoft.com/office/drawing/2014/main" id="{34F6D564-39A7-9643-B110-CF4738E73F1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746738" y="1638788"/>
              <a:ext cx="4575908" cy="2984500"/>
            </a:xfrm>
            <a:prstGeom prst="rect">
              <a:avLst/>
            </a:prstGeom>
          </p:spPr>
        </p:pic>
        <p:cxnSp>
          <p:nvCxnSpPr>
            <p:cNvPr id="6" name="Straight Connector 5">
              <a:extLst>
                <a:ext uri="{FF2B5EF4-FFF2-40B4-BE49-F238E27FC236}">
                  <a16:creationId xmlns:a16="http://schemas.microsoft.com/office/drawing/2014/main" id="{E78CD265-079E-A847-B52C-F7552C20D17D}"/>
                </a:ext>
              </a:extLst>
            </p:cNvPr>
            <p:cNvCxnSpPr>
              <a:cxnSpLocks/>
            </p:cNvCxnSpPr>
            <p:nvPr/>
          </p:nvCxnSpPr>
          <p:spPr>
            <a:xfrm>
              <a:off x="2305538" y="3313724"/>
              <a:ext cx="6330462" cy="54709"/>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B268C2C2-289F-9749-8D96-4FA59CEFAF71}"/>
                </a:ext>
              </a:extLst>
            </p:cNvPr>
            <p:cNvSpPr txBox="1"/>
            <p:nvPr/>
          </p:nvSpPr>
          <p:spPr>
            <a:xfrm>
              <a:off x="6377354" y="3472640"/>
              <a:ext cx="2258646" cy="436910"/>
            </a:xfrm>
            <a:prstGeom prst="rect">
              <a:avLst/>
            </a:prstGeom>
            <a:noFill/>
          </p:spPr>
          <p:txBody>
            <a:bodyPr wrap="square" rtlCol="0">
              <a:spAutoFit/>
            </a:bodyPr>
            <a:lstStyle/>
            <a:p>
              <a:r>
                <a:rPr lang="en-US" b="1" dirty="0"/>
                <a:t>38% of patients with no or minimal improvement</a:t>
              </a:r>
            </a:p>
          </p:txBody>
        </p:sp>
        <p:sp>
          <p:nvSpPr>
            <p:cNvPr id="10" name="TextBox 9">
              <a:extLst>
                <a:ext uri="{FF2B5EF4-FFF2-40B4-BE49-F238E27FC236}">
                  <a16:creationId xmlns:a16="http://schemas.microsoft.com/office/drawing/2014/main" id="{DEB50012-A363-7843-9A0A-1335853B941B}"/>
                </a:ext>
              </a:extLst>
            </p:cNvPr>
            <p:cNvSpPr txBox="1"/>
            <p:nvPr/>
          </p:nvSpPr>
          <p:spPr>
            <a:xfrm>
              <a:off x="6350000" y="2392374"/>
              <a:ext cx="2258646" cy="738664"/>
            </a:xfrm>
            <a:prstGeom prst="rect">
              <a:avLst/>
            </a:prstGeom>
            <a:noFill/>
          </p:spPr>
          <p:txBody>
            <a:bodyPr wrap="square" rtlCol="0">
              <a:spAutoFit/>
            </a:bodyPr>
            <a:lstStyle/>
            <a:p>
              <a:r>
                <a:rPr lang="en-US" dirty="0"/>
                <a:t>62% of patients with &gt;50% improvement or with mild pain &lt;2.5/10</a:t>
              </a:r>
            </a:p>
          </p:txBody>
        </p:sp>
      </p:grpSp>
      <p:sp>
        <p:nvSpPr>
          <p:cNvPr id="12" name="TextBox 11">
            <a:extLst>
              <a:ext uri="{FF2B5EF4-FFF2-40B4-BE49-F238E27FC236}">
                <a16:creationId xmlns:a16="http://schemas.microsoft.com/office/drawing/2014/main" id="{3DEA4517-8395-0948-A2DF-B66327148276}"/>
              </a:ext>
            </a:extLst>
          </p:cNvPr>
          <p:cNvSpPr txBox="1"/>
          <p:nvPr/>
        </p:nvSpPr>
        <p:spPr>
          <a:xfrm>
            <a:off x="390770" y="5323121"/>
            <a:ext cx="8596923" cy="215444"/>
          </a:xfrm>
          <a:prstGeom prst="rect">
            <a:avLst/>
          </a:prstGeom>
          <a:noFill/>
        </p:spPr>
        <p:txBody>
          <a:bodyPr wrap="square" rtlCol="0">
            <a:spAutoFit/>
          </a:bodyPr>
          <a:lstStyle/>
          <a:p>
            <a:r>
              <a:rPr lang="en-US" sz="800" dirty="0"/>
              <a:t>As presented July 16, 2020 at INS NACC Webinar: The Right Device for the Right Patient - Case Presentations and Discussions </a:t>
            </a:r>
          </a:p>
        </p:txBody>
      </p:sp>
      <p:sp>
        <p:nvSpPr>
          <p:cNvPr id="14" name="TextBox 13">
            <a:extLst>
              <a:ext uri="{FF2B5EF4-FFF2-40B4-BE49-F238E27FC236}">
                <a16:creationId xmlns:a16="http://schemas.microsoft.com/office/drawing/2014/main" id="{8B6AA61D-4763-FE43-87C6-EEF2024E6987}"/>
              </a:ext>
            </a:extLst>
          </p:cNvPr>
          <p:cNvSpPr txBox="1"/>
          <p:nvPr/>
        </p:nvSpPr>
        <p:spPr>
          <a:xfrm>
            <a:off x="6088186" y="3820376"/>
            <a:ext cx="2899507" cy="646331"/>
          </a:xfrm>
          <a:prstGeom prst="rect">
            <a:avLst/>
          </a:prstGeom>
          <a:noFill/>
        </p:spPr>
        <p:txBody>
          <a:bodyPr wrap="square" rtlCol="0">
            <a:spAutoFit/>
          </a:bodyPr>
          <a:lstStyle/>
          <a:p>
            <a:pPr marL="171450" indent="-171450">
              <a:buFont typeface="Arial" panose="020B0604020202020204" pitchFamily="34" charset="0"/>
              <a:buChar char="•"/>
            </a:pPr>
            <a:r>
              <a:rPr lang="en-US" sz="1200" dirty="0"/>
              <a:t>Temporary stimulation was not performed in these subjects prior to implanting the permanent system</a:t>
            </a:r>
          </a:p>
        </p:txBody>
      </p:sp>
      <p:grpSp>
        <p:nvGrpSpPr>
          <p:cNvPr id="9" name="Group 8">
            <a:extLst>
              <a:ext uri="{FF2B5EF4-FFF2-40B4-BE49-F238E27FC236}">
                <a16:creationId xmlns:a16="http://schemas.microsoft.com/office/drawing/2014/main" id="{6C71C464-A412-4545-96C9-BE2C4397B560}"/>
              </a:ext>
            </a:extLst>
          </p:cNvPr>
          <p:cNvGrpSpPr/>
          <p:nvPr/>
        </p:nvGrpSpPr>
        <p:grpSpPr>
          <a:xfrm>
            <a:off x="1344060" y="3154890"/>
            <a:ext cx="4401538" cy="1006939"/>
            <a:chOff x="1344060" y="3154890"/>
            <a:chExt cx="4401538" cy="1006939"/>
          </a:xfrm>
        </p:grpSpPr>
        <p:sp>
          <p:nvSpPr>
            <p:cNvPr id="8" name="Rectangle 7">
              <a:extLst>
                <a:ext uri="{FF2B5EF4-FFF2-40B4-BE49-F238E27FC236}">
                  <a16:creationId xmlns:a16="http://schemas.microsoft.com/office/drawing/2014/main" id="{31A38466-F27D-FF4B-9A49-7B59CA217E18}"/>
                </a:ext>
              </a:extLst>
            </p:cNvPr>
            <p:cNvSpPr/>
            <p:nvPr/>
          </p:nvSpPr>
          <p:spPr>
            <a:xfrm>
              <a:off x="1344060" y="3154890"/>
              <a:ext cx="4389228" cy="1006939"/>
            </a:xfrm>
            <a:prstGeom prst="rect">
              <a:avLst/>
            </a:prstGeom>
            <a:solidFill>
              <a:srgbClr val="0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4D3ABD3-E52E-A142-B05C-9A10E30EC450}"/>
                </a:ext>
              </a:extLst>
            </p:cNvPr>
            <p:cNvSpPr txBox="1"/>
            <p:nvPr/>
          </p:nvSpPr>
          <p:spPr>
            <a:xfrm>
              <a:off x="1344060" y="3420364"/>
              <a:ext cx="4401538" cy="738664"/>
            </a:xfrm>
            <a:prstGeom prst="rect">
              <a:avLst/>
            </a:prstGeom>
            <a:solidFill>
              <a:srgbClr val="000000"/>
            </a:solidFill>
          </p:spPr>
          <p:txBody>
            <a:bodyPr wrap="square" rtlCol="0">
              <a:spAutoFit/>
            </a:bodyPr>
            <a:lstStyle/>
            <a:p>
              <a:pPr algn="ctr"/>
              <a:r>
                <a:rPr lang="en-US" dirty="0">
                  <a:solidFill>
                    <a:schemeClr val="bg1"/>
                  </a:solidFill>
                </a:rPr>
                <a:t>A percutaneous trial may have prevented permanent  implantation ( and subsequent explant) in a non-responder</a:t>
              </a:r>
            </a:p>
          </p:txBody>
        </p:sp>
      </p:grpSp>
    </p:spTree>
    <p:extLst>
      <p:ext uri="{BB962C8B-B14F-4D97-AF65-F5344CB8AC3E}">
        <p14:creationId xmlns:p14="http://schemas.microsoft.com/office/powerpoint/2010/main" val="348391707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288DC52-C7D8-4943-899A-9F4638AE2A32}"/>
              </a:ext>
            </a:extLst>
          </p:cNvPr>
          <p:cNvSpPr>
            <a:spLocks noGrp="1"/>
          </p:cNvSpPr>
          <p:nvPr>
            <p:ph type="title"/>
          </p:nvPr>
        </p:nvSpPr>
        <p:spPr>
          <a:xfrm>
            <a:off x="466057" y="241297"/>
            <a:ext cx="7193019" cy="788685"/>
          </a:xfrm>
        </p:spPr>
        <p:txBody>
          <a:bodyPr>
            <a:noAutofit/>
          </a:bodyPr>
          <a:lstStyle/>
          <a:p>
            <a:pPr marL="0" marR="0">
              <a:lnSpc>
                <a:spcPct val="107000"/>
              </a:lnSpc>
              <a:spcBef>
                <a:spcPts val="0"/>
              </a:spcBef>
              <a:spcAft>
                <a:spcPts val="800"/>
              </a:spcAft>
            </a:pPr>
            <a:r>
              <a:rPr lang="en-US" sz="2400" dirty="0">
                <a:cs typeface="Times New Roman" panose="02020603050405020304" pitchFamily="18" charset="0"/>
              </a:rPr>
              <a:t>Axial LBP Intervention: Permanent SCS Implant</a:t>
            </a:r>
            <a:endParaRPr lang="en-US" sz="2400" dirty="0">
              <a:latin typeface="+mn-lt"/>
            </a:endParaRPr>
          </a:p>
        </p:txBody>
      </p:sp>
      <p:sp>
        <p:nvSpPr>
          <p:cNvPr id="6" name="TextBox 5">
            <a:extLst>
              <a:ext uri="{FF2B5EF4-FFF2-40B4-BE49-F238E27FC236}">
                <a16:creationId xmlns:a16="http://schemas.microsoft.com/office/drawing/2014/main" id="{BDF07A3F-5475-4935-B703-CD7FCFBC94AD}"/>
              </a:ext>
            </a:extLst>
          </p:cNvPr>
          <p:cNvSpPr txBox="1"/>
          <p:nvPr/>
        </p:nvSpPr>
        <p:spPr>
          <a:xfrm>
            <a:off x="457200" y="5212080"/>
            <a:ext cx="4572000" cy="200055"/>
          </a:xfrm>
          <a:prstGeom prst="rect">
            <a:avLst/>
          </a:prstGeom>
          <a:noFill/>
        </p:spPr>
        <p:txBody>
          <a:bodyPr wrap="square">
            <a:spAutoFit/>
          </a:bodyPr>
          <a:lstStyle/>
          <a:p>
            <a:r>
              <a:rPr lang="en-US" sz="700" dirty="0"/>
              <a:t>1. Al-</a:t>
            </a:r>
            <a:r>
              <a:rPr lang="en-US" sz="700" dirty="0" err="1"/>
              <a:t>Kaisy</a:t>
            </a:r>
            <a:r>
              <a:rPr lang="en-US" sz="700" dirty="0"/>
              <a:t> </a:t>
            </a:r>
            <a:r>
              <a:rPr lang="en-US" sz="700" i="1" dirty="0"/>
              <a:t>Pain Med </a:t>
            </a:r>
            <a:r>
              <a:rPr lang="en-US" sz="700" dirty="0"/>
              <a:t>2018</a:t>
            </a:r>
          </a:p>
        </p:txBody>
      </p:sp>
      <p:pic>
        <p:nvPicPr>
          <p:cNvPr id="7" name="New picture">
            <a:extLst>
              <a:ext uri="{FF2B5EF4-FFF2-40B4-BE49-F238E27FC236}">
                <a16:creationId xmlns:a16="http://schemas.microsoft.com/office/drawing/2014/main" id="{A8346E85-4BBC-7142-A512-7A476D78FF28}"/>
              </a:ext>
            </a:extLst>
          </p:cNvPr>
          <p:cNvPicPr/>
          <p:nvPr/>
        </p:nvPicPr>
        <p:blipFill>
          <a:blip r:embed="rId3" cstate="screen">
            <a:extLst>
              <a:ext uri="{28A0092B-C50C-407E-A947-70E740481C1C}">
                <a14:useLocalDpi xmlns:a14="http://schemas.microsoft.com/office/drawing/2010/main"/>
              </a:ext>
            </a:extLst>
          </a:blip>
          <a:stretch>
            <a:fillRect/>
          </a:stretch>
        </p:blipFill>
        <p:spPr>
          <a:xfrm>
            <a:off x="4740031" y="1351084"/>
            <a:ext cx="2645507" cy="3682023"/>
          </a:xfrm>
          <a:prstGeom prst="rect">
            <a:avLst/>
          </a:prstGeom>
        </p:spPr>
      </p:pic>
      <p:pic>
        <p:nvPicPr>
          <p:cNvPr id="7170" name="Picture 2" descr="Spinal Cord Stimulation">
            <a:extLst>
              <a:ext uri="{FF2B5EF4-FFF2-40B4-BE49-F238E27FC236}">
                <a16:creationId xmlns:a16="http://schemas.microsoft.com/office/drawing/2014/main" id="{462C8743-DDC6-114C-A033-46C1537F4142}"/>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299090" y="1351084"/>
            <a:ext cx="3272910" cy="3682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4531625"/>
      </p:ext>
    </p:extLst>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288DC52-C7D8-4943-899A-9F4638AE2A32}"/>
              </a:ext>
            </a:extLst>
          </p:cNvPr>
          <p:cNvSpPr>
            <a:spLocks noGrp="1"/>
          </p:cNvSpPr>
          <p:nvPr>
            <p:ph type="title"/>
          </p:nvPr>
        </p:nvSpPr>
        <p:spPr>
          <a:xfrm>
            <a:off x="466057" y="241297"/>
            <a:ext cx="7306343" cy="788685"/>
          </a:xfrm>
        </p:spPr>
        <p:txBody>
          <a:bodyPr>
            <a:noAutofit/>
          </a:bodyPr>
          <a:lstStyle/>
          <a:p>
            <a:pPr marL="0" marR="0">
              <a:lnSpc>
                <a:spcPct val="107000"/>
              </a:lnSpc>
              <a:spcBef>
                <a:spcPts val="0"/>
              </a:spcBef>
              <a:spcAft>
                <a:spcPts val="800"/>
              </a:spcAft>
            </a:pPr>
            <a:r>
              <a:rPr lang="en-US" sz="2400" dirty="0">
                <a:cs typeface="Times New Roman" panose="02020603050405020304" pitchFamily="18" charset="0"/>
              </a:rPr>
              <a:t>Axial LBP Intervention: Permanent SCS Implant</a:t>
            </a:r>
            <a:endParaRPr lang="en-US" sz="2400" dirty="0">
              <a:latin typeface="+mj-lt"/>
            </a:endParaRPr>
          </a:p>
        </p:txBody>
      </p:sp>
      <p:sp>
        <p:nvSpPr>
          <p:cNvPr id="6" name="TextBox 5">
            <a:extLst>
              <a:ext uri="{FF2B5EF4-FFF2-40B4-BE49-F238E27FC236}">
                <a16:creationId xmlns:a16="http://schemas.microsoft.com/office/drawing/2014/main" id="{BDF07A3F-5475-4935-B703-CD7FCFBC94AD}"/>
              </a:ext>
            </a:extLst>
          </p:cNvPr>
          <p:cNvSpPr txBox="1"/>
          <p:nvPr/>
        </p:nvSpPr>
        <p:spPr>
          <a:xfrm>
            <a:off x="457200" y="5212080"/>
            <a:ext cx="4572000" cy="200055"/>
          </a:xfrm>
          <a:prstGeom prst="rect">
            <a:avLst/>
          </a:prstGeom>
          <a:noFill/>
        </p:spPr>
        <p:txBody>
          <a:bodyPr wrap="square">
            <a:spAutoFit/>
          </a:bodyPr>
          <a:lstStyle/>
          <a:p>
            <a:r>
              <a:rPr lang="en-US" sz="700" dirty="0"/>
              <a:t>1. Al-</a:t>
            </a:r>
            <a:r>
              <a:rPr lang="en-US" sz="700" dirty="0" err="1"/>
              <a:t>Kaisy</a:t>
            </a:r>
            <a:r>
              <a:rPr lang="en-US" sz="700" dirty="0"/>
              <a:t> </a:t>
            </a:r>
            <a:r>
              <a:rPr lang="en-US" sz="700" i="1" dirty="0"/>
              <a:t>Pain Med </a:t>
            </a:r>
            <a:r>
              <a:rPr lang="en-US" sz="700" dirty="0"/>
              <a:t>2018</a:t>
            </a:r>
          </a:p>
        </p:txBody>
      </p:sp>
      <p:pic>
        <p:nvPicPr>
          <p:cNvPr id="2" name="Picture 1">
            <a:extLst>
              <a:ext uri="{FF2B5EF4-FFF2-40B4-BE49-F238E27FC236}">
                <a16:creationId xmlns:a16="http://schemas.microsoft.com/office/drawing/2014/main" id="{210DEF6B-0E30-8048-AB0A-49D4CF7E4198}"/>
              </a:ext>
            </a:extLst>
          </p:cNvPr>
          <p:cNvPicPr>
            <a:picLocks noChangeAspect="1"/>
          </p:cNvPicPr>
          <p:nvPr/>
        </p:nvPicPr>
        <p:blipFill>
          <a:blip r:embed="rId3"/>
          <a:stretch>
            <a:fillRect/>
          </a:stretch>
        </p:blipFill>
        <p:spPr>
          <a:xfrm>
            <a:off x="1538165" y="1402373"/>
            <a:ext cx="5676900" cy="3644900"/>
          </a:xfrm>
          <a:prstGeom prst="rect">
            <a:avLst/>
          </a:prstGeom>
        </p:spPr>
      </p:pic>
    </p:spTree>
    <p:extLst>
      <p:ext uri="{BB962C8B-B14F-4D97-AF65-F5344CB8AC3E}">
        <p14:creationId xmlns:p14="http://schemas.microsoft.com/office/powerpoint/2010/main" val="3173689139"/>
      </p:ext>
    </p:extLst>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F639316-6BEE-6A4A-B163-3015F0B85573}"/>
              </a:ext>
            </a:extLst>
          </p:cNvPr>
          <p:cNvSpPr>
            <a:spLocks noGrp="1"/>
          </p:cNvSpPr>
          <p:nvPr>
            <p:ph type="sldNum" sz="quarter" idx="10"/>
          </p:nvPr>
        </p:nvSpPr>
        <p:spPr>
          <a:xfrm>
            <a:off x="6980238" y="5365750"/>
            <a:ext cx="2057400" cy="303213"/>
          </a:xfrm>
          <a:prstGeom prst="rect">
            <a:avLst/>
          </a:prstGeom>
        </p:spPr>
        <p:txBody>
          <a:bodyPr vert="horz" lIns="91440" tIns="45720" rIns="91440" bIns="45720" rtlCol="0" anchor="ctr"/>
          <a:lstStyle>
            <a:defPPr>
              <a:defRPr lang="en-US"/>
            </a:defPPr>
            <a:lvl1pPr algn="r" defTabSz="713232" rtl="0" eaLnBrk="1" fontAlgn="auto" hangingPunct="1">
              <a:spcBef>
                <a:spcPts val="0"/>
              </a:spcBef>
              <a:spcAft>
                <a:spcPts val="0"/>
              </a:spcAft>
              <a:defRPr sz="800" b="0" i="0" kern="1200" smtClean="0">
                <a:solidFill>
                  <a:schemeClr val="tx1">
                    <a:lumMod val="75000"/>
                    <a:lumOff val="25000"/>
                  </a:schemeClr>
                </a:solidFill>
                <a:latin typeface="Arial" panose="020B0604020202020204" pitchFamily="34" charset="0"/>
                <a:ea typeface="+mn-ea"/>
                <a:cs typeface="+mn-cs"/>
              </a:defRPr>
            </a:lvl1pPr>
            <a:lvl2pPr marL="355600" indent="101600" algn="l" defTabSz="712788"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2pPr>
            <a:lvl3pPr marL="712788" indent="201613" algn="l" defTabSz="712788"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3pPr>
            <a:lvl4pPr marL="1068388" indent="303213" algn="l" defTabSz="712788"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4pPr>
            <a:lvl5pPr marL="1425575" indent="403225" algn="l" defTabSz="712788"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pPr>
              <a:defRPr/>
            </a:pPr>
            <a:fld id="{40F6589A-B91E-A549-AA70-3890E7230044}" type="slidenum">
              <a:rPr lang="en-US" smtClean="0"/>
              <a:pPr>
                <a:defRPr/>
              </a:pPr>
              <a:t>36</a:t>
            </a:fld>
            <a:endParaRPr lang="en-US"/>
          </a:p>
        </p:txBody>
      </p:sp>
      <p:graphicFrame>
        <p:nvGraphicFramePr>
          <p:cNvPr id="5" name="Chart 4">
            <a:extLst>
              <a:ext uri="{FF2B5EF4-FFF2-40B4-BE49-F238E27FC236}">
                <a16:creationId xmlns:a16="http://schemas.microsoft.com/office/drawing/2014/main" id="{A619E65E-04C5-E841-95F6-0CA4B1DE34ED}"/>
              </a:ext>
            </a:extLst>
          </p:cNvPr>
          <p:cNvGraphicFramePr/>
          <p:nvPr/>
        </p:nvGraphicFramePr>
        <p:xfrm>
          <a:off x="106362" y="1591786"/>
          <a:ext cx="8026592" cy="4067666"/>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08AC0846-7D1D-6D4A-B5EF-F271CB6C0AAB}"/>
              </a:ext>
            </a:extLst>
          </p:cNvPr>
          <p:cNvSpPr txBox="1"/>
          <p:nvPr/>
        </p:nvSpPr>
        <p:spPr>
          <a:xfrm>
            <a:off x="7481388" y="4133595"/>
            <a:ext cx="1055097" cy="276999"/>
          </a:xfrm>
          <a:prstGeom prst="rect">
            <a:avLst/>
          </a:prstGeom>
          <a:noFill/>
        </p:spPr>
        <p:txBody>
          <a:bodyPr wrap="none" rtlCol="0">
            <a:spAutoFit/>
          </a:bodyPr>
          <a:lstStyle/>
          <a:p>
            <a:pPr algn="ctr"/>
            <a:r>
              <a:rPr lang="en-US" sz="1200" dirty="0"/>
              <a:t>60-day PNS </a:t>
            </a:r>
          </a:p>
        </p:txBody>
      </p:sp>
      <p:sp>
        <p:nvSpPr>
          <p:cNvPr id="10" name="TextBox 9">
            <a:extLst>
              <a:ext uri="{FF2B5EF4-FFF2-40B4-BE49-F238E27FC236}">
                <a16:creationId xmlns:a16="http://schemas.microsoft.com/office/drawing/2014/main" id="{2BFCA326-A887-384C-8B1D-946153563FFF}"/>
              </a:ext>
            </a:extLst>
          </p:cNvPr>
          <p:cNvSpPr txBox="1"/>
          <p:nvPr/>
        </p:nvSpPr>
        <p:spPr>
          <a:xfrm>
            <a:off x="7498797" y="2796656"/>
            <a:ext cx="510140" cy="276999"/>
          </a:xfrm>
          <a:prstGeom prst="rect">
            <a:avLst/>
          </a:prstGeom>
          <a:noFill/>
        </p:spPr>
        <p:txBody>
          <a:bodyPr wrap="square" rtlCol="0">
            <a:spAutoFit/>
          </a:bodyPr>
          <a:lstStyle/>
          <a:p>
            <a:pPr algn="ctr"/>
            <a:r>
              <a:rPr lang="en-US" sz="1200" dirty="0"/>
              <a:t>RFA</a:t>
            </a:r>
          </a:p>
        </p:txBody>
      </p:sp>
      <p:sp>
        <p:nvSpPr>
          <p:cNvPr id="11" name="TextBox 10">
            <a:extLst>
              <a:ext uri="{FF2B5EF4-FFF2-40B4-BE49-F238E27FC236}">
                <a16:creationId xmlns:a16="http://schemas.microsoft.com/office/drawing/2014/main" id="{5020CBB5-35FE-0F43-9AA3-E2A2BB327DEA}"/>
              </a:ext>
            </a:extLst>
          </p:cNvPr>
          <p:cNvSpPr txBox="1"/>
          <p:nvPr/>
        </p:nvSpPr>
        <p:spPr>
          <a:xfrm>
            <a:off x="7340325" y="3567146"/>
            <a:ext cx="1337225" cy="461665"/>
          </a:xfrm>
          <a:prstGeom prst="rect">
            <a:avLst/>
          </a:prstGeom>
          <a:noFill/>
        </p:spPr>
        <p:txBody>
          <a:bodyPr wrap="none" rtlCol="0">
            <a:spAutoFit/>
          </a:bodyPr>
          <a:lstStyle/>
          <a:p>
            <a:pPr algn="ctr"/>
            <a:r>
              <a:rPr lang="en-US" sz="1200" dirty="0"/>
              <a:t>Permanent PNS </a:t>
            </a:r>
          </a:p>
          <a:p>
            <a:pPr algn="ctr"/>
            <a:r>
              <a:rPr lang="en-US" sz="1200" dirty="0"/>
              <a:t>Implant</a:t>
            </a:r>
          </a:p>
        </p:txBody>
      </p:sp>
      <p:sp>
        <p:nvSpPr>
          <p:cNvPr id="12" name="TextBox 11">
            <a:extLst>
              <a:ext uri="{FF2B5EF4-FFF2-40B4-BE49-F238E27FC236}">
                <a16:creationId xmlns:a16="http://schemas.microsoft.com/office/drawing/2014/main" id="{7A8DB96A-F804-0349-BA2D-4CBADCEEBA8E}"/>
              </a:ext>
            </a:extLst>
          </p:cNvPr>
          <p:cNvSpPr txBox="1"/>
          <p:nvPr/>
        </p:nvSpPr>
        <p:spPr>
          <a:xfrm>
            <a:off x="7071360" y="1587549"/>
            <a:ext cx="1721946" cy="461665"/>
          </a:xfrm>
          <a:prstGeom prst="rect">
            <a:avLst/>
          </a:prstGeom>
          <a:noFill/>
        </p:spPr>
        <p:txBody>
          <a:bodyPr wrap="none" rtlCol="0">
            <a:spAutoFit/>
          </a:bodyPr>
          <a:lstStyle/>
          <a:p>
            <a:pPr algn="ctr"/>
            <a:r>
              <a:rPr lang="en-US" sz="1200" dirty="0"/>
              <a:t>Permanent SCS/DRG </a:t>
            </a:r>
          </a:p>
          <a:p>
            <a:pPr algn="ctr"/>
            <a:r>
              <a:rPr lang="en-US" sz="1200" dirty="0"/>
              <a:t>Implant</a:t>
            </a:r>
          </a:p>
        </p:txBody>
      </p:sp>
      <p:grpSp>
        <p:nvGrpSpPr>
          <p:cNvPr id="15" name="Group 14">
            <a:extLst>
              <a:ext uri="{FF2B5EF4-FFF2-40B4-BE49-F238E27FC236}">
                <a16:creationId xmlns:a16="http://schemas.microsoft.com/office/drawing/2014/main" id="{7B627123-9C09-DD44-B5B4-C332F44B11E7}"/>
              </a:ext>
            </a:extLst>
          </p:cNvPr>
          <p:cNvGrpSpPr/>
          <p:nvPr/>
        </p:nvGrpSpPr>
        <p:grpSpPr>
          <a:xfrm>
            <a:off x="1312210" y="1744770"/>
            <a:ext cx="1321574" cy="1211772"/>
            <a:chOff x="1312210" y="1439970"/>
            <a:chExt cx="1321574" cy="1211772"/>
          </a:xfrm>
        </p:grpSpPr>
        <p:sp>
          <p:nvSpPr>
            <p:cNvPr id="13" name="TextBox 12">
              <a:extLst>
                <a:ext uri="{FF2B5EF4-FFF2-40B4-BE49-F238E27FC236}">
                  <a16:creationId xmlns:a16="http://schemas.microsoft.com/office/drawing/2014/main" id="{23E4DDE5-EEF2-9F4F-99CA-768A1FA1BCA4}"/>
                </a:ext>
              </a:extLst>
            </p:cNvPr>
            <p:cNvSpPr txBox="1"/>
            <p:nvPr/>
          </p:nvSpPr>
          <p:spPr>
            <a:xfrm>
              <a:off x="1312210" y="1439970"/>
              <a:ext cx="1321574" cy="577081"/>
            </a:xfrm>
            <a:prstGeom prst="rect">
              <a:avLst/>
            </a:prstGeom>
            <a:solidFill>
              <a:schemeClr val="bg1"/>
            </a:solidFill>
          </p:spPr>
          <p:txBody>
            <a:bodyPr wrap="square" rtlCol="0">
              <a:spAutoFit/>
            </a:bodyPr>
            <a:lstStyle/>
            <a:p>
              <a:pPr algn="ctr"/>
              <a:r>
                <a:rPr lang="en-US" sz="1050" dirty="0">
                  <a:solidFill>
                    <a:srgbClr val="0070C0"/>
                  </a:solidFill>
                </a:rPr>
                <a:t>Non-permanent treatments are highly preferred</a:t>
              </a:r>
            </a:p>
          </p:txBody>
        </p:sp>
        <p:sp>
          <p:nvSpPr>
            <p:cNvPr id="14" name="Oval 13">
              <a:extLst>
                <a:ext uri="{FF2B5EF4-FFF2-40B4-BE49-F238E27FC236}">
                  <a16:creationId xmlns:a16="http://schemas.microsoft.com/office/drawing/2014/main" id="{18D1C4E6-F761-B949-85F8-FC8F4425AE29}"/>
                </a:ext>
              </a:extLst>
            </p:cNvPr>
            <p:cNvSpPr/>
            <p:nvPr/>
          </p:nvSpPr>
          <p:spPr>
            <a:xfrm>
              <a:off x="1699072" y="1980899"/>
              <a:ext cx="711200" cy="67084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A8B86B0E-541F-8F43-AD3D-4D9F7AB4BDDC}"/>
              </a:ext>
            </a:extLst>
          </p:cNvPr>
          <p:cNvSpPr>
            <a:spLocks noGrp="1"/>
          </p:cNvSpPr>
          <p:nvPr>
            <p:ph type="title"/>
          </p:nvPr>
        </p:nvSpPr>
        <p:spPr>
          <a:xfrm>
            <a:off x="0" y="1121235"/>
            <a:ext cx="9144000" cy="506022"/>
          </a:xfrm>
        </p:spPr>
        <p:txBody>
          <a:bodyPr>
            <a:normAutofit/>
          </a:bodyPr>
          <a:lstStyle/>
          <a:p>
            <a:pPr algn="ctr"/>
            <a:r>
              <a:rPr lang="en-US" sz="1600" b="1" dirty="0">
                <a:solidFill>
                  <a:schemeClr val="tx1"/>
                </a:solidFill>
              </a:rPr>
              <a:t>Patient Preference Survey Outcomes</a:t>
            </a:r>
          </a:p>
        </p:txBody>
      </p:sp>
      <p:sp>
        <p:nvSpPr>
          <p:cNvPr id="3" name="TextBox 2">
            <a:extLst>
              <a:ext uri="{FF2B5EF4-FFF2-40B4-BE49-F238E27FC236}">
                <a16:creationId xmlns:a16="http://schemas.microsoft.com/office/drawing/2014/main" id="{89D09181-1B8E-0C4B-953C-DAFB0D09DEA4}"/>
              </a:ext>
            </a:extLst>
          </p:cNvPr>
          <p:cNvSpPr txBox="1"/>
          <p:nvPr/>
        </p:nvSpPr>
        <p:spPr>
          <a:xfrm>
            <a:off x="203199" y="5464152"/>
            <a:ext cx="1415772" cy="200055"/>
          </a:xfrm>
          <a:prstGeom prst="rect">
            <a:avLst/>
          </a:prstGeom>
          <a:noFill/>
        </p:spPr>
        <p:txBody>
          <a:bodyPr wrap="none" rtlCol="0">
            <a:spAutoFit/>
          </a:bodyPr>
          <a:lstStyle/>
          <a:p>
            <a:r>
              <a:rPr lang="en-US" sz="700" dirty="0"/>
              <a:t>Data on file, SPR Therapeutics</a:t>
            </a:r>
          </a:p>
        </p:txBody>
      </p:sp>
      <p:sp>
        <p:nvSpPr>
          <p:cNvPr id="6" name="TextBox 5">
            <a:extLst>
              <a:ext uri="{FF2B5EF4-FFF2-40B4-BE49-F238E27FC236}">
                <a16:creationId xmlns:a16="http://schemas.microsoft.com/office/drawing/2014/main" id="{FD7084A7-8F06-104A-8BEC-7A30ACEE57D4}"/>
              </a:ext>
            </a:extLst>
          </p:cNvPr>
          <p:cNvSpPr txBox="1"/>
          <p:nvPr/>
        </p:nvSpPr>
        <p:spPr>
          <a:xfrm>
            <a:off x="5976277" y="2150005"/>
            <a:ext cx="1739346" cy="415498"/>
          </a:xfrm>
          <a:prstGeom prst="rect">
            <a:avLst/>
          </a:prstGeom>
          <a:solidFill>
            <a:schemeClr val="bg1"/>
          </a:solidFill>
        </p:spPr>
        <p:txBody>
          <a:bodyPr wrap="square" rtlCol="0">
            <a:spAutoFit/>
          </a:bodyPr>
          <a:lstStyle/>
          <a:p>
            <a:pPr algn="ctr"/>
            <a:r>
              <a:rPr lang="en-US" sz="1050" dirty="0">
                <a:solidFill>
                  <a:srgbClr val="FF0000"/>
                </a:solidFill>
              </a:rPr>
              <a:t>Permanent spinal implants are least favored</a:t>
            </a:r>
          </a:p>
        </p:txBody>
      </p:sp>
      <p:sp>
        <p:nvSpPr>
          <p:cNvPr id="17" name="Title 2">
            <a:extLst>
              <a:ext uri="{FF2B5EF4-FFF2-40B4-BE49-F238E27FC236}">
                <a16:creationId xmlns:a16="http://schemas.microsoft.com/office/drawing/2014/main" id="{B94ECAFE-53D4-44C6-A7BC-8E7E3950612F}"/>
              </a:ext>
            </a:extLst>
          </p:cNvPr>
          <p:cNvSpPr txBox="1">
            <a:spLocks/>
          </p:cNvSpPr>
          <p:nvPr/>
        </p:nvSpPr>
        <p:spPr bwMode="auto">
          <a:xfrm>
            <a:off x="466057" y="241297"/>
            <a:ext cx="7306343" cy="788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anchor="ctr" anchorCtr="0" compatLnSpc="1">
            <a:prstTxWarp prst="textNoShape">
              <a:avLst/>
            </a:prstTxWarp>
            <a:noAutofit/>
          </a:bodyPr>
          <a:lstStyle>
            <a:lvl1pPr algn="l" defTabSz="685800" rtl="0" eaLnBrk="1" fontAlgn="base" hangingPunct="1">
              <a:lnSpc>
                <a:spcPct val="90000"/>
              </a:lnSpc>
              <a:spcBef>
                <a:spcPct val="0"/>
              </a:spcBef>
              <a:spcAft>
                <a:spcPct val="0"/>
              </a:spcAft>
              <a:defRPr lang="en-US" sz="2800" b="0" i="0" kern="1200" dirty="0">
                <a:solidFill>
                  <a:schemeClr val="bg1"/>
                </a:solidFill>
                <a:latin typeface="Arial" panose="020B0604020202020204" pitchFamily="34" charset="0"/>
                <a:ea typeface="Arial" panose="020B0604020202020204" pitchFamily="34" charset="0"/>
                <a:cs typeface="Calibri Light" charset="0"/>
              </a:defRPr>
            </a:lvl1pPr>
            <a:lvl2pPr algn="l" defTabSz="685800" rtl="0" eaLnBrk="1" fontAlgn="base" hangingPunct="1">
              <a:lnSpc>
                <a:spcPct val="90000"/>
              </a:lnSpc>
              <a:spcBef>
                <a:spcPct val="0"/>
              </a:spcBef>
              <a:spcAft>
                <a:spcPct val="0"/>
              </a:spcAft>
              <a:defRPr sz="3300">
                <a:solidFill>
                  <a:schemeClr val="tx2"/>
                </a:solidFill>
                <a:latin typeface="Helvetica Light" panose="020B0403020202020204" pitchFamily="34" charset="0"/>
                <a:cs typeface="Open Sans" panose="020B0606030504020204" pitchFamily="34" charset="0"/>
              </a:defRPr>
            </a:lvl2pPr>
            <a:lvl3pPr algn="l" defTabSz="685800" rtl="0" eaLnBrk="1" fontAlgn="base" hangingPunct="1">
              <a:lnSpc>
                <a:spcPct val="90000"/>
              </a:lnSpc>
              <a:spcBef>
                <a:spcPct val="0"/>
              </a:spcBef>
              <a:spcAft>
                <a:spcPct val="0"/>
              </a:spcAft>
              <a:defRPr sz="3300">
                <a:solidFill>
                  <a:schemeClr val="tx2"/>
                </a:solidFill>
                <a:latin typeface="Helvetica Light" panose="020B0403020202020204" pitchFamily="34" charset="0"/>
                <a:cs typeface="Open Sans" panose="020B0606030504020204" pitchFamily="34" charset="0"/>
              </a:defRPr>
            </a:lvl3pPr>
            <a:lvl4pPr algn="l" defTabSz="685800" rtl="0" eaLnBrk="1" fontAlgn="base" hangingPunct="1">
              <a:lnSpc>
                <a:spcPct val="90000"/>
              </a:lnSpc>
              <a:spcBef>
                <a:spcPct val="0"/>
              </a:spcBef>
              <a:spcAft>
                <a:spcPct val="0"/>
              </a:spcAft>
              <a:defRPr sz="3300">
                <a:solidFill>
                  <a:schemeClr val="tx2"/>
                </a:solidFill>
                <a:latin typeface="Helvetica Light" panose="020B0403020202020204" pitchFamily="34" charset="0"/>
                <a:cs typeface="Open Sans" panose="020B0606030504020204" pitchFamily="34" charset="0"/>
              </a:defRPr>
            </a:lvl4pPr>
            <a:lvl5pPr algn="l" defTabSz="685800" rtl="0" eaLnBrk="1" fontAlgn="base" hangingPunct="1">
              <a:lnSpc>
                <a:spcPct val="90000"/>
              </a:lnSpc>
              <a:spcBef>
                <a:spcPct val="0"/>
              </a:spcBef>
              <a:spcAft>
                <a:spcPct val="0"/>
              </a:spcAft>
              <a:defRPr sz="3300">
                <a:solidFill>
                  <a:schemeClr val="tx2"/>
                </a:solidFill>
                <a:latin typeface="Helvetica Light" panose="020B0403020202020204" pitchFamily="34" charset="0"/>
                <a:cs typeface="Open Sans" panose="020B0606030504020204" pitchFamily="34" charset="0"/>
              </a:defRPr>
            </a:lvl5pPr>
            <a:lvl6pPr marL="457200" algn="l" defTabSz="685800" rtl="0" eaLnBrk="1" fontAlgn="base" hangingPunct="1">
              <a:lnSpc>
                <a:spcPct val="90000"/>
              </a:lnSpc>
              <a:spcBef>
                <a:spcPct val="0"/>
              </a:spcBef>
              <a:spcAft>
                <a:spcPct val="0"/>
              </a:spcAft>
              <a:defRPr sz="3300">
                <a:solidFill>
                  <a:schemeClr val="tx2"/>
                </a:solidFill>
                <a:latin typeface="Helvetica Light" panose="020B0403020202020204" pitchFamily="34" charset="0"/>
                <a:cs typeface="Open Sans" panose="020B0606030504020204" pitchFamily="34" charset="0"/>
              </a:defRPr>
            </a:lvl6pPr>
            <a:lvl7pPr marL="914400" algn="l" defTabSz="685800" rtl="0" eaLnBrk="1" fontAlgn="base" hangingPunct="1">
              <a:lnSpc>
                <a:spcPct val="90000"/>
              </a:lnSpc>
              <a:spcBef>
                <a:spcPct val="0"/>
              </a:spcBef>
              <a:spcAft>
                <a:spcPct val="0"/>
              </a:spcAft>
              <a:defRPr sz="3300">
                <a:solidFill>
                  <a:schemeClr val="tx2"/>
                </a:solidFill>
                <a:latin typeface="Helvetica Light" panose="020B0403020202020204" pitchFamily="34" charset="0"/>
                <a:cs typeface="Open Sans" panose="020B0606030504020204" pitchFamily="34" charset="0"/>
              </a:defRPr>
            </a:lvl7pPr>
            <a:lvl8pPr marL="1371600" algn="l" defTabSz="685800" rtl="0" eaLnBrk="1" fontAlgn="base" hangingPunct="1">
              <a:lnSpc>
                <a:spcPct val="90000"/>
              </a:lnSpc>
              <a:spcBef>
                <a:spcPct val="0"/>
              </a:spcBef>
              <a:spcAft>
                <a:spcPct val="0"/>
              </a:spcAft>
              <a:defRPr sz="3300">
                <a:solidFill>
                  <a:schemeClr val="tx2"/>
                </a:solidFill>
                <a:latin typeface="Helvetica Light" panose="020B0403020202020204" pitchFamily="34" charset="0"/>
                <a:cs typeface="Open Sans" panose="020B0606030504020204" pitchFamily="34" charset="0"/>
              </a:defRPr>
            </a:lvl8pPr>
            <a:lvl9pPr marL="1828800" algn="l" defTabSz="685800" rtl="0" eaLnBrk="1" fontAlgn="base" hangingPunct="1">
              <a:lnSpc>
                <a:spcPct val="90000"/>
              </a:lnSpc>
              <a:spcBef>
                <a:spcPct val="0"/>
              </a:spcBef>
              <a:spcAft>
                <a:spcPct val="0"/>
              </a:spcAft>
              <a:defRPr sz="3300">
                <a:solidFill>
                  <a:schemeClr val="tx2"/>
                </a:solidFill>
                <a:latin typeface="Helvetica Light" panose="020B0403020202020204" pitchFamily="34" charset="0"/>
                <a:cs typeface="Open Sans" panose="020B0606030504020204" pitchFamily="34" charset="0"/>
              </a:defRPr>
            </a:lvl9pPr>
          </a:lstStyle>
          <a:p>
            <a:pPr>
              <a:lnSpc>
                <a:spcPct val="107000"/>
              </a:lnSpc>
              <a:spcBef>
                <a:spcPts val="0"/>
              </a:spcBef>
              <a:spcAft>
                <a:spcPts val="800"/>
              </a:spcAft>
            </a:pPr>
            <a:r>
              <a:rPr lang="en-US" sz="2400" dirty="0">
                <a:latin typeface="+mj-lt"/>
                <a:cs typeface="Times New Roman" panose="02020603050405020304" pitchFamily="18" charset="0"/>
              </a:rPr>
              <a:t>Patient Preference Survey (n=453)</a:t>
            </a:r>
            <a:endParaRPr lang="en-US" sz="2400" dirty="0">
              <a:latin typeface="+mj-lt"/>
            </a:endParaRPr>
          </a:p>
        </p:txBody>
      </p:sp>
    </p:spTree>
    <p:extLst>
      <p:ext uri="{BB962C8B-B14F-4D97-AF65-F5344CB8AC3E}">
        <p14:creationId xmlns:p14="http://schemas.microsoft.com/office/powerpoint/2010/main" val="21649294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21E1F548-6DBF-4F7B-B577-0F5AE06F0C1D}"/>
              </a:ext>
            </a:extLst>
          </p:cNvPr>
          <p:cNvGrpSpPr/>
          <p:nvPr/>
        </p:nvGrpSpPr>
        <p:grpSpPr>
          <a:xfrm>
            <a:off x="5731313" y="1029617"/>
            <a:ext cx="2743200" cy="416784"/>
            <a:chOff x="7641751" y="991823"/>
            <a:chExt cx="3657600" cy="555712"/>
          </a:xfrm>
        </p:grpSpPr>
        <p:sp>
          <p:nvSpPr>
            <p:cNvPr id="54" name="Rectangle: Rounded Corners 53">
              <a:extLst>
                <a:ext uri="{FF2B5EF4-FFF2-40B4-BE49-F238E27FC236}">
                  <a16:creationId xmlns:a16="http://schemas.microsoft.com/office/drawing/2014/main" id="{471C7A9B-40CF-43BF-B272-EB8E5CDE2BB0}"/>
                </a:ext>
              </a:extLst>
            </p:cNvPr>
            <p:cNvSpPr/>
            <p:nvPr/>
          </p:nvSpPr>
          <p:spPr>
            <a:xfrm>
              <a:off x="8739031" y="991823"/>
              <a:ext cx="2560320" cy="555712"/>
            </a:xfrm>
            <a:prstGeom prst="round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r>
                <a:rPr lang="en-US" sz="1050" i="1" dirty="0">
                  <a:solidFill>
                    <a:sysClr val="windowText" lastClr="000000"/>
                  </a:solidFill>
                  <a:latin typeface="Calibri" panose="020F0502020204030204"/>
                  <a:cs typeface="Times New Roman" panose="02020603050405020304" pitchFamily="18" charset="0"/>
                </a:rPr>
                <a:t>Failed conservative/injection treatment</a:t>
              </a:r>
            </a:p>
          </p:txBody>
        </p:sp>
        <p:cxnSp>
          <p:nvCxnSpPr>
            <p:cNvPr id="146" name="Straight Arrow Connector 145">
              <a:extLst>
                <a:ext uri="{FF2B5EF4-FFF2-40B4-BE49-F238E27FC236}">
                  <a16:creationId xmlns:a16="http://schemas.microsoft.com/office/drawing/2014/main" id="{A955B170-C926-4647-8888-48229E7876B8}"/>
                </a:ext>
              </a:extLst>
            </p:cNvPr>
            <p:cNvCxnSpPr>
              <a:cxnSpLocks/>
            </p:cNvCxnSpPr>
            <p:nvPr/>
          </p:nvCxnSpPr>
          <p:spPr>
            <a:xfrm>
              <a:off x="7641751" y="1269679"/>
              <a:ext cx="1097280" cy="0"/>
            </a:xfrm>
            <a:prstGeom prst="straightConnector1">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cxnSp>
        <p:nvCxnSpPr>
          <p:cNvPr id="147" name="Straight Arrow Connector 146">
            <a:extLst>
              <a:ext uri="{FF2B5EF4-FFF2-40B4-BE49-F238E27FC236}">
                <a16:creationId xmlns:a16="http://schemas.microsoft.com/office/drawing/2014/main" id="{8FD2D6D5-3399-4367-81AA-52DB834F11EE}"/>
              </a:ext>
            </a:extLst>
          </p:cNvPr>
          <p:cNvCxnSpPr>
            <a:cxnSpLocks/>
          </p:cNvCxnSpPr>
          <p:nvPr/>
        </p:nvCxnSpPr>
        <p:spPr>
          <a:xfrm>
            <a:off x="6473314" y="1238009"/>
            <a:ext cx="5801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953EAB41-FF8C-4DA9-B066-F287135D4D6C}"/>
              </a:ext>
            </a:extLst>
          </p:cNvPr>
          <p:cNvGrpSpPr/>
          <p:nvPr/>
        </p:nvGrpSpPr>
        <p:grpSpPr>
          <a:xfrm>
            <a:off x="3395554" y="976355"/>
            <a:ext cx="2311700" cy="640559"/>
            <a:chOff x="4527406" y="920807"/>
            <a:chExt cx="3082266" cy="854078"/>
          </a:xfrm>
        </p:grpSpPr>
        <p:sp>
          <p:nvSpPr>
            <p:cNvPr id="16" name="Rectangle: Rounded Corners 15">
              <a:extLst>
                <a:ext uri="{FF2B5EF4-FFF2-40B4-BE49-F238E27FC236}">
                  <a16:creationId xmlns:a16="http://schemas.microsoft.com/office/drawing/2014/main" id="{22AF1A5B-AE0F-46E4-A910-369B35B63A48}"/>
                </a:ext>
              </a:extLst>
            </p:cNvPr>
            <p:cNvSpPr/>
            <p:nvPr/>
          </p:nvSpPr>
          <p:spPr>
            <a:xfrm>
              <a:off x="4527406" y="920807"/>
              <a:ext cx="3082266" cy="562708"/>
            </a:xfrm>
            <a:prstGeom prst="round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r>
                <a:rPr lang="en-US" sz="1050" dirty="0">
                  <a:solidFill>
                    <a:prstClr val="black"/>
                  </a:solidFill>
                  <a:latin typeface="Calibri" panose="020F0502020204030204"/>
                </a:rPr>
                <a:t>Chronic “Virgin” (non=operated)  LBP</a:t>
              </a:r>
            </a:p>
            <a:p>
              <a:pPr algn="ctr" defTabSz="685800" eaLnBrk="1" fontAlgn="auto" hangingPunct="1">
                <a:spcBef>
                  <a:spcPts val="0"/>
                </a:spcBef>
                <a:spcAft>
                  <a:spcPts val="0"/>
                </a:spcAft>
                <a:defRPr/>
              </a:pPr>
              <a:r>
                <a:rPr lang="en-US" sz="1050" dirty="0">
                  <a:solidFill>
                    <a:prstClr val="black"/>
                  </a:solidFill>
                  <a:latin typeface="Calibri" panose="020F0502020204030204"/>
                </a:rPr>
                <a:t>(&gt;3 </a:t>
              </a:r>
              <a:r>
                <a:rPr lang="en-US" sz="1050" dirty="0" err="1">
                  <a:solidFill>
                    <a:prstClr val="black"/>
                  </a:solidFill>
                  <a:latin typeface="Calibri" panose="020F0502020204030204"/>
                </a:rPr>
                <a:t>mo</a:t>
              </a:r>
              <a:r>
                <a:rPr lang="en-US" sz="1050" dirty="0">
                  <a:solidFill>
                    <a:prstClr val="black"/>
                  </a:solidFill>
                  <a:latin typeface="Calibri" panose="020F0502020204030204"/>
                </a:rPr>
                <a:t>)</a:t>
              </a:r>
            </a:p>
          </p:txBody>
        </p:sp>
        <p:cxnSp>
          <p:nvCxnSpPr>
            <p:cNvPr id="63" name="Straight Arrow Connector 62">
              <a:extLst>
                <a:ext uri="{FF2B5EF4-FFF2-40B4-BE49-F238E27FC236}">
                  <a16:creationId xmlns:a16="http://schemas.microsoft.com/office/drawing/2014/main" id="{7E76A5E0-CEBE-4FDE-8809-7C26E8841C36}"/>
                </a:ext>
              </a:extLst>
            </p:cNvPr>
            <p:cNvCxnSpPr>
              <a:cxnSpLocks/>
            </p:cNvCxnSpPr>
            <p:nvPr/>
          </p:nvCxnSpPr>
          <p:spPr>
            <a:xfrm>
              <a:off x="6089715" y="1500565"/>
              <a:ext cx="0" cy="27432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FCD474CF-7D41-48EE-B56B-33FDEB6BB0F1}"/>
              </a:ext>
            </a:extLst>
          </p:cNvPr>
          <p:cNvGrpSpPr/>
          <p:nvPr/>
        </p:nvGrpSpPr>
        <p:grpSpPr>
          <a:xfrm>
            <a:off x="3569518" y="1629702"/>
            <a:ext cx="2019614" cy="833510"/>
            <a:chOff x="4759356" y="1791935"/>
            <a:chExt cx="2692819" cy="1111347"/>
          </a:xfrm>
        </p:grpSpPr>
        <p:sp>
          <p:nvSpPr>
            <p:cNvPr id="12" name="Rectangle: Rounded Corners 11">
              <a:extLst>
                <a:ext uri="{FF2B5EF4-FFF2-40B4-BE49-F238E27FC236}">
                  <a16:creationId xmlns:a16="http://schemas.microsoft.com/office/drawing/2014/main" id="{EF83995E-21D8-4C34-9A51-FDF84E20DAA5}"/>
                </a:ext>
              </a:extLst>
            </p:cNvPr>
            <p:cNvSpPr/>
            <p:nvPr/>
          </p:nvSpPr>
          <p:spPr>
            <a:xfrm>
              <a:off x="4759356" y="1791935"/>
              <a:ext cx="2692819" cy="562707"/>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r>
                <a:rPr lang="en-US" sz="1050" dirty="0">
                  <a:solidFill>
                    <a:prstClr val="black"/>
                  </a:solidFill>
                  <a:latin typeface="Calibri" panose="020F0502020204030204"/>
                </a:rPr>
                <a:t>Rule out specific pathologies</a:t>
              </a:r>
            </a:p>
            <a:p>
              <a:pPr algn="ctr" defTabSz="685800" eaLnBrk="1" fontAlgn="auto" hangingPunct="1">
                <a:spcBef>
                  <a:spcPts val="0"/>
                </a:spcBef>
                <a:spcAft>
                  <a:spcPts val="0"/>
                </a:spcAft>
                <a:defRPr/>
              </a:pPr>
              <a:r>
                <a:rPr lang="en-US" sz="1050" dirty="0">
                  <a:solidFill>
                    <a:prstClr val="black"/>
                  </a:solidFill>
                  <a:latin typeface="Calibri" panose="020F0502020204030204"/>
                </a:rPr>
                <a:t>(e.g., fracture, cancer, infection)</a:t>
              </a:r>
            </a:p>
          </p:txBody>
        </p:sp>
        <p:cxnSp>
          <p:nvCxnSpPr>
            <p:cNvPr id="64" name="Straight Arrow Connector 63">
              <a:extLst>
                <a:ext uri="{FF2B5EF4-FFF2-40B4-BE49-F238E27FC236}">
                  <a16:creationId xmlns:a16="http://schemas.microsoft.com/office/drawing/2014/main" id="{C0B9E343-2575-458E-8698-44DB46DCA197}"/>
                </a:ext>
              </a:extLst>
            </p:cNvPr>
            <p:cNvCxnSpPr>
              <a:cxnSpLocks/>
            </p:cNvCxnSpPr>
            <p:nvPr/>
          </p:nvCxnSpPr>
          <p:spPr>
            <a:xfrm>
              <a:off x="6105766" y="2354642"/>
              <a:ext cx="0" cy="54864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30" name="Rectangle 29">
            <a:extLst>
              <a:ext uri="{FF2B5EF4-FFF2-40B4-BE49-F238E27FC236}">
                <a16:creationId xmlns:a16="http://schemas.microsoft.com/office/drawing/2014/main" id="{1E2AA704-1345-415D-9BAB-912749221336}"/>
              </a:ext>
            </a:extLst>
          </p:cNvPr>
          <p:cNvSpPr/>
          <p:nvPr/>
        </p:nvSpPr>
        <p:spPr>
          <a:xfrm>
            <a:off x="4086572" y="3480012"/>
            <a:ext cx="960120" cy="569214"/>
          </a:xfrm>
          <a:prstGeom prst="roundRect">
            <a:avLst/>
          </a:prstGeom>
          <a:solidFill>
            <a:schemeClr val="accent6">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r>
              <a:rPr lang="en-US" sz="1050" b="1" dirty="0">
                <a:solidFill>
                  <a:prstClr val="black"/>
                </a:solidFill>
                <a:latin typeface="Calibri" panose="020F0502020204030204"/>
              </a:rPr>
              <a:t>Fusion</a:t>
            </a:r>
          </a:p>
          <a:p>
            <a:pPr algn="ctr" defTabSz="685800" eaLnBrk="1" fontAlgn="auto" hangingPunct="1">
              <a:spcBef>
                <a:spcPts val="0"/>
              </a:spcBef>
              <a:spcAft>
                <a:spcPts val="0"/>
              </a:spcAft>
              <a:defRPr/>
            </a:pPr>
            <a:r>
              <a:rPr lang="en-US" sz="1050" b="1" dirty="0">
                <a:solidFill>
                  <a:prstClr val="black"/>
                </a:solidFill>
                <a:latin typeface="Calibri" panose="020F0502020204030204"/>
              </a:rPr>
              <a:t>Implants</a:t>
            </a:r>
          </a:p>
        </p:txBody>
      </p:sp>
      <p:grpSp>
        <p:nvGrpSpPr>
          <p:cNvPr id="19" name="Group 18">
            <a:extLst>
              <a:ext uri="{FF2B5EF4-FFF2-40B4-BE49-F238E27FC236}">
                <a16:creationId xmlns:a16="http://schemas.microsoft.com/office/drawing/2014/main" id="{67AB2188-A2B5-423A-9D5B-28313FDD79BD}"/>
              </a:ext>
            </a:extLst>
          </p:cNvPr>
          <p:cNvGrpSpPr/>
          <p:nvPr/>
        </p:nvGrpSpPr>
        <p:grpSpPr>
          <a:xfrm>
            <a:off x="2119328" y="2246357"/>
            <a:ext cx="5163604" cy="205740"/>
            <a:chOff x="2825770" y="2614142"/>
            <a:chExt cx="6884805" cy="274320"/>
          </a:xfrm>
        </p:grpSpPr>
        <p:cxnSp>
          <p:nvCxnSpPr>
            <p:cNvPr id="111" name="Straight Connector 110">
              <a:extLst>
                <a:ext uri="{FF2B5EF4-FFF2-40B4-BE49-F238E27FC236}">
                  <a16:creationId xmlns:a16="http://schemas.microsoft.com/office/drawing/2014/main" id="{E040C641-352C-48B1-8BB5-F9E03EBFB3E4}"/>
                </a:ext>
              </a:extLst>
            </p:cNvPr>
            <p:cNvCxnSpPr>
              <a:cxnSpLocks/>
            </p:cNvCxnSpPr>
            <p:nvPr/>
          </p:nvCxnSpPr>
          <p:spPr>
            <a:xfrm>
              <a:off x="2825770" y="2614142"/>
              <a:ext cx="68848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Arrow Connector 111">
              <a:extLst>
                <a:ext uri="{FF2B5EF4-FFF2-40B4-BE49-F238E27FC236}">
                  <a16:creationId xmlns:a16="http://schemas.microsoft.com/office/drawing/2014/main" id="{16CA5451-87CC-4CC9-A19F-5CF20E358515}"/>
                </a:ext>
              </a:extLst>
            </p:cNvPr>
            <p:cNvCxnSpPr>
              <a:cxnSpLocks/>
            </p:cNvCxnSpPr>
            <p:nvPr/>
          </p:nvCxnSpPr>
          <p:spPr>
            <a:xfrm>
              <a:off x="9710575" y="2614142"/>
              <a:ext cx="0" cy="27432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3" name="Straight Arrow Connector 112">
              <a:extLst>
                <a:ext uri="{FF2B5EF4-FFF2-40B4-BE49-F238E27FC236}">
                  <a16:creationId xmlns:a16="http://schemas.microsoft.com/office/drawing/2014/main" id="{3B2591E5-EC8B-4410-AA88-E6C1A2B35D5F}"/>
                </a:ext>
              </a:extLst>
            </p:cNvPr>
            <p:cNvCxnSpPr>
              <a:cxnSpLocks/>
            </p:cNvCxnSpPr>
            <p:nvPr/>
          </p:nvCxnSpPr>
          <p:spPr>
            <a:xfrm>
              <a:off x="2825770" y="2614142"/>
              <a:ext cx="0" cy="27432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C8755DB7-D5D3-404A-9BC9-FE973FA6FCF2}"/>
              </a:ext>
            </a:extLst>
          </p:cNvPr>
          <p:cNvGrpSpPr/>
          <p:nvPr/>
        </p:nvGrpSpPr>
        <p:grpSpPr>
          <a:xfrm>
            <a:off x="3649914" y="2573281"/>
            <a:ext cx="1814732" cy="870438"/>
            <a:chOff x="4866551" y="3050041"/>
            <a:chExt cx="2419643" cy="1160584"/>
          </a:xfrm>
        </p:grpSpPr>
        <p:sp>
          <p:nvSpPr>
            <p:cNvPr id="7" name="Rectangle 6">
              <a:extLst>
                <a:ext uri="{FF2B5EF4-FFF2-40B4-BE49-F238E27FC236}">
                  <a16:creationId xmlns:a16="http://schemas.microsoft.com/office/drawing/2014/main" id="{C1D1FF42-AB65-43A5-9561-1AACA6D8FB60}"/>
                </a:ext>
              </a:extLst>
            </p:cNvPr>
            <p:cNvSpPr/>
            <p:nvPr/>
          </p:nvSpPr>
          <p:spPr>
            <a:xfrm>
              <a:off x="4866551" y="3050041"/>
              <a:ext cx="2419643" cy="88626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r>
                <a:rPr lang="en-US" sz="1050" dirty="0">
                  <a:solidFill>
                    <a:prstClr val="black"/>
                  </a:solidFill>
                  <a:latin typeface="Calibri" panose="020F0502020204030204"/>
                </a:rPr>
                <a:t>Pain over SI joint, </a:t>
              </a:r>
            </a:p>
            <a:p>
              <a:pPr algn="ctr" defTabSz="685800" eaLnBrk="1" fontAlgn="auto" hangingPunct="1">
                <a:spcBef>
                  <a:spcPts val="0"/>
                </a:spcBef>
                <a:spcAft>
                  <a:spcPts val="0"/>
                </a:spcAft>
                <a:defRPr/>
              </a:pPr>
              <a:r>
                <a:rPr lang="en-US" sz="1050" dirty="0">
                  <a:solidFill>
                    <a:prstClr val="black"/>
                  </a:solidFill>
                  <a:latin typeface="Calibri" panose="020F0502020204030204"/>
                </a:rPr>
                <a:t>mechanically provoked; may or may not present with leg pain</a:t>
              </a:r>
            </a:p>
          </p:txBody>
        </p:sp>
        <p:cxnSp>
          <p:nvCxnSpPr>
            <p:cNvPr id="123" name="Straight Arrow Connector 122">
              <a:extLst>
                <a:ext uri="{FF2B5EF4-FFF2-40B4-BE49-F238E27FC236}">
                  <a16:creationId xmlns:a16="http://schemas.microsoft.com/office/drawing/2014/main" id="{06E8980A-60FE-43DA-A7B5-EEDB745C5091}"/>
                </a:ext>
              </a:extLst>
            </p:cNvPr>
            <p:cNvCxnSpPr>
              <a:cxnSpLocks/>
            </p:cNvCxnSpPr>
            <p:nvPr/>
          </p:nvCxnSpPr>
          <p:spPr>
            <a:xfrm>
              <a:off x="6074020" y="3936305"/>
              <a:ext cx="0" cy="27432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 name="Group 7">
            <a:extLst>
              <a:ext uri="{FF2B5EF4-FFF2-40B4-BE49-F238E27FC236}">
                <a16:creationId xmlns:a16="http://schemas.microsoft.com/office/drawing/2014/main" id="{3CF30FA5-F4DB-904D-8CB2-DD42F820511B}"/>
              </a:ext>
            </a:extLst>
          </p:cNvPr>
          <p:cNvGrpSpPr/>
          <p:nvPr/>
        </p:nvGrpSpPr>
        <p:grpSpPr>
          <a:xfrm>
            <a:off x="608813" y="2615152"/>
            <a:ext cx="3020199" cy="1464486"/>
            <a:chOff x="7738629" y="3105869"/>
            <a:chExt cx="4026932" cy="1952648"/>
          </a:xfrm>
        </p:grpSpPr>
        <p:sp>
          <p:nvSpPr>
            <p:cNvPr id="26" name="Rectangle 25">
              <a:extLst>
                <a:ext uri="{FF2B5EF4-FFF2-40B4-BE49-F238E27FC236}">
                  <a16:creationId xmlns:a16="http://schemas.microsoft.com/office/drawing/2014/main" id="{EC8CFAF1-2B4F-4124-AD11-0D70D8C042BC}"/>
                </a:ext>
              </a:extLst>
            </p:cNvPr>
            <p:cNvSpPr/>
            <p:nvPr/>
          </p:nvSpPr>
          <p:spPr>
            <a:xfrm>
              <a:off x="7738629" y="4299565"/>
              <a:ext cx="1280160" cy="758952"/>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r>
                <a:rPr lang="en-US" sz="1050" b="1" dirty="0">
                  <a:solidFill>
                    <a:prstClr val="black"/>
                  </a:solidFill>
                  <a:latin typeface="Calibri" panose="020F0502020204030204"/>
                </a:rPr>
                <a:t>PILD procedure</a:t>
              </a:r>
            </a:p>
          </p:txBody>
        </p:sp>
        <p:sp>
          <p:nvSpPr>
            <p:cNvPr id="28" name="Rectangle 27">
              <a:extLst>
                <a:ext uri="{FF2B5EF4-FFF2-40B4-BE49-F238E27FC236}">
                  <a16:creationId xmlns:a16="http://schemas.microsoft.com/office/drawing/2014/main" id="{7D28591F-3E04-4254-BA23-8692C68225B9}"/>
                </a:ext>
              </a:extLst>
            </p:cNvPr>
            <p:cNvSpPr/>
            <p:nvPr/>
          </p:nvSpPr>
          <p:spPr>
            <a:xfrm>
              <a:off x="10485401" y="4259016"/>
              <a:ext cx="1280160" cy="758952"/>
            </a:xfrm>
            <a:prstGeom prst="roundRect">
              <a:avLst/>
            </a:prstGeom>
            <a:solidFill>
              <a:schemeClr val="accent6">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r>
                <a:rPr lang="en-US" sz="1050" b="1" dirty="0">
                  <a:solidFill>
                    <a:prstClr val="black"/>
                  </a:solidFill>
                  <a:latin typeface="Calibri" panose="020F0502020204030204"/>
                </a:rPr>
                <a:t>Spacer implants</a:t>
              </a:r>
            </a:p>
          </p:txBody>
        </p:sp>
        <p:grpSp>
          <p:nvGrpSpPr>
            <p:cNvPr id="24" name="Group 23">
              <a:extLst>
                <a:ext uri="{FF2B5EF4-FFF2-40B4-BE49-F238E27FC236}">
                  <a16:creationId xmlns:a16="http://schemas.microsoft.com/office/drawing/2014/main" id="{9FB99C52-CB40-4299-AEB3-6AA38005F599}"/>
                </a:ext>
              </a:extLst>
            </p:cNvPr>
            <p:cNvGrpSpPr/>
            <p:nvPr/>
          </p:nvGrpSpPr>
          <p:grpSpPr>
            <a:xfrm>
              <a:off x="9086173" y="4407592"/>
              <a:ext cx="1331844" cy="562707"/>
              <a:chOff x="9086173" y="4407592"/>
              <a:chExt cx="1331844" cy="562707"/>
            </a:xfrm>
          </p:grpSpPr>
          <p:sp>
            <p:nvSpPr>
              <p:cNvPr id="3" name="Flowchart: Decision 2">
                <a:extLst>
                  <a:ext uri="{FF2B5EF4-FFF2-40B4-BE49-F238E27FC236}">
                    <a16:creationId xmlns:a16="http://schemas.microsoft.com/office/drawing/2014/main" id="{7A0B1F98-9FAA-419E-869C-1ABE6844AB5C}"/>
                  </a:ext>
                </a:extLst>
              </p:cNvPr>
              <p:cNvSpPr/>
              <p:nvPr/>
            </p:nvSpPr>
            <p:spPr>
              <a:xfrm>
                <a:off x="9314773" y="4407592"/>
                <a:ext cx="874644" cy="562707"/>
              </a:xfrm>
              <a:prstGeom prst="flowChartDecision">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r>
                  <a:rPr lang="en-US" sz="1050" b="1" dirty="0">
                    <a:solidFill>
                      <a:prstClr val="black"/>
                    </a:solidFill>
                    <a:latin typeface="Calibri" panose="020F0502020204030204"/>
                  </a:rPr>
                  <a:t>P</a:t>
                </a:r>
              </a:p>
            </p:txBody>
          </p:sp>
          <p:cxnSp>
            <p:nvCxnSpPr>
              <p:cNvPr id="9" name="Straight Arrow Connector 8">
                <a:extLst>
                  <a:ext uri="{FF2B5EF4-FFF2-40B4-BE49-F238E27FC236}">
                    <a16:creationId xmlns:a16="http://schemas.microsoft.com/office/drawing/2014/main" id="{8FB2376B-1D8E-497F-B9B5-9F42B8EAECD4}"/>
                  </a:ext>
                </a:extLst>
              </p:cNvPr>
              <p:cNvCxnSpPr/>
              <p:nvPr/>
            </p:nvCxnSpPr>
            <p:spPr>
              <a:xfrm>
                <a:off x="10189417" y="4688945"/>
                <a:ext cx="2286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6" name="Straight Arrow Connector 35">
                <a:extLst>
                  <a:ext uri="{FF2B5EF4-FFF2-40B4-BE49-F238E27FC236}">
                    <a16:creationId xmlns:a16="http://schemas.microsoft.com/office/drawing/2014/main" id="{57A8A6E8-5F38-4647-9D56-45DE9EF17C1C}"/>
                  </a:ext>
                </a:extLst>
              </p:cNvPr>
              <p:cNvCxnSpPr>
                <a:cxnSpLocks/>
              </p:cNvCxnSpPr>
              <p:nvPr/>
            </p:nvCxnSpPr>
            <p:spPr>
              <a:xfrm flipH="1">
                <a:off x="9086173" y="4688945"/>
                <a:ext cx="2286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nvGrpSpPr>
            <p:cNvPr id="22" name="Group 21">
              <a:extLst>
                <a:ext uri="{FF2B5EF4-FFF2-40B4-BE49-F238E27FC236}">
                  <a16:creationId xmlns:a16="http://schemas.microsoft.com/office/drawing/2014/main" id="{46F0B206-2DA4-41D5-8790-F876B88DBC2B}"/>
                </a:ext>
              </a:extLst>
            </p:cNvPr>
            <p:cNvGrpSpPr/>
            <p:nvPr/>
          </p:nvGrpSpPr>
          <p:grpSpPr>
            <a:xfrm>
              <a:off x="8378709" y="3105869"/>
              <a:ext cx="2746772" cy="1219056"/>
              <a:chOff x="8378709" y="3105869"/>
              <a:chExt cx="2746772" cy="1219056"/>
            </a:xfrm>
          </p:grpSpPr>
          <p:sp>
            <p:nvSpPr>
              <p:cNvPr id="2" name="Rectangle 1">
                <a:extLst>
                  <a:ext uri="{FF2B5EF4-FFF2-40B4-BE49-F238E27FC236}">
                    <a16:creationId xmlns:a16="http://schemas.microsoft.com/office/drawing/2014/main" id="{003DCD91-BE87-49CE-9AE2-3E3719E63621}"/>
                  </a:ext>
                </a:extLst>
              </p:cNvPr>
              <p:cNvSpPr/>
              <p:nvPr/>
            </p:nvSpPr>
            <p:spPr>
              <a:xfrm>
                <a:off x="8378709" y="3105869"/>
                <a:ext cx="2746772" cy="99131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r>
                  <a:rPr lang="en-US" sz="1050" dirty="0">
                    <a:solidFill>
                      <a:prstClr val="black"/>
                    </a:solidFill>
                    <a:latin typeface="Calibri" panose="020F0502020204030204"/>
                  </a:rPr>
                  <a:t>Leg pain worsens when standing or walking, relieved when sitting or bending (Lumbar Spinal Stenosis)</a:t>
                </a:r>
              </a:p>
            </p:txBody>
          </p:sp>
          <p:cxnSp>
            <p:nvCxnSpPr>
              <p:cNvPr id="38" name="Straight Arrow Connector 37">
                <a:extLst>
                  <a:ext uri="{FF2B5EF4-FFF2-40B4-BE49-F238E27FC236}">
                    <a16:creationId xmlns:a16="http://schemas.microsoft.com/office/drawing/2014/main" id="{A436AD77-8E3B-46A8-85DC-5226D88F3330}"/>
                  </a:ext>
                </a:extLst>
              </p:cNvPr>
              <p:cNvCxnSpPr>
                <a:cxnSpLocks/>
              </p:cNvCxnSpPr>
              <p:nvPr/>
            </p:nvCxnSpPr>
            <p:spPr>
              <a:xfrm>
                <a:off x="9752095" y="4096325"/>
                <a:ext cx="0" cy="2286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5" name="Group 4">
            <a:extLst>
              <a:ext uri="{FF2B5EF4-FFF2-40B4-BE49-F238E27FC236}">
                <a16:creationId xmlns:a16="http://schemas.microsoft.com/office/drawing/2014/main" id="{1D466BB5-4825-1F43-B1C2-9118FE5B6FBE}"/>
              </a:ext>
            </a:extLst>
          </p:cNvPr>
          <p:cNvGrpSpPr/>
          <p:nvPr/>
        </p:nvGrpSpPr>
        <p:grpSpPr>
          <a:xfrm>
            <a:off x="5731314" y="2573281"/>
            <a:ext cx="3138683" cy="2394760"/>
            <a:chOff x="733901" y="3038821"/>
            <a:chExt cx="4184911" cy="3193013"/>
          </a:xfrm>
        </p:grpSpPr>
        <p:grpSp>
          <p:nvGrpSpPr>
            <p:cNvPr id="20" name="Group 19">
              <a:extLst>
                <a:ext uri="{FF2B5EF4-FFF2-40B4-BE49-F238E27FC236}">
                  <a16:creationId xmlns:a16="http://schemas.microsoft.com/office/drawing/2014/main" id="{75D37B1A-543D-4A46-9BA5-23194DD7BBB8}"/>
                </a:ext>
              </a:extLst>
            </p:cNvPr>
            <p:cNvGrpSpPr/>
            <p:nvPr/>
          </p:nvGrpSpPr>
          <p:grpSpPr>
            <a:xfrm>
              <a:off x="1999790" y="3038821"/>
              <a:ext cx="1648252" cy="1251017"/>
              <a:chOff x="1999790" y="3038821"/>
              <a:chExt cx="1648252" cy="1251017"/>
            </a:xfrm>
          </p:grpSpPr>
          <p:sp>
            <p:nvSpPr>
              <p:cNvPr id="4" name="Rectangle 3">
                <a:extLst>
                  <a:ext uri="{FF2B5EF4-FFF2-40B4-BE49-F238E27FC236}">
                    <a16:creationId xmlns:a16="http://schemas.microsoft.com/office/drawing/2014/main" id="{535DACC7-1FE2-4EE9-8C77-CDB869C9E173}"/>
                  </a:ext>
                </a:extLst>
              </p:cNvPr>
              <p:cNvSpPr/>
              <p:nvPr/>
            </p:nvSpPr>
            <p:spPr>
              <a:xfrm>
                <a:off x="1999790" y="3038821"/>
                <a:ext cx="1648252" cy="88626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r>
                  <a:rPr lang="en-US" sz="1050" dirty="0">
                    <a:solidFill>
                      <a:prstClr val="black"/>
                    </a:solidFill>
                    <a:latin typeface="Calibri" panose="020F0502020204030204"/>
                  </a:rPr>
                  <a:t>Back pain without leg pain</a:t>
                </a:r>
              </a:p>
            </p:txBody>
          </p:sp>
          <p:cxnSp>
            <p:nvCxnSpPr>
              <p:cNvPr id="47" name="Straight Arrow Connector 46">
                <a:extLst>
                  <a:ext uri="{FF2B5EF4-FFF2-40B4-BE49-F238E27FC236}">
                    <a16:creationId xmlns:a16="http://schemas.microsoft.com/office/drawing/2014/main" id="{EEBDA821-DDBB-467E-B312-0B4FE317C281}"/>
                  </a:ext>
                </a:extLst>
              </p:cNvPr>
              <p:cNvCxnSpPr>
                <a:cxnSpLocks/>
              </p:cNvCxnSpPr>
              <p:nvPr/>
            </p:nvCxnSpPr>
            <p:spPr>
              <a:xfrm>
                <a:off x="2818600" y="3924078"/>
                <a:ext cx="0" cy="36576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EFD988F6-8075-4FF4-B54D-B091BEF1DCFF}"/>
                </a:ext>
              </a:extLst>
            </p:cNvPr>
            <p:cNvGrpSpPr/>
            <p:nvPr/>
          </p:nvGrpSpPr>
          <p:grpSpPr>
            <a:xfrm>
              <a:off x="1355560" y="5073546"/>
              <a:ext cx="2926080" cy="274320"/>
              <a:chOff x="1355560" y="5073546"/>
              <a:chExt cx="2926080" cy="274320"/>
            </a:xfrm>
          </p:grpSpPr>
          <p:cxnSp>
            <p:nvCxnSpPr>
              <p:cNvPr id="49" name="Straight Connector 48">
                <a:extLst>
                  <a:ext uri="{FF2B5EF4-FFF2-40B4-BE49-F238E27FC236}">
                    <a16:creationId xmlns:a16="http://schemas.microsoft.com/office/drawing/2014/main" id="{D09823DE-81B0-4D68-A044-3A7B4FD5D7ED}"/>
                  </a:ext>
                </a:extLst>
              </p:cNvPr>
              <p:cNvCxnSpPr>
                <a:cxnSpLocks/>
              </p:cNvCxnSpPr>
              <p:nvPr/>
            </p:nvCxnSpPr>
            <p:spPr>
              <a:xfrm>
                <a:off x="1355560" y="5073546"/>
                <a:ext cx="29260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AA090475-72E6-4E76-A7F2-1862E217E56F}"/>
                  </a:ext>
                </a:extLst>
              </p:cNvPr>
              <p:cNvCxnSpPr>
                <a:cxnSpLocks/>
              </p:cNvCxnSpPr>
              <p:nvPr/>
            </p:nvCxnSpPr>
            <p:spPr>
              <a:xfrm>
                <a:off x="4281640" y="5073546"/>
                <a:ext cx="0" cy="27432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2FA04DC4-E648-4907-9121-30B6098F0F8B}"/>
                  </a:ext>
                </a:extLst>
              </p:cNvPr>
              <p:cNvCxnSpPr>
                <a:cxnSpLocks/>
              </p:cNvCxnSpPr>
              <p:nvPr/>
            </p:nvCxnSpPr>
            <p:spPr>
              <a:xfrm>
                <a:off x="1355560" y="5073546"/>
                <a:ext cx="0" cy="27432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4" name="Rectangle 29">
              <a:extLst>
                <a:ext uri="{FF2B5EF4-FFF2-40B4-BE49-F238E27FC236}">
                  <a16:creationId xmlns:a16="http://schemas.microsoft.com/office/drawing/2014/main" id="{3E99131D-B0A6-42F4-8EE7-FA489896392A}"/>
                </a:ext>
              </a:extLst>
            </p:cNvPr>
            <p:cNvSpPr/>
            <p:nvPr/>
          </p:nvSpPr>
          <p:spPr>
            <a:xfrm>
              <a:off x="733901" y="5452059"/>
              <a:ext cx="1280160" cy="758952"/>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r>
                <a:rPr lang="en-US" sz="1050" b="1" dirty="0">
                  <a:solidFill>
                    <a:prstClr val="black"/>
                  </a:solidFill>
                  <a:latin typeface="Calibri" panose="020F0502020204030204"/>
                </a:rPr>
                <a:t>Stimulation</a:t>
              </a:r>
            </a:p>
            <a:p>
              <a:pPr algn="ctr" defTabSz="685800" eaLnBrk="1" fontAlgn="auto" hangingPunct="1">
                <a:spcBef>
                  <a:spcPts val="0"/>
                </a:spcBef>
                <a:spcAft>
                  <a:spcPts val="0"/>
                </a:spcAft>
                <a:defRPr/>
              </a:pPr>
              <a:r>
                <a:rPr lang="en-US" sz="1050" b="1" dirty="0">
                  <a:solidFill>
                    <a:prstClr val="black"/>
                  </a:solidFill>
                  <a:latin typeface="Calibri" panose="020F0502020204030204"/>
                </a:rPr>
                <a:t>temporary implant</a:t>
              </a:r>
            </a:p>
          </p:txBody>
        </p:sp>
        <p:sp>
          <p:nvSpPr>
            <p:cNvPr id="15" name="Rectangle 29">
              <a:extLst>
                <a:ext uri="{FF2B5EF4-FFF2-40B4-BE49-F238E27FC236}">
                  <a16:creationId xmlns:a16="http://schemas.microsoft.com/office/drawing/2014/main" id="{264660E9-F805-419A-87E1-00CE60904ECD}"/>
                </a:ext>
              </a:extLst>
            </p:cNvPr>
            <p:cNvSpPr/>
            <p:nvPr/>
          </p:nvSpPr>
          <p:spPr>
            <a:xfrm>
              <a:off x="2185690" y="5472882"/>
              <a:ext cx="1280160" cy="758952"/>
            </a:xfrm>
            <a:prstGeom prst="roundRect">
              <a:avLst/>
            </a:prstGeom>
            <a:solidFill>
              <a:schemeClr val="accent6">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r>
                <a:rPr lang="en-US" sz="1050" b="1" dirty="0">
                  <a:solidFill>
                    <a:prstClr val="black"/>
                  </a:solidFill>
                  <a:latin typeface="Calibri" panose="020F0502020204030204"/>
                </a:rPr>
                <a:t>Stimulation permanent implant</a:t>
              </a:r>
            </a:p>
          </p:txBody>
        </p:sp>
        <p:sp>
          <p:nvSpPr>
            <p:cNvPr id="17" name="Rectangle 29">
              <a:extLst>
                <a:ext uri="{FF2B5EF4-FFF2-40B4-BE49-F238E27FC236}">
                  <a16:creationId xmlns:a16="http://schemas.microsoft.com/office/drawing/2014/main" id="{264AFA7A-10E5-4965-BE1E-89F5EF57ACAE}"/>
                </a:ext>
              </a:extLst>
            </p:cNvPr>
            <p:cNvSpPr/>
            <p:nvPr/>
          </p:nvSpPr>
          <p:spPr>
            <a:xfrm>
              <a:off x="3638652" y="5472882"/>
              <a:ext cx="1280160" cy="758952"/>
            </a:xfrm>
            <a:prstGeom prst="roundRect">
              <a:avLst/>
            </a:prstGeom>
            <a:solidFill>
              <a:schemeClr val="accent4">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r>
                <a:rPr lang="en-US" sz="1050" b="1" dirty="0">
                  <a:solidFill>
                    <a:prstClr val="black"/>
                  </a:solidFill>
                  <a:latin typeface="Calibri" panose="020F0502020204030204"/>
                </a:rPr>
                <a:t>Ablation</a:t>
              </a:r>
            </a:p>
          </p:txBody>
        </p:sp>
        <p:grpSp>
          <p:nvGrpSpPr>
            <p:cNvPr id="23" name="Group 22">
              <a:extLst>
                <a:ext uri="{FF2B5EF4-FFF2-40B4-BE49-F238E27FC236}">
                  <a16:creationId xmlns:a16="http://schemas.microsoft.com/office/drawing/2014/main" id="{E5034221-18B1-4F63-B084-B8F62CC26F8B}"/>
                </a:ext>
              </a:extLst>
            </p:cNvPr>
            <p:cNvGrpSpPr/>
            <p:nvPr/>
          </p:nvGrpSpPr>
          <p:grpSpPr>
            <a:xfrm>
              <a:off x="2381278" y="4357138"/>
              <a:ext cx="874644" cy="992065"/>
              <a:chOff x="2381278" y="4357138"/>
              <a:chExt cx="874644" cy="992065"/>
            </a:xfrm>
          </p:grpSpPr>
          <p:sp>
            <p:nvSpPr>
              <p:cNvPr id="43" name="Flowchart: Decision 42">
                <a:extLst>
                  <a:ext uri="{FF2B5EF4-FFF2-40B4-BE49-F238E27FC236}">
                    <a16:creationId xmlns:a16="http://schemas.microsoft.com/office/drawing/2014/main" id="{C51DBB59-E848-4726-AEAB-42E1AAD29BE1}"/>
                  </a:ext>
                </a:extLst>
              </p:cNvPr>
              <p:cNvSpPr/>
              <p:nvPr/>
            </p:nvSpPr>
            <p:spPr>
              <a:xfrm>
                <a:off x="2381278" y="4357138"/>
                <a:ext cx="874644" cy="562707"/>
              </a:xfrm>
              <a:prstGeom prst="flowChartDecision">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r>
                  <a:rPr lang="en-US" sz="1050" b="1" dirty="0">
                    <a:solidFill>
                      <a:prstClr val="black"/>
                    </a:solidFill>
                    <a:latin typeface="Calibri" panose="020F0502020204030204"/>
                  </a:rPr>
                  <a:t>P</a:t>
                </a:r>
              </a:p>
            </p:txBody>
          </p:sp>
          <p:cxnSp>
            <p:nvCxnSpPr>
              <p:cNvPr id="60" name="Straight Arrow Connector 59">
                <a:extLst>
                  <a:ext uri="{FF2B5EF4-FFF2-40B4-BE49-F238E27FC236}">
                    <a16:creationId xmlns:a16="http://schemas.microsoft.com/office/drawing/2014/main" id="{F810F64C-8027-4936-A828-904BB91EC377}"/>
                  </a:ext>
                </a:extLst>
              </p:cNvPr>
              <p:cNvCxnSpPr>
                <a:cxnSpLocks/>
              </p:cNvCxnSpPr>
              <p:nvPr/>
            </p:nvCxnSpPr>
            <p:spPr>
              <a:xfrm>
                <a:off x="2809683" y="4956011"/>
                <a:ext cx="0" cy="3931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27" name="Group 26">
            <a:extLst>
              <a:ext uri="{FF2B5EF4-FFF2-40B4-BE49-F238E27FC236}">
                <a16:creationId xmlns:a16="http://schemas.microsoft.com/office/drawing/2014/main" id="{95201F26-5CB0-437A-B98D-E48736896999}"/>
              </a:ext>
            </a:extLst>
          </p:cNvPr>
          <p:cNvGrpSpPr/>
          <p:nvPr/>
        </p:nvGrpSpPr>
        <p:grpSpPr>
          <a:xfrm>
            <a:off x="337472" y="1034343"/>
            <a:ext cx="1245059" cy="590879"/>
            <a:chOff x="449963" y="998123"/>
            <a:chExt cx="1660078" cy="787839"/>
          </a:xfrm>
        </p:grpSpPr>
        <p:sp>
          <p:nvSpPr>
            <p:cNvPr id="6" name="Flowchart: Decision 5">
              <a:extLst>
                <a:ext uri="{FF2B5EF4-FFF2-40B4-BE49-F238E27FC236}">
                  <a16:creationId xmlns:a16="http://schemas.microsoft.com/office/drawing/2014/main" id="{67B28498-7FA1-4C61-910A-0801DB5E7424}"/>
                </a:ext>
              </a:extLst>
            </p:cNvPr>
            <p:cNvSpPr/>
            <p:nvPr/>
          </p:nvSpPr>
          <p:spPr>
            <a:xfrm>
              <a:off x="449963" y="998123"/>
              <a:ext cx="1660078" cy="787839"/>
            </a:xfrm>
            <a:prstGeom prst="flowChartDecision">
              <a:avLst/>
            </a:prstGeom>
            <a:noFill/>
            <a:ln w="38100">
              <a:solidFill>
                <a:srgbClr val="2F52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25" dirty="0"/>
            </a:p>
          </p:txBody>
        </p:sp>
        <p:sp>
          <p:nvSpPr>
            <p:cNvPr id="13" name="TextBox 12">
              <a:extLst>
                <a:ext uri="{FF2B5EF4-FFF2-40B4-BE49-F238E27FC236}">
                  <a16:creationId xmlns:a16="http://schemas.microsoft.com/office/drawing/2014/main" id="{1AAB19F0-BB14-4900-9477-55195300C37C}"/>
                </a:ext>
              </a:extLst>
            </p:cNvPr>
            <p:cNvSpPr txBox="1"/>
            <p:nvPr/>
          </p:nvSpPr>
          <p:spPr>
            <a:xfrm>
              <a:off x="666020" y="1114504"/>
              <a:ext cx="1212070" cy="523220"/>
            </a:xfrm>
            <a:prstGeom prst="rect">
              <a:avLst/>
            </a:prstGeom>
            <a:noFill/>
            <a:ln>
              <a:noFill/>
            </a:ln>
          </p:spPr>
          <p:txBody>
            <a:bodyPr wrap="square" rtlCol="0">
              <a:spAutoFit/>
            </a:bodyPr>
            <a:lstStyle/>
            <a:p>
              <a:pPr algn="ctr"/>
              <a:r>
                <a:rPr lang="en-US" sz="975" b="1" dirty="0">
                  <a:cs typeface="Arial" panose="020B0604020202020204" pitchFamily="34" charset="0"/>
                </a:rPr>
                <a:t>Patient </a:t>
              </a:r>
            </a:p>
            <a:p>
              <a:pPr algn="ctr"/>
              <a:r>
                <a:rPr lang="en-US" sz="975" b="1" dirty="0">
                  <a:cs typeface="Arial" panose="020B0604020202020204" pitchFamily="34" charset="0"/>
                </a:rPr>
                <a:t>preference</a:t>
              </a:r>
            </a:p>
          </p:txBody>
        </p:sp>
      </p:grpSp>
      <p:sp>
        <p:nvSpPr>
          <p:cNvPr id="29" name="Rectangle: Rounded Corners 28">
            <a:extLst>
              <a:ext uri="{FF2B5EF4-FFF2-40B4-BE49-F238E27FC236}">
                <a16:creationId xmlns:a16="http://schemas.microsoft.com/office/drawing/2014/main" id="{7EC6613D-F9A6-441F-B14D-9DD820295BE7}"/>
              </a:ext>
            </a:extLst>
          </p:cNvPr>
          <p:cNvSpPr/>
          <p:nvPr/>
        </p:nvSpPr>
        <p:spPr>
          <a:xfrm>
            <a:off x="337472" y="1737990"/>
            <a:ext cx="1245059" cy="553309"/>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75" b="1" dirty="0">
                <a:solidFill>
                  <a:schemeClr val="tx1"/>
                </a:solidFill>
              </a:rPr>
              <a:t>Potential end treatments</a:t>
            </a:r>
          </a:p>
        </p:txBody>
      </p:sp>
      <p:sp>
        <p:nvSpPr>
          <p:cNvPr id="48" name="TextBox 47">
            <a:extLst>
              <a:ext uri="{FF2B5EF4-FFF2-40B4-BE49-F238E27FC236}">
                <a16:creationId xmlns:a16="http://schemas.microsoft.com/office/drawing/2014/main" id="{2EEF7E9C-A87B-F747-B261-4714D9091115}"/>
              </a:ext>
            </a:extLst>
          </p:cNvPr>
          <p:cNvSpPr txBox="1"/>
          <p:nvPr/>
        </p:nvSpPr>
        <p:spPr>
          <a:xfrm rot="19875816">
            <a:off x="1690944" y="2653892"/>
            <a:ext cx="5359159" cy="1015663"/>
          </a:xfrm>
          <a:prstGeom prst="rect">
            <a:avLst/>
          </a:prstGeom>
          <a:noFill/>
        </p:spPr>
        <p:txBody>
          <a:bodyPr wrap="none" rtlCol="0">
            <a:spAutoFit/>
          </a:bodyPr>
          <a:lstStyle/>
          <a:p>
            <a:r>
              <a:rPr lang="en-US" sz="6000" dirty="0">
                <a:solidFill>
                  <a:srgbClr val="FF0000"/>
                </a:solidFill>
              </a:rPr>
              <a:t>Editable format</a:t>
            </a:r>
          </a:p>
        </p:txBody>
      </p:sp>
    </p:spTree>
    <p:extLst>
      <p:ext uri="{BB962C8B-B14F-4D97-AF65-F5344CB8AC3E}">
        <p14:creationId xmlns:p14="http://schemas.microsoft.com/office/powerpoint/2010/main" val="33941553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288DC52-C7D8-4943-899A-9F4638AE2A32}"/>
              </a:ext>
            </a:extLst>
          </p:cNvPr>
          <p:cNvSpPr>
            <a:spLocks noGrp="1"/>
          </p:cNvSpPr>
          <p:nvPr>
            <p:ph type="title"/>
          </p:nvPr>
        </p:nvSpPr>
        <p:spPr/>
        <p:txBody>
          <a:bodyPr/>
          <a:lstStyle/>
          <a:p>
            <a:pPr>
              <a:lnSpc>
                <a:spcPct val="107000"/>
              </a:lnSpc>
              <a:spcBef>
                <a:spcPts val="0"/>
              </a:spcBef>
              <a:spcAft>
                <a:spcPts val="720"/>
              </a:spcAft>
            </a:pPr>
            <a:r>
              <a:rPr lang="en-US" dirty="0">
                <a:latin typeface="+mn-lt"/>
                <a:cs typeface="Times New Roman" panose="02020603050405020304" pitchFamily="18" charset="0"/>
              </a:rPr>
              <a:t>LBP Interventional Treatment Algorithm</a:t>
            </a:r>
            <a:endParaRPr lang="en-US" dirty="0">
              <a:latin typeface="+mn-lt"/>
            </a:endParaRPr>
          </a:p>
        </p:txBody>
      </p:sp>
      <p:pic>
        <p:nvPicPr>
          <p:cNvPr id="4" name="Picture 3">
            <a:extLst>
              <a:ext uri="{FF2B5EF4-FFF2-40B4-BE49-F238E27FC236}">
                <a16:creationId xmlns:a16="http://schemas.microsoft.com/office/drawing/2014/main" id="{79FD7060-578A-BC46-9764-4ADF9224EE9C}"/>
              </a:ext>
            </a:extLst>
          </p:cNvPr>
          <p:cNvPicPr>
            <a:picLocks noChangeAspect="1"/>
          </p:cNvPicPr>
          <p:nvPr/>
        </p:nvPicPr>
        <p:blipFill>
          <a:blip r:embed="rId3"/>
          <a:stretch>
            <a:fillRect/>
          </a:stretch>
        </p:blipFill>
        <p:spPr>
          <a:xfrm>
            <a:off x="88206" y="1178805"/>
            <a:ext cx="9055794" cy="4448060"/>
          </a:xfrm>
          <a:prstGeom prst="rect">
            <a:avLst/>
          </a:prstGeom>
        </p:spPr>
      </p:pic>
    </p:spTree>
    <p:extLst>
      <p:ext uri="{BB962C8B-B14F-4D97-AF65-F5344CB8AC3E}">
        <p14:creationId xmlns:p14="http://schemas.microsoft.com/office/powerpoint/2010/main" val="4213524335"/>
      </p:ext>
    </p:extLst>
  </p:cSld>
  <p:clrMapOvr>
    <a:masterClrMapping/>
  </p:clrMapOvr>
  <p:transition spd="med">
    <p:fade/>
  </p:transition>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2" name="Rectangle 31">
            <a:extLst>
              <a:ext uri="{FF2B5EF4-FFF2-40B4-BE49-F238E27FC236}">
                <a16:creationId xmlns:a16="http://schemas.microsoft.com/office/drawing/2014/main" id="{27614DC5-71B8-6048-894F-DCB2850E0884}"/>
              </a:ext>
            </a:extLst>
          </p:cNvPr>
          <p:cNvSpPr/>
          <p:nvPr/>
        </p:nvSpPr>
        <p:spPr>
          <a:xfrm>
            <a:off x="1247829" y="4483231"/>
            <a:ext cx="1459904" cy="640298"/>
          </a:xfrm>
          <a:prstGeom prst="roundRect">
            <a:avLst/>
          </a:prstGeom>
          <a:solidFill>
            <a:schemeClr val="accent6">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rPr>
              <a:t>Implant Permanent  Spinal Cord  Stimulator</a:t>
            </a:r>
          </a:p>
        </p:txBody>
      </p:sp>
      <p:sp>
        <p:nvSpPr>
          <p:cNvPr id="139" name="Rectangle 31">
            <a:extLst>
              <a:ext uri="{FF2B5EF4-FFF2-40B4-BE49-F238E27FC236}">
                <a16:creationId xmlns:a16="http://schemas.microsoft.com/office/drawing/2014/main" id="{83773AA8-7A19-5E41-868E-B446D62BC047}"/>
              </a:ext>
            </a:extLst>
          </p:cNvPr>
          <p:cNvSpPr/>
          <p:nvPr/>
        </p:nvSpPr>
        <p:spPr>
          <a:xfrm>
            <a:off x="3781735" y="4529755"/>
            <a:ext cx="1334576" cy="593774"/>
          </a:xfrm>
          <a:prstGeom prst="roundRect">
            <a:avLst/>
          </a:prstGeom>
          <a:solidFill>
            <a:schemeClr val="accent6">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rPr>
              <a:t>Implant permanent </a:t>
            </a:r>
          </a:p>
          <a:p>
            <a:pPr algn="ctr"/>
            <a:r>
              <a:rPr lang="en-US" sz="1050" b="1" dirty="0">
                <a:solidFill>
                  <a:schemeClr val="tx1"/>
                </a:solidFill>
              </a:rPr>
              <a:t>PNS system</a:t>
            </a:r>
          </a:p>
        </p:txBody>
      </p:sp>
      <p:sp>
        <p:nvSpPr>
          <p:cNvPr id="66" name="TextBox 65">
            <a:extLst>
              <a:ext uri="{FF2B5EF4-FFF2-40B4-BE49-F238E27FC236}">
                <a16:creationId xmlns:a16="http://schemas.microsoft.com/office/drawing/2014/main" id="{88708EAF-0C6F-499A-8CE0-532828993F0A}"/>
              </a:ext>
            </a:extLst>
          </p:cNvPr>
          <p:cNvSpPr txBox="1"/>
          <p:nvPr/>
        </p:nvSpPr>
        <p:spPr>
          <a:xfrm>
            <a:off x="3664568" y="3089872"/>
            <a:ext cx="397380" cy="230832"/>
          </a:xfrm>
          <a:prstGeom prst="rect">
            <a:avLst/>
          </a:prstGeom>
          <a:noFill/>
        </p:spPr>
        <p:txBody>
          <a:bodyPr wrap="square" rtlCol="0">
            <a:spAutoFit/>
          </a:bodyPr>
          <a:lstStyle/>
          <a:p>
            <a:r>
              <a:rPr lang="en-US" sz="900" dirty="0"/>
              <a:t>No</a:t>
            </a:r>
          </a:p>
        </p:txBody>
      </p:sp>
      <p:sp>
        <p:nvSpPr>
          <p:cNvPr id="71" name="Rectangle 70">
            <a:extLst>
              <a:ext uri="{FF2B5EF4-FFF2-40B4-BE49-F238E27FC236}">
                <a16:creationId xmlns:a16="http://schemas.microsoft.com/office/drawing/2014/main" id="{57957C2B-D10E-4E3F-91F7-1B53F0B2E0F4}"/>
              </a:ext>
            </a:extLst>
          </p:cNvPr>
          <p:cNvSpPr/>
          <p:nvPr/>
        </p:nvSpPr>
        <p:spPr>
          <a:xfrm>
            <a:off x="2897117" y="3181534"/>
            <a:ext cx="724616" cy="2241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rPr>
              <a:t>Re-evaluate</a:t>
            </a:r>
          </a:p>
        </p:txBody>
      </p:sp>
      <p:sp>
        <p:nvSpPr>
          <p:cNvPr id="173" name="Rectangle 172">
            <a:extLst>
              <a:ext uri="{FF2B5EF4-FFF2-40B4-BE49-F238E27FC236}">
                <a16:creationId xmlns:a16="http://schemas.microsoft.com/office/drawing/2014/main" id="{7E55675C-CC67-437C-98E6-BFC5E8968252}"/>
              </a:ext>
            </a:extLst>
          </p:cNvPr>
          <p:cNvSpPr/>
          <p:nvPr/>
        </p:nvSpPr>
        <p:spPr>
          <a:xfrm>
            <a:off x="5425687" y="3766321"/>
            <a:ext cx="724616" cy="3002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rPr>
              <a:t>Periodic follow up</a:t>
            </a:r>
          </a:p>
        </p:txBody>
      </p:sp>
      <p:grpSp>
        <p:nvGrpSpPr>
          <p:cNvPr id="17" name="Group 16">
            <a:extLst>
              <a:ext uri="{FF2B5EF4-FFF2-40B4-BE49-F238E27FC236}">
                <a16:creationId xmlns:a16="http://schemas.microsoft.com/office/drawing/2014/main" id="{BD881295-2187-4DE5-AA73-698AE06C210E}"/>
              </a:ext>
            </a:extLst>
          </p:cNvPr>
          <p:cNvGrpSpPr/>
          <p:nvPr/>
        </p:nvGrpSpPr>
        <p:grpSpPr>
          <a:xfrm>
            <a:off x="1421603" y="3089872"/>
            <a:ext cx="1419416" cy="1373591"/>
            <a:chOff x="1895470" y="3738830"/>
            <a:chExt cx="1892555" cy="1831454"/>
          </a:xfrm>
        </p:grpSpPr>
        <p:cxnSp>
          <p:nvCxnSpPr>
            <p:cNvPr id="144" name="Straight Arrow Connector 143">
              <a:extLst>
                <a:ext uri="{FF2B5EF4-FFF2-40B4-BE49-F238E27FC236}">
                  <a16:creationId xmlns:a16="http://schemas.microsoft.com/office/drawing/2014/main" id="{0FE7DE84-FD54-E042-8AC7-55979527246E}"/>
                </a:ext>
              </a:extLst>
            </p:cNvPr>
            <p:cNvCxnSpPr>
              <a:cxnSpLocks/>
            </p:cNvCxnSpPr>
            <p:nvPr/>
          </p:nvCxnSpPr>
          <p:spPr>
            <a:xfrm>
              <a:off x="2610099" y="4290124"/>
              <a:ext cx="3048" cy="128016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C101BFC7-0F6C-44A1-8907-A26C9F060D6C}"/>
                </a:ext>
              </a:extLst>
            </p:cNvPr>
            <p:cNvGrpSpPr/>
            <p:nvPr/>
          </p:nvGrpSpPr>
          <p:grpSpPr>
            <a:xfrm>
              <a:off x="1895470" y="3738830"/>
              <a:ext cx="1892555" cy="552363"/>
              <a:chOff x="1895470" y="3738830"/>
              <a:chExt cx="1892555" cy="552363"/>
            </a:xfrm>
          </p:grpSpPr>
          <p:sp>
            <p:nvSpPr>
              <p:cNvPr id="67" name="Flowchart: Decision 66">
                <a:extLst>
                  <a:ext uri="{FF2B5EF4-FFF2-40B4-BE49-F238E27FC236}">
                    <a16:creationId xmlns:a16="http://schemas.microsoft.com/office/drawing/2014/main" id="{B5482583-F291-4778-B4BF-16DABCCD4533}"/>
                  </a:ext>
                </a:extLst>
              </p:cNvPr>
              <p:cNvSpPr/>
              <p:nvPr/>
            </p:nvSpPr>
            <p:spPr>
              <a:xfrm>
                <a:off x="1895470" y="3738830"/>
                <a:ext cx="1435355" cy="552363"/>
              </a:xfrm>
              <a:prstGeom prst="flowChartDecisi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dirty="0">
                    <a:solidFill>
                      <a:schemeClr val="tx1"/>
                    </a:solidFill>
                  </a:rPr>
                  <a:t>Success</a:t>
                </a:r>
              </a:p>
            </p:txBody>
          </p:sp>
          <p:cxnSp>
            <p:nvCxnSpPr>
              <p:cNvPr id="188" name="Straight Arrow Connector 187">
                <a:extLst>
                  <a:ext uri="{FF2B5EF4-FFF2-40B4-BE49-F238E27FC236}">
                    <a16:creationId xmlns:a16="http://schemas.microsoft.com/office/drawing/2014/main" id="{EB461DAB-954F-4D26-B20A-F414F1FDB014}"/>
                  </a:ext>
                </a:extLst>
              </p:cNvPr>
              <p:cNvCxnSpPr>
                <a:cxnSpLocks/>
              </p:cNvCxnSpPr>
              <p:nvPr/>
            </p:nvCxnSpPr>
            <p:spPr>
              <a:xfrm>
                <a:off x="3330825" y="4010485"/>
                <a:ext cx="4572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grpSp>
        <p:nvGrpSpPr>
          <p:cNvPr id="18" name="Group 17">
            <a:extLst>
              <a:ext uri="{FF2B5EF4-FFF2-40B4-BE49-F238E27FC236}">
                <a16:creationId xmlns:a16="http://schemas.microsoft.com/office/drawing/2014/main" id="{1A469CDD-6052-41AF-927D-A4ABE269023F}"/>
              </a:ext>
            </a:extLst>
          </p:cNvPr>
          <p:cNvGrpSpPr/>
          <p:nvPr/>
        </p:nvGrpSpPr>
        <p:grpSpPr>
          <a:xfrm>
            <a:off x="3904599" y="3703441"/>
            <a:ext cx="1596814" cy="777858"/>
            <a:chOff x="5206131" y="4556921"/>
            <a:chExt cx="2129085" cy="1037144"/>
          </a:xfrm>
        </p:grpSpPr>
        <p:cxnSp>
          <p:nvCxnSpPr>
            <p:cNvPr id="168" name="Straight Arrow Connector 167">
              <a:extLst>
                <a:ext uri="{FF2B5EF4-FFF2-40B4-BE49-F238E27FC236}">
                  <a16:creationId xmlns:a16="http://schemas.microsoft.com/office/drawing/2014/main" id="{B1E55B16-7B47-429E-B43D-72CB226135C9}"/>
                </a:ext>
              </a:extLst>
            </p:cNvPr>
            <p:cNvCxnSpPr>
              <a:cxnSpLocks/>
            </p:cNvCxnSpPr>
            <p:nvPr/>
          </p:nvCxnSpPr>
          <p:spPr>
            <a:xfrm>
              <a:off x="5998772" y="5136865"/>
              <a:ext cx="0" cy="4572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6" name="Flowchart: Decision 165">
              <a:extLst>
                <a:ext uri="{FF2B5EF4-FFF2-40B4-BE49-F238E27FC236}">
                  <a16:creationId xmlns:a16="http://schemas.microsoft.com/office/drawing/2014/main" id="{9FF6B58C-8A3A-4F2F-8B99-2DB01F671075}"/>
                </a:ext>
              </a:extLst>
            </p:cNvPr>
            <p:cNvSpPr/>
            <p:nvPr/>
          </p:nvSpPr>
          <p:spPr>
            <a:xfrm>
              <a:off x="5206131" y="4556921"/>
              <a:ext cx="1585281" cy="552363"/>
            </a:xfrm>
            <a:prstGeom prst="flowChartDecisi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dirty="0">
                  <a:solidFill>
                    <a:schemeClr val="tx1"/>
                  </a:solidFill>
                </a:rPr>
                <a:t>Sustained</a:t>
              </a:r>
            </a:p>
          </p:txBody>
        </p:sp>
        <p:cxnSp>
          <p:nvCxnSpPr>
            <p:cNvPr id="190" name="Straight Arrow Connector 189">
              <a:extLst>
                <a:ext uri="{FF2B5EF4-FFF2-40B4-BE49-F238E27FC236}">
                  <a16:creationId xmlns:a16="http://schemas.microsoft.com/office/drawing/2014/main" id="{68C51BAF-B94E-4C25-8DB3-86EF3DA5CA51}"/>
                </a:ext>
              </a:extLst>
            </p:cNvPr>
            <p:cNvCxnSpPr>
              <a:cxnSpLocks/>
            </p:cNvCxnSpPr>
            <p:nvPr/>
          </p:nvCxnSpPr>
          <p:spPr>
            <a:xfrm>
              <a:off x="6786576" y="4833102"/>
              <a:ext cx="548640" cy="779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nvGrpSpPr>
          <p:cNvPr id="13" name="Group 12">
            <a:extLst>
              <a:ext uri="{FF2B5EF4-FFF2-40B4-BE49-F238E27FC236}">
                <a16:creationId xmlns:a16="http://schemas.microsoft.com/office/drawing/2014/main" id="{33A20E43-22BF-40FA-AA42-B7F093FBF65B}"/>
              </a:ext>
            </a:extLst>
          </p:cNvPr>
          <p:cNvGrpSpPr/>
          <p:nvPr/>
        </p:nvGrpSpPr>
        <p:grpSpPr>
          <a:xfrm>
            <a:off x="3621733" y="3086480"/>
            <a:ext cx="1415605" cy="585722"/>
            <a:chOff x="4828977" y="3734306"/>
            <a:chExt cx="1887473" cy="780963"/>
          </a:xfrm>
        </p:grpSpPr>
        <p:sp>
          <p:nvSpPr>
            <p:cNvPr id="101" name="Flowchart: Decision 100">
              <a:extLst>
                <a:ext uri="{FF2B5EF4-FFF2-40B4-BE49-F238E27FC236}">
                  <a16:creationId xmlns:a16="http://schemas.microsoft.com/office/drawing/2014/main" id="{E07F6D04-FD86-4F68-8192-DCFE2F9CAAD3}"/>
                </a:ext>
              </a:extLst>
            </p:cNvPr>
            <p:cNvSpPr/>
            <p:nvPr/>
          </p:nvSpPr>
          <p:spPr>
            <a:xfrm>
              <a:off x="5281095" y="3734306"/>
              <a:ext cx="1435355" cy="552363"/>
            </a:xfrm>
            <a:prstGeom prst="flowChartDecisi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dirty="0">
                  <a:solidFill>
                    <a:schemeClr val="tx1"/>
                  </a:solidFill>
                </a:rPr>
                <a:t>Success</a:t>
              </a:r>
            </a:p>
          </p:txBody>
        </p:sp>
        <p:cxnSp>
          <p:nvCxnSpPr>
            <p:cNvPr id="187" name="Straight Arrow Connector 186">
              <a:extLst>
                <a:ext uri="{FF2B5EF4-FFF2-40B4-BE49-F238E27FC236}">
                  <a16:creationId xmlns:a16="http://schemas.microsoft.com/office/drawing/2014/main" id="{9B865B3F-E8A1-40A8-9DFA-0130BA801922}"/>
                </a:ext>
              </a:extLst>
            </p:cNvPr>
            <p:cNvCxnSpPr>
              <a:cxnSpLocks/>
            </p:cNvCxnSpPr>
            <p:nvPr/>
          </p:nvCxnSpPr>
          <p:spPr>
            <a:xfrm flipH="1">
              <a:off x="4828977" y="4010485"/>
              <a:ext cx="4572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91" name="Straight Arrow Connector 190">
              <a:extLst>
                <a:ext uri="{FF2B5EF4-FFF2-40B4-BE49-F238E27FC236}">
                  <a16:creationId xmlns:a16="http://schemas.microsoft.com/office/drawing/2014/main" id="{8E4C908A-0FD0-4821-9FA1-872C643A6CF9}"/>
                </a:ext>
              </a:extLst>
            </p:cNvPr>
            <p:cNvCxnSpPr>
              <a:cxnSpLocks/>
            </p:cNvCxnSpPr>
            <p:nvPr/>
          </p:nvCxnSpPr>
          <p:spPr>
            <a:xfrm>
              <a:off x="5998772" y="4286669"/>
              <a:ext cx="0" cy="2286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314E5A9C-A454-4C1C-9175-587F113F9201}"/>
              </a:ext>
            </a:extLst>
          </p:cNvPr>
          <p:cNvGrpSpPr/>
          <p:nvPr/>
        </p:nvGrpSpPr>
        <p:grpSpPr>
          <a:xfrm>
            <a:off x="4106493" y="2077438"/>
            <a:ext cx="885550" cy="976493"/>
            <a:chOff x="5475324" y="2388916"/>
            <a:chExt cx="1180733" cy="1301991"/>
          </a:xfrm>
        </p:grpSpPr>
        <p:sp>
          <p:nvSpPr>
            <p:cNvPr id="131" name="Rectangle 31">
              <a:extLst>
                <a:ext uri="{FF2B5EF4-FFF2-40B4-BE49-F238E27FC236}">
                  <a16:creationId xmlns:a16="http://schemas.microsoft.com/office/drawing/2014/main" id="{98670E0B-8768-E24D-928A-73B87E7D077F}"/>
                </a:ext>
              </a:extLst>
            </p:cNvPr>
            <p:cNvSpPr/>
            <p:nvPr/>
          </p:nvSpPr>
          <p:spPr>
            <a:xfrm>
              <a:off x="5475324" y="2388916"/>
              <a:ext cx="1180733" cy="1156927"/>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rPr>
                <a:t>Peripheral Nerve Stimulator Treatment (60-days) </a:t>
              </a:r>
            </a:p>
          </p:txBody>
        </p:sp>
        <p:cxnSp>
          <p:nvCxnSpPr>
            <p:cNvPr id="192" name="Straight Arrow Connector 191">
              <a:extLst>
                <a:ext uri="{FF2B5EF4-FFF2-40B4-BE49-F238E27FC236}">
                  <a16:creationId xmlns:a16="http://schemas.microsoft.com/office/drawing/2014/main" id="{B74E76B1-CBD8-4295-9363-2BDAC9347BEC}"/>
                </a:ext>
              </a:extLst>
            </p:cNvPr>
            <p:cNvCxnSpPr>
              <a:cxnSpLocks/>
            </p:cNvCxnSpPr>
            <p:nvPr/>
          </p:nvCxnSpPr>
          <p:spPr>
            <a:xfrm>
              <a:off x="5998772" y="3553747"/>
              <a:ext cx="0" cy="13716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94" name="TextBox 193">
            <a:extLst>
              <a:ext uri="{FF2B5EF4-FFF2-40B4-BE49-F238E27FC236}">
                <a16:creationId xmlns:a16="http://schemas.microsoft.com/office/drawing/2014/main" id="{D1DCF1CC-0AA2-4CE3-B4F6-212D0437F334}"/>
              </a:ext>
            </a:extLst>
          </p:cNvPr>
          <p:cNvSpPr txBox="1"/>
          <p:nvPr/>
        </p:nvSpPr>
        <p:spPr>
          <a:xfrm>
            <a:off x="2538263" y="3089872"/>
            <a:ext cx="450910" cy="230832"/>
          </a:xfrm>
          <a:prstGeom prst="rect">
            <a:avLst/>
          </a:prstGeom>
          <a:noFill/>
        </p:spPr>
        <p:txBody>
          <a:bodyPr wrap="square" rtlCol="0">
            <a:spAutoFit/>
          </a:bodyPr>
          <a:lstStyle/>
          <a:p>
            <a:r>
              <a:rPr lang="en-US" sz="900" dirty="0"/>
              <a:t>No</a:t>
            </a:r>
          </a:p>
        </p:txBody>
      </p:sp>
      <p:sp>
        <p:nvSpPr>
          <p:cNvPr id="198" name="TextBox 197">
            <a:extLst>
              <a:ext uri="{FF2B5EF4-FFF2-40B4-BE49-F238E27FC236}">
                <a16:creationId xmlns:a16="http://schemas.microsoft.com/office/drawing/2014/main" id="{39036E96-E64E-4D0F-B5A4-A2E267CDE2CD}"/>
              </a:ext>
            </a:extLst>
          </p:cNvPr>
          <p:cNvSpPr txBox="1"/>
          <p:nvPr/>
        </p:nvSpPr>
        <p:spPr>
          <a:xfrm>
            <a:off x="4487909" y="4178176"/>
            <a:ext cx="410662" cy="230832"/>
          </a:xfrm>
          <a:prstGeom prst="rect">
            <a:avLst/>
          </a:prstGeom>
          <a:noFill/>
        </p:spPr>
        <p:txBody>
          <a:bodyPr wrap="square" rtlCol="0">
            <a:spAutoFit/>
          </a:bodyPr>
          <a:lstStyle/>
          <a:p>
            <a:r>
              <a:rPr lang="en-US" sz="900" dirty="0"/>
              <a:t>No</a:t>
            </a:r>
          </a:p>
        </p:txBody>
      </p:sp>
      <p:sp>
        <p:nvSpPr>
          <p:cNvPr id="200" name="TextBox 199">
            <a:extLst>
              <a:ext uri="{FF2B5EF4-FFF2-40B4-BE49-F238E27FC236}">
                <a16:creationId xmlns:a16="http://schemas.microsoft.com/office/drawing/2014/main" id="{86437A82-1F27-4945-BC13-FFE4F5A7BE15}"/>
              </a:ext>
            </a:extLst>
          </p:cNvPr>
          <p:cNvSpPr txBox="1"/>
          <p:nvPr/>
        </p:nvSpPr>
        <p:spPr>
          <a:xfrm>
            <a:off x="5089933" y="3700806"/>
            <a:ext cx="446128" cy="230832"/>
          </a:xfrm>
          <a:prstGeom prst="rect">
            <a:avLst/>
          </a:prstGeom>
          <a:noFill/>
        </p:spPr>
        <p:txBody>
          <a:bodyPr wrap="square" rtlCol="0">
            <a:spAutoFit/>
          </a:bodyPr>
          <a:lstStyle/>
          <a:p>
            <a:r>
              <a:rPr lang="en-US" sz="900" dirty="0"/>
              <a:t>Yes</a:t>
            </a:r>
          </a:p>
        </p:txBody>
      </p:sp>
      <p:sp>
        <p:nvSpPr>
          <p:cNvPr id="202" name="TextBox 201">
            <a:extLst>
              <a:ext uri="{FF2B5EF4-FFF2-40B4-BE49-F238E27FC236}">
                <a16:creationId xmlns:a16="http://schemas.microsoft.com/office/drawing/2014/main" id="{8CFD59BE-2BA9-43EA-BCCB-1FDA79DCB348}"/>
              </a:ext>
            </a:extLst>
          </p:cNvPr>
          <p:cNvSpPr txBox="1"/>
          <p:nvPr/>
        </p:nvSpPr>
        <p:spPr>
          <a:xfrm>
            <a:off x="2000598" y="3806702"/>
            <a:ext cx="454018" cy="230832"/>
          </a:xfrm>
          <a:prstGeom prst="rect">
            <a:avLst/>
          </a:prstGeom>
          <a:noFill/>
        </p:spPr>
        <p:txBody>
          <a:bodyPr wrap="square" rtlCol="0">
            <a:spAutoFit/>
          </a:bodyPr>
          <a:lstStyle/>
          <a:p>
            <a:r>
              <a:rPr lang="en-US" sz="900" dirty="0"/>
              <a:t>Yes</a:t>
            </a:r>
          </a:p>
        </p:txBody>
      </p:sp>
      <p:grpSp>
        <p:nvGrpSpPr>
          <p:cNvPr id="15" name="Group 14">
            <a:extLst>
              <a:ext uri="{FF2B5EF4-FFF2-40B4-BE49-F238E27FC236}">
                <a16:creationId xmlns:a16="http://schemas.microsoft.com/office/drawing/2014/main" id="{E77EF051-6C3F-4A85-861A-38410909A053}"/>
              </a:ext>
            </a:extLst>
          </p:cNvPr>
          <p:cNvGrpSpPr/>
          <p:nvPr/>
        </p:nvGrpSpPr>
        <p:grpSpPr>
          <a:xfrm>
            <a:off x="1608014" y="2266140"/>
            <a:ext cx="785170" cy="774954"/>
            <a:chOff x="2144018" y="2640520"/>
            <a:chExt cx="1046893" cy="1033272"/>
          </a:xfrm>
        </p:grpSpPr>
        <p:sp>
          <p:nvSpPr>
            <p:cNvPr id="32" name="Rectangle 31">
              <a:extLst>
                <a:ext uri="{FF2B5EF4-FFF2-40B4-BE49-F238E27FC236}">
                  <a16:creationId xmlns:a16="http://schemas.microsoft.com/office/drawing/2014/main" id="{099354F3-3D67-47C5-A38E-C2AE9BAE067C}"/>
                </a:ext>
              </a:extLst>
            </p:cNvPr>
            <p:cNvSpPr/>
            <p:nvPr/>
          </p:nvSpPr>
          <p:spPr>
            <a:xfrm>
              <a:off x="2144018" y="2640520"/>
              <a:ext cx="1046893" cy="7589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rPr>
                <a:t>Spinal Cord Stimulation Trial (3-10 days) </a:t>
              </a:r>
            </a:p>
          </p:txBody>
        </p:sp>
        <p:cxnSp>
          <p:nvCxnSpPr>
            <p:cNvPr id="203" name="Straight Arrow Connector 202">
              <a:extLst>
                <a:ext uri="{FF2B5EF4-FFF2-40B4-BE49-F238E27FC236}">
                  <a16:creationId xmlns:a16="http://schemas.microsoft.com/office/drawing/2014/main" id="{46E51B97-4AFB-4F49-A550-BCDE131165AC}"/>
                </a:ext>
              </a:extLst>
            </p:cNvPr>
            <p:cNvCxnSpPr>
              <a:cxnSpLocks/>
            </p:cNvCxnSpPr>
            <p:nvPr/>
          </p:nvCxnSpPr>
          <p:spPr>
            <a:xfrm>
              <a:off x="2610099" y="3399472"/>
              <a:ext cx="0" cy="27432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 name="Group 5">
            <a:extLst>
              <a:ext uri="{FF2B5EF4-FFF2-40B4-BE49-F238E27FC236}">
                <a16:creationId xmlns:a16="http://schemas.microsoft.com/office/drawing/2014/main" id="{F3696554-AEEB-48D1-91CE-C4EB0B46E2A5}"/>
              </a:ext>
            </a:extLst>
          </p:cNvPr>
          <p:cNvGrpSpPr/>
          <p:nvPr/>
        </p:nvGrpSpPr>
        <p:grpSpPr>
          <a:xfrm>
            <a:off x="2739636" y="1252234"/>
            <a:ext cx="964270" cy="991376"/>
            <a:chOff x="3652848" y="1288644"/>
            <a:chExt cx="1285693" cy="1321835"/>
          </a:xfrm>
        </p:grpSpPr>
        <p:sp>
          <p:nvSpPr>
            <p:cNvPr id="98" name="Rectangle 97">
              <a:extLst>
                <a:ext uri="{FF2B5EF4-FFF2-40B4-BE49-F238E27FC236}">
                  <a16:creationId xmlns:a16="http://schemas.microsoft.com/office/drawing/2014/main" id="{D3AE1A6A-4400-4AEB-8925-3EAC53B9AC46}"/>
                </a:ext>
              </a:extLst>
            </p:cNvPr>
            <p:cNvSpPr/>
            <p:nvPr/>
          </p:nvSpPr>
          <p:spPr>
            <a:xfrm>
              <a:off x="3652848" y="1288644"/>
              <a:ext cx="1285693" cy="4002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rPr>
                <a:t> </a:t>
              </a:r>
              <a:r>
                <a:rPr lang="en-US" sz="1050" b="1" dirty="0">
                  <a:solidFill>
                    <a:schemeClr val="tx1"/>
                  </a:solidFill>
                </a:rPr>
                <a:t>Stimulation</a:t>
              </a:r>
              <a:endParaRPr lang="en-US" sz="900" b="1" dirty="0">
                <a:solidFill>
                  <a:schemeClr val="tx1"/>
                </a:solidFill>
              </a:endParaRPr>
            </a:p>
          </p:txBody>
        </p:sp>
        <p:cxnSp>
          <p:nvCxnSpPr>
            <p:cNvPr id="204" name="Straight Arrow Connector 203">
              <a:extLst>
                <a:ext uri="{FF2B5EF4-FFF2-40B4-BE49-F238E27FC236}">
                  <a16:creationId xmlns:a16="http://schemas.microsoft.com/office/drawing/2014/main" id="{AE13F8B7-1490-4690-A409-9C411EEA3838}"/>
                </a:ext>
              </a:extLst>
            </p:cNvPr>
            <p:cNvCxnSpPr>
              <a:cxnSpLocks/>
            </p:cNvCxnSpPr>
            <p:nvPr/>
          </p:nvCxnSpPr>
          <p:spPr>
            <a:xfrm>
              <a:off x="4247208" y="1604639"/>
              <a:ext cx="0" cy="100584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85A222F8-2FF6-4188-BFF0-182D7D7D915B}"/>
              </a:ext>
            </a:extLst>
          </p:cNvPr>
          <p:cNvGrpSpPr/>
          <p:nvPr/>
        </p:nvGrpSpPr>
        <p:grpSpPr>
          <a:xfrm>
            <a:off x="2356919" y="2339733"/>
            <a:ext cx="1655597" cy="422030"/>
            <a:chOff x="3142559" y="2738643"/>
            <a:chExt cx="2207462" cy="562707"/>
          </a:xfrm>
        </p:grpSpPr>
        <p:sp>
          <p:nvSpPr>
            <p:cNvPr id="165" name="Flowchart: Decision 164">
              <a:extLst>
                <a:ext uri="{FF2B5EF4-FFF2-40B4-BE49-F238E27FC236}">
                  <a16:creationId xmlns:a16="http://schemas.microsoft.com/office/drawing/2014/main" id="{D8C9E4DC-B920-4FA9-9B40-A683EEDCB26A}"/>
                </a:ext>
              </a:extLst>
            </p:cNvPr>
            <p:cNvSpPr/>
            <p:nvPr/>
          </p:nvSpPr>
          <p:spPr>
            <a:xfrm>
              <a:off x="3806422" y="2738643"/>
              <a:ext cx="874644" cy="562707"/>
            </a:xfrm>
            <a:prstGeom prst="flowChartDecision">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rPr>
                <a:t>P</a:t>
              </a:r>
            </a:p>
          </p:txBody>
        </p:sp>
        <p:cxnSp>
          <p:nvCxnSpPr>
            <p:cNvPr id="179" name="Straight Arrow Connector 178">
              <a:extLst>
                <a:ext uri="{FF2B5EF4-FFF2-40B4-BE49-F238E27FC236}">
                  <a16:creationId xmlns:a16="http://schemas.microsoft.com/office/drawing/2014/main" id="{1FC41986-E8E2-4FE9-9542-40E086BEEC64}"/>
                </a:ext>
              </a:extLst>
            </p:cNvPr>
            <p:cNvCxnSpPr>
              <a:cxnSpLocks/>
            </p:cNvCxnSpPr>
            <p:nvPr/>
          </p:nvCxnSpPr>
          <p:spPr>
            <a:xfrm flipH="1">
              <a:off x="3142559" y="3019996"/>
              <a:ext cx="60121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08" name="Straight Arrow Connector 207">
              <a:extLst>
                <a:ext uri="{FF2B5EF4-FFF2-40B4-BE49-F238E27FC236}">
                  <a16:creationId xmlns:a16="http://schemas.microsoft.com/office/drawing/2014/main" id="{031C8422-FDEE-4379-B79A-59E983A9E0BB}"/>
                </a:ext>
              </a:extLst>
            </p:cNvPr>
            <p:cNvCxnSpPr>
              <a:cxnSpLocks/>
            </p:cNvCxnSpPr>
            <p:nvPr/>
          </p:nvCxnSpPr>
          <p:spPr>
            <a:xfrm>
              <a:off x="4709941" y="3019996"/>
              <a:ext cx="64008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
        <p:nvSpPr>
          <p:cNvPr id="36" name="Rectangle 35">
            <a:extLst>
              <a:ext uri="{FF2B5EF4-FFF2-40B4-BE49-F238E27FC236}">
                <a16:creationId xmlns:a16="http://schemas.microsoft.com/office/drawing/2014/main" id="{CEB244ED-60C7-421D-8B19-648BB55C53FA}"/>
              </a:ext>
            </a:extLst>
          </p:cNvPr>
          <p:cNvSpPr/>
          <p:nvPr/>
        </p:nvSpPr>
        <p:spPr>
          <a:xfrm>
            <a:off x="5988890" y="4527720"/>
            <a:ext cx="1154323" cy="593774"/>
          </a:xfrm>
          <a:prstGeom prst="roundRect">
            <a:avLst/>
          </a:prstGeom>
          <a:solidFill>
            <a:schemeClr val="accent4">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rPr>
              <a:t>Basivertebral </a:t>
            </a:r>
          </a:p>
          <a:p>
            <a:pPr algn="ctr"/>
            <a:r>
              <a:rPr lang="en-US" sz="1050" b="1" dirty="0">
                <a:solidFill>
                  <a:schemeClr val="tx1"/>
                </a:solidFill>
              </a:rPr>
              <a:t>denervation</a:t>
            </a:r>
          </a:p>
        </p:txBody>
      </p:sp>
      <p:sp>
        <p:nvSpPr>
          <p:cNvPr id="34" name="Rectangle 33">
            <a:extLst>
              <a:ext uri="{FF2B5EF4-FFF2-40B4-BE49-F238E27FC236}">
                <a16:creationId xmlns:a16="http://schemas.microsoft.com/office/drawing/2014/main" id="{1C795B18-C074-407C-8C7E-4F01DC17DD87}"/>
              </a:ext>
            </a:extLst>
          </p:cNvPr>
          <p:cNvSpPr/>
          <p:nvPr/>
        </p:nvSpPr>
        <p:spPr>
          <a:xfrm>
            <a:off x="7931587" y="4509462"/>
            <a:ext cx="1025994" cy="612029"/>
          </a:xfrm>
          <a:prstGeom prst="roundRect">
            <a:avLst/>
          </a:prstGeom>
          <a:solidFill>
            <a:schemeClr val="accent4">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rPr>
              <a:t>Medial branch denervation</a:t>
            </a:r>
          </a:p>
        </p:txBody>
      </p:sp>
      <p:grpSp>
        <p:nvGrpSpPr>
          <p:cNvPr id="11" name="Group 10">
            <a:extLst>
              <a:ext uri="{FF2B5EF4-FFF2-40B4-BE49-F238E27FC236}">
                <a16:creationId xmlns:a16="http://schemas.microsoft.com/office/drawing/2014/main" id="{774FB8C1-0D29-4282-A3CC-ACE9DF4CD48E}"/>
              </a:ext>
            </a:extLst>
          </p:cNvPr>
          <p:cNvGrpSpPr/>
          <p:nvPr/>
        </p:nvGrpSpPr>
        <p:grpSpPr>
          <a:xfrm>
            <a:off x="5018673" y="2237008"/>
            <a:ext cx="2146002" cy="2228244"/>
            <a:chOff x="6716450" y="2601677"/>
            <a:chExt cx="2861337" cy="2970992"/>
          </a:xfrm>
        </p:grpSpPr>
        <p:cxnSp>
          <p:nvCxnSpPr>
            <p:cNvPr id="125" name="Straight Arrow Connector 124">
              <a:extLst>
                <a:ext uri="{FF2B5EF4-FFF2-40B4-BE49-F238E27FC236}">
                  <a16:creationId xmlns:a16="http://schemas.microsoft.com/office/drawing/2014/main" id="{737C3894-54B8-4EE9-BA81-957A9275D55D}"/>
                </a:ext>
              </a:extLst>
            </p:cNvPr>
            <p:cNvCxnSpPr>
              <a:cxnSpLocks/>
            </p:cNvCxnSpPr>
            <p:nvPr/>
          </p:nvCxnSpPr>
          <p:spPr>
            <a:xfrm flipH="1">
              <a:off x="6716450" y="3019996"/>
              <a:ext cx="109728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2" name="Straight Arrow Connector 121">
              <a:extLst>
                <a:ext uri="{FF2B5EF4-FFF2-40B4-BE49-F238E27FC236}">
                  <a16:creationId xmlns:a16="http://schemas.microsoft.com/office/drawing/2014/main" id="{E437AA18-7C39-4DF9-A6BB-6A221D927723}"/>
                </a:ext>
              </a:extLst>
            </p:cNvPr>
            <p:cNvCxnSpPr>
              <a:cxnSpLocks/>
            </p:cNvCxnSpPr>
            <p:nvPr/>
          </p:nvCxnSpPr>
          <p:spPr>
            <a:xfrm>
              <a:off x="8718626" y="3469549"/>
              <a:ext cx="0" cy="210312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4" name="Flowchart: Decision 73">
              <a:extLst>
                <a:ext uri="{FF2B5EF4-FFF2-40B4-BE49-F238E27FC236}">
                  <a16:creationId xmlns:a16="http://schemas.microsoft.com/office/drawing/2014/main" id="{33D09A5C-9912-4B50-8B61-E5B6CED3D789}"/>
                </a:ext>
              </a:extLst>
            </p:cNvPr>
            <p:cNvSpPr/>
            <p:nvPr/>
          </p:nvSpPr>
          <p:spPr>
            <a:xfrm>
              <a:off x="7768092" y="2601677"/>
              <a:ext cx="1809695" cy="839267"/>
            </a:xfrm>
            <a:prstGeom prst="flowChartDecisi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err="1">
                  <a:solidFill>
                    <a:schemeClr val="tx1"/>
                  </a:solidFill>
                </a:rPr>
                <a:t>Modic</a:t>
              </a:r>
              <a:r>
                <a:rPr lang="en-US" sz="900" dirty="0">
                  <a:solidFill>
                    <a:schemeClr val="tx1"/>
                  </a:solidFill>
                </a:rPr>
                <a:t> changes on X-ray</a:t>
              </a:r>
            </a:p>
          </p:txBody>
        </p:sp>
      </p:grpSp>
      <p:grpSp>
        <p:nvGrpSpPr>
          <p:cNvPr id="10" name="Group 9">
            <a:extLst>
              <a:ext uri="{FF2B5EF4-FFF2-40B4-BE49-F238E27FC236}">
                <a16:creationId xmlns:a16="http://schemas.microsoft.com/office/drawing/2014/main" id="{AA657EC0-C1D4-4948-8255-6C2A36724A8A}"/>
              </a:ext>
            </a:extLst>
          </p:cNvPr>
          <p:cNvGrpSpPr/>
          <p:nvPr/>
        </p:nvGrpSpPr>
        <p:grpSpPr>
          <a:xfrm>
            <a:off x="6150302" y="1780712"/>
            <a:ext cx="683321" cy="456295"/>
            <a:chOff x="8200404" y="1993282"/>
            <a:chExt cx="911094" cy="608393"/>
          </a:xfrm>
        </p:grpSpPr>
        <p:cxnSp>
          <p:nvCxnSpPr>
            <p:cNvPr id="92" name="Straight Arrow Connector 91">
              <a:extLst>
                <a:ext uri="{FF2B5EF4-FFF2-40B4-BE49-F238E27FC236}">
                  <a16:creationId xmlns:a16="http://schemas.microsoft.com/office/drawing/2014/main" id="{7F7C2BC6-A48A-6C4F-BBA7-70F2A6BF6332}"/>
                </a:ext>
              </a:extLst>
            </p:cNvPr>
            <p:cNvCxnSpPr>
              <a:cxnSpLocks/>
              <a:stCxn id="105" idx="2"/>
              <a:endCxn id="74" idx="0"/>
            </p:cNvCxnSpPr>
            <p:nvPr/>
          </p:nvCxnSpPr>
          <p:spPr>
            <a:xfrm flipH="1">
              <a:off x="8648054" y="2304719"/>
              <a:ext cx="7897" cy="29695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5" name="Rectangle 31">
              <a:extLst>
                <a:ext uri="{FF2B5EF4-FFF2-40B4-BE49-F238E27FC236}">
                  <a16:creationId xmlns:a16="http://schemas.microsoft.com/office/drawing/2014/main" id="{041BD3C7-32AC-4AA9-B2C1-94E172673C73}"/>
                </a:ext>
              </a:extLst>
            </p:cNvPr>
            <p:cNvSpPr/>
            <p:nvPr/>
          </p:nvSpPr>
          <p:spPr>
            <a:xfrm>
              <a:off x="8200404" y="1993282"/>
              <a:ext cx="911094" cy="3114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rPr>
                <a:t>Negative</a:t>
              </a:r>
            </a:p>
          </p:txBody>
        </p:sp>
      </p:grpSp>
      <p:grpSp>
        <p:nvGrpSpPr>
          <p:cNvPr id="9" name="Group 8">
            <a:extLst>
              <a:ext uri="{FF2B5EF4-FFF2-40B4-BE49-F238E27FC236}">
                <a16:creationId xmlns:a16="http://schemas.microsoft.com/office/drawing/2014/main" id="{70AD98F0-6F91-42CD-9C10-A5BAD25CD18D}"/>
              </a:ext>
            </a:extLst>
          </p:cNvPr>
          <p:cNvGrpSpPr/>
          <p:nvPr/>
        </p:nvGrpSpPr>
        <p:grpSpPr>
          <a:xfrm>
            <a:off x="8103760" y="1830714"/>
            <a:ext cx="612673" cy="2618166"/>
            <a:chOff x="10730374" y="2059951"/>
            <a:chExt cx="816897" cy="3490888"/>
          </a:xfrm>
        </p:grpSpPr>
        <p:cxnSp>
          <p:nvCxnSpPr>
            <p:cNvPr id="169" name="Straight Arrow Connector 168">
              <a:extLst>
                <a:ext uri="{FF2B5EF4-FFF2-40B4-BE49-F238E27FC236}">
                  <a16:creationId xmlns:a16="http://schemas.microsoft.com/office/drawing/2014/main" id="{B156A93B-1945-BA4B-B436-0034B84BD576}"/>
                </a:ext>
              </a:extLst>
            </p:cNvPr>
            <p:cNvCxnSpPr>
              <a:cxnSpLocks/>
            </p:cNvCxnSpPr>
            <p:nvPr/>
          </p:nvCxnSpPr>
          <p:spPr>
            <a:xfrm flipH="1">
              <a:off x="11134779" y="2304719"/>
              <a:ext cx="1" cy="324612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6" name="Rectangle 31">
              <a:extLst>
                <a:ext uri="{FF2B5EF4-FFF2-40B4-BE49-F238E27FC236}">
                  <a16:creationId xmlns:a16="http://schemas.microsoft.com/office/drawing/2014/main" id="{6C39A6E8-47FD-435B-9018-1228066FB6A4}"/>
                </a:ext>
              </a:extLst>
            </p:cNvPr>
            <p:cNvSpPr/>
            <p:nvPr/>
          </p:nvSpPr>
          <p:spPr>
            <a:xfrm>
              <a:off x="10730374" y="2059951"/>
              <a:ext cx="816897" cy="2064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rPr>
                <a:t>Positive</a:t>
              </a:r>
            </a:p>
          </p:txBody>
        </p:sp>
      </p:grpSp>
      <p:grpSp>
        <p:nvGrpSpPr>
          <p:cNvPr id="8" name="Group 7">
            <a:extLst>
              <a:ext uri="{FF2B5EF4-FFF2-40B4-BE49-F238E27FC236}">
                <a16:creationId xmlns:a16="http://schemas.microsoft.com/office/drawing/2014/main" id="{0B6F4CDF-005C-4123-A8F1-22B396C809FF}"/>
              </a:ext>
            </a:extLst>
          </p:cNvPr>
          <p:cNvGrpSpPr/>
          <p:nvPr/>
        </p:nvGrpSpPr>
        <p:grpSpPr>
          <a:xfrm>
            <a:off x="6765044" y="1593409"/>
            <a:ext cx="1435292" cy="629450"/>
            <a:chOff x="9020058" y="1743546"/>
            <a:chExt cx="1913723" cy="839266"/>
          </a:xfrm>
        </p:grpSpPr>
        <p:sp>
          <p:nvSpPr>
            <p:cNvPr id="95" name="Rectangle 31">
              <a:extLst>
                <a:ext uri="{FF2B5EF4-FFF2-40B4-BE49-F238E27FC236}">
                  <a16:creationId xmlns:a16="http://schemas.microsoft.com/office/drawing/2014/main" id="{B10C9763-B2B3-4AB6-A50F-98DFAA0254AC}"/>
                </a:ext>
              </a:extLst>
            </p:cNvPr>
            <p:cNvSpPr/>
            <p:nvPr/>
          </p:nvSpPr>
          <p:spPr>
            <a:xfrm>
              <a:off x="9203808" y="1743546"/>
              <a:ext cx="1547093" cy="839266"/>
            </a:xfrm>
            <a:prstGeom prst="flowChartDecisi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rPr>
                <a:t>Medial branch block</a:t>
              </a:r>
            </a:p>
          </p:txBody>
        </p:sp>
        <p:cxnSp>
          <p:nvCxnSpPr>
            <p:cNvPr id="205" name="Straight Arrow Connector 204">
              <a:extLst>
                <a:ext uri="{FF2B5EF4-FFF2-40B4-BE49-F238E27FC236}">
                  <a16:creationId xmlns:a16="http://schemas.microsoft.com/office/drawing/2014/main" id="{53479265-E9EE-4793-97DA-8DB2A3DC0C28}"/>
                </a:ext>
              </a:extLst>
            </p:cNvPr>
            <p:cNvCxnSpPr>
              <a:cxnSpLocks/>
            </p:cNvCxnSpPr>
            <p:nvPr/>
          </p:nvCxnSpPr>
          <p:spPr>
            <a:xfrm flipH="1">
              <a:off x="9020058" y="2163438"/>
              <a:ext cx="18288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06" name="Straight Arrow Connector 205">
              <a:extLst>
                <a:ext uri="{FF2B5EF4-FFF2-40B4-BE49-F238E27FC236}">
                  <a16:creationId xmlns:a16="http://schemas.microsoft.com/office/drawing/2014/main" id="{6C1BDD95-6BF0-46B7-974D-BF24861822AE}"/>
                </a:ext>
              </a:extLst>
            </p:cNvPr>
            <p:cNvCxnSpPr>
              <a:cxnSpLocks/>
            </p:cNvCxnSpPr>
            <p:nvPr/>
          </p:nvCxnSpPr>
          <p:spPr>
            <a:xfrm>
              <a:off x="10750901" y="2163591"/>
              <a:ext cx="18288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nvGrpSpPr>
          <p:cNvPr id="7" name="Group 6">
            <a:extLst>
              <a:ext uri="{FF2B5EF4-FFF2-40B4-BE49-F238E27FC236}">
                <a16:creationId xmlns:a16="http://schemas.microsoft.com/office/drawing/2014/main" id="{CD7CBDF4-9E18-4DCC-AF0A-6AD125EE7F00}"/>
              </a:ext>
            </a:extLst>
          </p:cNvPr>
          <p:cNvGrpSpPr/>
          <p:nvPr/>
        </p:nvGrpSpPr>
        <p:grpSpPr>
          <a:xfrm>
            <a:off x="7090431" y="1252233"/>
            <a:ext cx="785170" cy="318064"/>
            <a:chOff x="9453907" y="1288644"/>
            <a:chExt cx="1046893" cy="424085"/>
          </a:xfrm>
        </p:grpSpPr>
        <p:sp>
          <p:nvSpPr>
            <p:cNvPr id="99" name="Rectangle 98">
              <a:extLst>
                <a:ext uri="{FF2B5EF4-FFF2-40B4-BE49-F238E27FC236}">
                  <a16:creationId xmlns:a16="http://schemas.microsoft.com/office/drawing/2014/main" id="{1E15A3F8-5D0D-40B5-A677-17B4227380E1}"/>
                </a:ext>
              </a:extLst>
            </p:cNvPr>
            <p:cNvSpPr/>
            <p:nvPr/>
          </p:nvSpPr>
          <p:spPr>
            <a:xfrm>
              <a:off x="9453907" y="1288644"/>
              <a:ext cx="1046893" cy="4002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rPr>
                <a:t> </a:t>
              </a:r>
              <a:r>
                <a:rPr lang="en-US" sz="1050" b="1" dirty="0">
                  <a:solidFill>
                    <a:schemeClr val="tx1"/>
                  </a:solidFill>
                </a:rPr>
                <a:t>Ablation</a:t>
              </a:r>
              <a:endParaRPr lang="en-US" sz="900" b="1" dirty="0">
                <a:solidFill>
                  <a:schemeClr val="tx1"/>
                </a:solidFill>
              </a:endParaRPr>
            </a:p>
          </p:txBody>
        </p:sp>
        <p:cxnSp>
          <p:nvCxnSpPr>
            <p:cNvPr id="210" name="Straight Arrow Connector 209">
              <a:extLst>
                <a:ext uri="{FF2B5EF4-FFF2-40B4-BE49-F238E27FC236}">
                  <a16:creationId xmlns:a16="http://schemas.microsoft.com/office/drawing/2014/main" id="{5A29626B-9FBF-4EF4-890C-C60FE05756EB}"/>
                </a:ext>
              </a:extLst>
            </p:cNvPr>
            <p:cNvCxnSpPr>
              <a:cxnSpLocks/>
            </p:cNvCxnSpPr>
            <p:nvPr/>
          </p:nvCxnSpPr>
          <p:spPr>
            <a:xfrm>
              <a:off x="9977353" y="1575569"/>
              <a:ext cx="0" cy="13716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 name="Group 3">
            <a:extLst>
              <a:ext uri="{FF2B5EF4-FFF2-40B4-BE49-F238E27FC236}">
                <a16:creationId xmlns:a16="http://schemas.microsoft.com/office/drawing/2014/main" id="{29EDF99E-7DD0-4161-ABC5-44AE441CFC56}"/>
              </a:ext>
            </a:extLst>
          </p:cNvPr>
          <p:cNvGrpSpPr/>
          <p:nvPr/>
        </p:nvGrpSpPr>
        <p:grpSpPr>
          <a:xfrm>
            <a:off x="3664568" y="1203487"/>
            <a:ext cx="3431765" cy="422030"/>
            <a:chOff x="4886091" y="1223649"/>
            <a:chExt cx="4575686" cy="562707"/>
          </a:xfrm>
        </p:grpSpPr>
        <p:sp>
          <p:nvSpPr>
            <p:cNvPr id="96" name="Flowchart: Decision 95">
              <a:extLst>
                <a:ext uri="{FF2B5EF4-FFF2-40B4-BE49-F238E27FC236}">
                  <a16:creationId xmlns:a16="http://schemas.microsoft.com/office/drawing/2014/main" id="{ED3415DF-5103-449A-958B-09213A9680F0}"/>
                </a:ext>
              </a:extLst>
            </p:cNvPr>
            <p:cNvSpPr/>
            <p:nvPr/>
          </p:nvSpPr>
          <p:spPr>
            <a:xfrm>
              <a:off x="5561449" y="1223649"/>
              <a:ext cx="874644" cy="562707"/>
            </a:xfrm>
            <a:prstGeom prst="flowChartDecision">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rPr>
                <a:t>P</a:t>
              </a:r>
            </a:p>
          </p:txBody>
        </p:sp>
        <p:cxnSp>
          <p:nvCxnSpPr>
            <p:cNvPr id="215" name="Straight Arrow Connector 214">
              <a:extLst>
                <a:ext uri="{FF2B5EF4-FFF2-40B4-BE49-F238E27FC236}">
                  <a16:creationId xmlns:a16="http://schemas.microsoft.com/office/drawing/2014/main" id="{5F3FA5BF-5B07-4403-9FE4-A30A70EAEBF2}"/>
                </a:ext>
              </a:extLst>
            </p:cNvPr>
            <p:cNvCxnSpPr>
              <a:cxnSpLocks/>
            </p:cNvCxnSpPr>
            <p:nvPr/>
          </p:nvCxnSpPr>
          <p:spPr>
            <a:xfrm>
              <a:off x="6444257" y="1486584"/>
              <a:ext cx="301752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16" name="Straight Arrow Connector 215">
              <a:extLst>
                <a:ext uri="{FF2B5EF4-FFF2-40B4-BE49-F238E27FC236}">
                  <a16:creationId xmlns:a16="http://schemas.microsoft.com/office/drawing/2014/main" id="{EB2EA64B-DFA7-4EDD-8DF7-6ED877B080AC}"/>
                </a:ext>
              </a:extLst>
            </p:cNvPr>
            <p:cNvCxnSpPr>
              <a:cxnSpLocks/>
            </p:cNvCxnSpPr>
            <p:nvPr/>
          </p:nvCxnSpPr>
          <p:spPr>
            <a:xfrm flipH="1">
              <a:off x="4886091" y="1505002"/>
              <a:ext cx="64008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nvGrpSpPr>
          <p:cNvPr id="2" name="Group 1">
            <a:extLst>
              <a:ext uri="{FF2B5EF4-FFF2-40B4-BE49-F238E27FC236}">
                <a16:creationId xmlns:a16="http://schemas.microsoft.com/office/drawing/2014/main" id="{0BDC95E7-8EB0-4608-B71B-552AB0A8AFB9}"/>
              </a:ext>
            </a:extLst>
          </p:cNvPr>
          <p:cNvGrpSpPr/>
          <p:nvPr/>
        </p:nvGrpSpPr>
        <p:grpSpPr>
          <a:xfrm>
            <a:off x="3356232" y="578767"/>
            <a:ext cx="2226640" cy="558437"/>
            <a:chOff x="4474975" y="390690"/>
            <a:chExt cx="2968853" cy="744582"/>
          </a:xfrm>
        </p:grpSpPr>
        <p:sp>
          <p:nvSpPr>
            <p:cNvPr id="3" name="Rectangle 3">
              <a:extLst>
                <a:ext uri="{FF2B5EF4-FFF2-40B4-BE49-F238E27FC236}">
                  <a16:creationId xmlns:a16="http://schemas.microsoft.com/office/drawing/2014/main" id="{23D6025F-44C1-4231-AAA7-79C9B23EF8CF}"/>
                </a:ext>
              </a:extLst>
            </p:cNvPr>
            <p:cNvSpPr/>
            <p:nvPr/>
          </p:nvSpPr>
          <p:spPr>
            <a:xfrm>
              <a:off x="4474975" y="390690"/>
              <a:ext cx="2968853" cy="56270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rPr>
                <a:t>Back pain without leg pain</a:t>
              </a:r>
            </a:p>
          </p:txBody>
        </p:sp>
        <p:cxnSp>
          <p:nvCxnSpPr>
            <p:cNvPr id="217" name="Straight Arrow Connector 216">
              <a:extLst>
                <a:ext uri="{FF2B5EF4-FFF2-40B4-BE49-F238E27FC236}">
                  <a16:creationId xmlns:a16="http://schemas.microsoft.com/office/drawing/2014/main" id="{BBE9143E-B5A2-448F-AF88-F0F08559EB7C}"/>
                </a:ext>
              </a:extLst>
            </p:cNvPr>
            <p:cNvCxnSpPr>
              <a:cxnSpLocks/>
            </p:cNvCxnSpPr>
            <p:nvPr/>
          </p:nvCxnSpPr>
          <p:spPr>
            <a:xfrm>
              <a:off x="5994051" y="818707"/>
              <a:ext cx="0" cy="31656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a:extLst>
              <a:ext uri="{FF2B5EF4-FFF2-40B4-BE49-F238E27FC236}">
                <a16:creationId xmlns:a16="http://schemas.microsoft.com/office/drawing/2014/main" id="{F5A00BEC-B50F-430E-92F8-5205E1F6835E}"/>
              </a:ext>
            </a:extLst>
          </p:cNvPr>
          <p:cNvGrpSpPr/>
          <p:nvPr/>
        </p:nvGrpSpPr>
        <p:grpSpPr>
          <a:xfrm>
            <a:off x="337472" y="1034343"/>
            <a:ext cx="1245059" cy="590879"/>
            <a:chOff x="449963" y="998123"/>
            <a:chExt cx="1660078" cy="787839"/>
          </a:xfrm>
        </p:grpSpPr>
        <p:sp>
          <p:nvSpPr>
            <p:cNvPr id="69" name="Flowchart: Decision 68">
              <a:extLst>
                <a:ext uri="{FF2B5EF4-FFF2-40B4-BE49-F238E27FC236}">
                  <a16:creationId xmlns:a16="http://schemas.microsoft.com/office/drawing/2014/main" id="{244682A9-9F4B-4614-9F71-A7AE27927F8B}"/>
                </a:ext>
              </a:extLst>
            </p:cNvPr>
            <p:cNvSpPr/>
            <p:nvPr/>
          </p:nvSpPr>
          <p:spPr>
            <a:xfrm>
              <a:off x="449963" y="998123"/>
              <a:ext cx="1660078" cy="787839"/>
            </a:xfrm>
            <a:prstGeom prst="flowChartDecision">
              <a:avLst/>
            </a:prstGeom>
            <a:noFill/>
            <a:ln w="38100">
              <a:solidFill>
                <a:srgbClr val="2F52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25" dirty="0"/>
            </a:p>
          </p:txBody>
        </p:sp>
        <p:sp>
          <p:nvSpPr>
            <p:cNvPr id="70" name="TextBox 69">
              <a:extLst>
                <a:ext uri="{FF2B5EF4-FFF2-40B4-BE49-F238E27FC236}">
                  <a16:creationId xmlns:a16="http://schemas.microsoft.com/office/drawing/2014/main" id="{71898666-40DD-4B68-9FC1-248FB039D724}"/>
                </a:ext>
              </a:extLst>
            </p:cNvPr>
            <p:cNvSpPr txBox="1"/>
            <p:nvPr/>
          </p:nvSpPr>
          <p:spPr>
            <a:xfrm>
              <a:off x="727824" y="1076311"/>
              <a:ext cx="1140452" cy="523220"/>
            </a:xfrm>
            <a:prstGeom prst="rect">
              <a:avLst/>
            </a:prstGeom>
            <a:noFill/>
            <a:ln>
              <a:noFill/>
            </a:ln>
          </p:spPr>
          <p:txBody>
            <a:bodyPr wrap="square" rtlCol="0">
              <a:spAutoFit/>
            </a:bodyPr>
            <a:lstStyle/>
            <a:p>
              <a:pPr algn="ctr"/>
              <a:r>
                <a:rPr lang="en-US" sz="975" b="1" dirty="0">
                  <a:cs typeface="Arial" panose="020B0604020202020204" pitchFamily="34" charset="0"/>
                </a:rPr>
                <a:t>Patient </a:t>
              </a:r>
            </a:p>
            <a:p>
              <a:pPr algn="ctr"/>
              <a:r>
                <a:rPr lang="en-US" sz="975" b="1" dirty="0">
                  <a:cs typeface="Arial" panose="020B0604020202020204" pitchFamily="34" charset="0"/>
                </a:rPr>
                <a:t>preference</a:t>
              </a:r>
            </a:p>
          </p:txBody>
        </p:sp>
      </p:grpSp>
      <p:sp>
        <p:nvSpPr>
          <p:cNvPr id="19" name="Rectangle: Rounded Corners 18">
            <a:extLst>
              <a:ext uri="{FF2B5EF4-FFF2-40B4-BE49-F238E27FC236}">
                <a16:creationId xmlns:a16="http://schemas.microsoft.com/office/drawing/2014/main" id="{6433EA2D-7E57-4ACE-A55B-C6D79A09A1EF}"/>
              </a:ext>
            </a:extLst>
          </p:cNvPr>
          <p:cNvSpPr/>
          <p:nvPr/>
        </p:nvSpPr>
        <p:spPr>
          <a:xfrm>
            <a:off x="337472" y="1737990"/>
            <a:ext cx="1245059" cy="553309"/>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75" b="1" dirty="0">
                <a:solidFill>
                  <a:schemeClr val="tx1"/>
                </a:solidFill>
              </a:rPr>
              <a:t>Potential end treatments</a:t>
            </a:r>
          </a:p>
        </p:txBody>
      </p:sp>
      <p:sp>
        <p:nvSpPr>
          <p:cNvPr id="72" name="TextBox 71">
            <a:extLst>
              <a:ext uri="{FF2B5EF4-FFF2-40B4-BE49-F238E27FC236}">
                <a16:creationId xmlns:a16="http://schemas.microsoft.com/office/drawing/2014/main" id="{42909B9F-E255-0740-B36B-93E332ED231B}"/>
              </a:ext>
            </a:extLst>
          </p:cNvPr>
          <p:cNvSpPr txBox="1"/>
          <p:nvPr/>
        </p:nvSpPr>
        <p:spPr>
          <a:xfrm rot="19875816">
            <a:off x="1690944" y="2653892"/>
            <a:ext cx="5359159" cy="1015663"/>
          </a:xfrm>
          <a:prstGeom prst="rect">
            <a:avLst/>
          </a:prstGeom>
          <a:noFill/>
        </p:spPr>
        <p:txBody>
          <a:bodyPr wrap="none" rtlCol="0">
            <a:spAutoFit/>
          </a:bodyPr>
          <a:lstStyle/>
          <a:p>
            <a:r>
              <a:rPr lang="en-US" sz="6000" dirty="0">
                <a:solidFill>
                  <a:srgbClr val="FF0000"/>
                </a:solidFill>
              </a:rPr>
              <a:t>Editable format</a:t>
            </a:r>
          </a:p>
        </p:txBody>
      </p:sp>
    </p:spTree>
    <p:extLst>
      <p:ext uri="{BB962C8B-B14F-4D97-AF65-F5344CB8AC3E}">
        <p14:creationId xmlns:p14="http://schemas.microsoft.com/office/powerpoint/2010/main" val="9619418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3C9A8F3-4FBD-4623-8942-2C31E094D9F5}"/>
              </a:ext>
            </a:extLst>
          </p:cNvPr>
          <p:cNvSpPr>
            <a:spLocks noGrp="1"/>
          </p:cNvSpPr>
          <p:nvPr>
            <p:ph idx="1"/>
          </p:nvPr>
        </p:nvSpPr>
        <p:spPr/>
        <p:txBody>
          <a:bodyPr/>
          <a:lstStyle/>
          <a:p>
            <a:pPr marL="342900" marR="0" lvl="0" indent="-342900">
              <a:lnSpc>
                <a:spcPct val="200000"/>
              </a:lnSpc>
              <a:spcBef>
                <a:spcPts val="0"/>
              </a:spcBef>
              <a:spcAft>
                <a:spcPts val="0"/>
              </a:spcAft>
              <a:buFont typeface="Symbol" panose="05050102010706020507" pitchFamily="18" charset="2"/>
              <a:buChar char=""/>
            </a:pPr>
            <a:r>
              <a:rPr lang="en-US" sz="1800" dirty="0">
                <a:effectLst/>
                <a:latin typeface="Arial" panose="020B0604020202020204" pitchFamily="34" charset="0"/>
                <a:ea typeface="Calibri" panose="020F0502020204030204" pitchFamily="34" charset="0"/>
                <a:cs typeface="Arial" panose="020B0604020202020204" pitchFamily="34" charset="0"/>
              </a:rPr>
              <a:t>Epidemiology and prognosis</a:t>
            </a:r>
          </a:p>
          <a:p>
            <a:pPr marL="342900" marR="0" lvl="0" indent="-342900">
              <a:lnSpc>
                <a:spcPct val="200000"/>
              </a:lnSpc>
              <a:spcBef>
                <a:spcPts val="0"/>
              </a:spcBef>
              <a:spcAft>
                <a:spcPts val="0"/>
              </a:spcAft>
              <a:buFont typeface="Symbol" panose="05050102010706020507" pitchFamily="18" charset="2"/>
              <a:buChar char=""/>
            </a:pPr>
            <a:r>
              <a:rPr lang="en-US" dirty="0">
                <a:latin typeface="Arial" panose="020B0604020202020204" pitchFamily="34" charset="0"/>
                <a:ea typeface="Calibri" panose="020F0502020204030204" pitchFamily="34" charset="0"/>
                <a:cs typeface="Arial" panose="020B0604020202020204" pitchFamily="34" charset="0"/>
              </a:rPr>
              <a:t>T</a:t>
            </a:r>
            <a:r>
              <a:rPr lang="en-US" sz="1800" dirty="0">
                <a:effectLst/>
                <a:latin typeface="Arial" panose="020B0604020202020204" pitchFamily="34" charset="0"/>
                <a:ea typeface="Calibri" panose="020F0502020204030204" pitchFamily="34" charset="0"/>
                <a:cs typeface="Arial" panose="020B0604020202020204" pitchFamily="34" charset="0"/>
              </a:rPr>
              <a:t>reatment challenges and limitations of common therapies</a:t>
            </a:r>
          </a:p>
          <a:p>
            <a:pPr marL="342900" marR="0" lvl="0" indent="-342900">
              <a:lnSpc>
                <a:spcPct val="200000"/>
              </a:lnSpc>
              <a:spcBef>
                <a:spcPts val="0"/>
              </a:spcBef>
              <a:spcAft>
                <a:spcPts val="0"/>
              </a:spcAft>
              <a:buFont typeface="Symbol" panose="05050102010706020507" pitchFamily="18" charset="2"/>
              <a:buChar char=""/>
            </a:pPr>
            <a:r>
              <a:rPr lang="en-US" sz="1800" dirty="0">
                <a:effectLst/>
                <a:latin typeface="Arial" panose="020B0604020202020204" pitchFamily="34" charset="0"/>
                <a:ea typeface="Calibri" panose="020F0502020204030204" pitchFamily="34" charset="0"/>
                <a:cs typeface="Arial" panose="020B0604020202020204" pitchFamily="34" charset="0"/>
              </a:rPr>
              <a:t>Newer minimally invasive interventions for virgin (non-operated) back pain</a:t>
            </a:r>
          </a:p>
          <a:p>
            <a:pPr marL="342900" marR="0" lvl="0" indent="-342900">
              <a:lnSpc>
                <a:spcPct val="200000"/>
              </a:lnSpc>
              <a:spcBef>
                <a:spcPts val="0"/>
              </a:spcBef>
              <a:spcAft>
                <a:spcPts val="0"/>
              </a:spcAft>
              <a:buFont typeface="Symbol" panose="05050102010706020507" pitchFamily="18" charset="2"/>
              <a:buChar char=""/>
            </a:pPr>
            <a:r>
              <a:rPr lang="en-US" sz="1800" dirty="0">
                <a:effectLst/>
                <a:latin typeface="Arial" panose="020B0604020202020204" pitchFamily="34" charset="0"/>
                <a:ea typeface="Calibri" panose="020F0502020204030204" pitchFamily="34" charset="0"/>
                <a:cs typeface="Arial" panose="020B0604020202020204" pitchFamily="34" charset="0"/>
              </a:rPr>
              <a:t>Patient treatment preferences</a:t>
            </a:r>
          </a:p>
          <a:p>
            <a:pPr marL="342900" marR="0" lvl="0" indent="-342900">
              <a:lnSpc>
                <a:spcPct val="200000"/>
              </a:lnSpc>
              <a:spcBef>
                <a:spcPts val="0"/>
              </a:spcBef>
              <a:spcAft>
                <a:spcPts val="800"/>
              </a:spcAft>
              <a:buFont typeface="Symbol" panose="05050102010706020507" pitchFamily="18" charset="2"/>
              <a:buChar char=""/>
            </a:pPr>
            <a:r>
              <a:rPr lang="en-US" dirty="0">
                <a:latin typeface="Arial" panose="020B0604020202020204" pitchFamily="34" charset="0"/>
                <a:cs typeface="Arial" panose="020B0604020202020204" pitchFamily="34" charset="0"/>
              </a:rPr>
              <a:t>LBP treatment algorithm</a:t>
            </a:r>
          </a:p>
        </p:txBody>
      </p:sp>
      <p:sp>
        <p:nvSpPr>
          <p:cNvPr id="3" name="Title 2">
            <a:extLst>
              <a:ext uri="{FF2B5EF4-FFF2-40B4-BE49-F238E27FC236}">
                <a16:creationId xmlns:a16="http://schemas.microsoft.com/office/drawing/2014/main" id="{2288DC52-C7D8-4943-899A-9F4638AE2A32}"/>
              </a:ext>
            </a:extLst>
          </p:cNvPr>
          <p:cNvSpPr>
            <a:spLocks noGrp="1"/>
          </p:cNvSpPr>
          <p:nvPr>
            <p:ph type="title"/>
          </p:nvPr>
        </p:nvSpPr>
        <p:spPr/>
        <p:txBody>
          <a:bodyPr/>
          <a:lstStyle/>
          <a:p>
            <a:r>
              <a:rPr lang="en-US" dirty="0"/>
              <a:t>Agenda</a:t>
            </a:r>
          </a:p>
        </p:txBody>
      </p:sp>
    </p:spTree>
    <p:extLst>
      <p:ext uri="{BB962C8B-B14F-4D97-AF65-F5344CB8AC3E}">
        <p14:creationId xmlns:p14="http://schemas.microsoft.com/office/powerpoint/2010/main" val="1257887577"/>
      </p:ext>
    </p:extLst>
  </p:cSld>
  <p:clrMapOvr>
    <a:masterClrMapping/>
  </p:clrMapOvr>
  <p:transition spd="med">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288DC52-C7D8-4943-899A-9F4638AE2A32}"/>
              </a:ext>
            </a:extLst>
          </p:cNvPr>
          <p:cNvSpPr>
            <a:spLocks noGrp="1"/>
          </p:cNvSpPr>
          <p:nvPr>
            <p:ph type="title"/>
          </p:nvPr>
        </p:nvSpPr>
        <p:spPr>
          <a:xfrm>
            <a:off x="876652" y="502918"/>
            <a:ext cx="6698800" cy="709817"/>
          </a:xfrm>
        </p:spPr>
        <p:txBody>
          <a:bodyPr>
            <a:normAutofit fontScale="90000"/>
          </a:bodyPr>
          <a:lstStyle/>
          <a:p>
            <a:pPr>
              <a:lnSpc>
                <a:spcPct val="107000"/>
              </a:lnSpc>
              <a:spcBef>
                <a:spcPts val="0"/>
              </a:spcBef>
              <a:spcAft>
                <a:spcPts val="720"/>
              </a:spcAft>
            </a:pPr>
            <a:r>
              <a:rPr lang="en-US" dirty="0">
                <a:latin typeface="+mn-lt"/>
                <a:cs typeface="Times New Roman" panose="02020603050405020304" pitchFamily="18" charset="0"/>
              </a:rPr>
              <a:t>Axial LBP Interventional Treatment Algorithm</a:t>
            </a:r>
            <a:endParaRPr lang="en-US" dirty="0">
              <a:latin typeface="+mn-lt"/>
            </a:endParaRPr>
          </a:p>
        </p:txBody>
      </p:sp>
      <p:pic>
        <p:nvPicPr>
          <p:cNvPr id="2" name="Picture 1">
            <a:extLst>
              <a:ext uri="{FF2B5EF4-FFF2-40B4-BE49-F238E27FC236}">
                <a16:creationId xmlns:a16="http://schemas.microsoft.com/office/drawing/2014/main" id="{902DD1DA-F091-654B-BC6C-143126864FAB}"/>
              </a:ext>
            </a:extLst>
          </p:cNvPr>
          <p:cNvPicPr>
            <a:picLocks noChangeAspect="1"/>
          </p:cNvPicPr>
          <p:nvPr/>
        </p:nvPicPr>
        <p:blipFill>
          <a:blip r:embed="rId3"/>
          <a:stretch>
            <a:fillRect/>
          </a:stretch>
        </p:blipFill>
        <p:spPr>
          <a:xfrm>
            <a:off x="278233" y="1100845"/>
            <a:ext cx="8576517" cy="4518128"/>
          </a:xfrm>
          <a:prstGeom prst="rect">
            <a:avLst/>
          </a:prstGeom>
        </p:spPr>
      </p:pic>
    </p:spTree>
    <p:extLst>
      <p:ext uri="{BB962C8B-B14F-4D97-AF65-F5344CB8AC3E}">
        <p14:creationId xmlns:p14="http://schemas.microsoft.com/office/powerpoint/2010/main" val="3739206412"/>
      </p:ext>
    </p:extLst>
  </p:cSld>
  <p:clrMapOvr>
    <a:masterClrMapping/>
  </p:clrMapOvr>
  <p:transition spd="med">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288DC52-C7D8-4943-899A-9F4638AE2A32}"/>
              </a:ext>
            </a:extLst>
          </p:cNvPr>
          <p:cNvSpPr>
            <a:spLocks noGrp="1"/>
          </p:cNvSpPr>
          <p:nvPr>
            <p:ph type="title"/>
          </p:nvPr>
        </p:nvSpPr>
        <p:spPr>
          <a:xfrm>
            <a:off x="466057" y="241297"/>
            <a:ext cx="7443111" cy="788685"/>
          </a:xfrm>
        </p:spPr>
        <p:txBody>
          <a:bodyPr>
            <a:normAutofit fontScale="90000"/>
          </a:bodyPr>
          <a:lstStyle/>
          <a:p>
            <a:pPr marL="0" marR="0">
              <a:lnSpc>
                <a:spcPct val="107000"/>
              </a:lnSpc>
              <a:spcBef>
                <a:spcPts val="0"/>
              </a:spcBef>
              <a:spcAft>
                <a:spcPts val="800"/>
              </a:spcAft>
            </a:pPr>
            <a:r>
              <a:rPr lang="en-US" dirty="0">
                <a:latin typeface="+mn-lt"/>
                <a:cs typeface="Times New Roman" panose="02020603050405020304" pitchFamily="18" charset="0"/>
              </a:rPr>
              <a:t>LBP Interventional Treatment Safety Summary</a:t>
            </a:r>
            <a:endParaRPr lang="en-US" dirty="0">
              <a:latin typeface="+mn-lt"/>
            </a:endParaRPr>
          </a:p>
        </p:txBody>
      </p:sp>
      <p:graphicFrame>
        <p:nvGraphicFramePr>
          <p:cNvPr id="4" name="Table 4">
            <a:extLst>
              <a:ext uri="{FF2B5EF4-FFF2-40B4-BE49-F238E27FC236}">
                <a16:creationId xmlns:a16="http://schemas.microsoft.com/office/drawing/2014/main" id="{72492D33-7853-6A47-91D1-BE811EAF385D}"/>
              </a:ext>
            </a:extLst>
          </p:cNvPr>
          <p:cNvGraphicFramePr>
            <a:graphicFrameLocks noGrp="1"/>
          </p:cNvGraphicFramePr>
          <p:nvPr>
            <p:extLst>
              <p:ext uri="{D42A27DB-BD31-4B8C-83A1-F6EECF244321}">
                <p14:modId xmlns:p14="http://schemas.microsoft.com/office/powerpoint/2010/main" val="3997826252"/>
              </p:ext>
            </p:extLst>
          </p:nvPr>
        </p:nvGraphicFramePr>
        <p:xfrm>
          <a:off x="615948" y="2049469"/>
          <a:ext cx="7912104" cy="1036320"/>
        </p:xfrm>
        <a:graphic>
          <a:graphicData uri="http://schemas.openxmlformats.org/drawingml/2006/table">
            <a:tbl>
              <a:tblPr firstRow="1" bandRow="1">
                <a:tableStyleId>{C083E6E3-FA7D-4D7B-A595-EF9225AFEA82}</a:tableStyleId>
              </a:tblPr>
              <a:tblGrid>
                <a:gridCol w="1630638">
                  <a:extLst>
                    <a:ext uri="{9D8B030D-6E8A-4147-A177-3AD203B41FA5}">
                      <a16:colId xmlns:a16="http://schemas.microsoft.com/office/drawing/2014/main" val="3338789152"/>
                    </a:ext>
                  </a:extLst>
                </a:gridCol>
                <a:gridCol w="1355835">
                  <a:extLst>
                    <a:ext uri="{9D8B030D-6E8A-4147-A177-3AD203B41FA5}">
                      <a16:colId xmlns:a16="http://schemas.microsoft.com/office/drawing/2014/main" val="1846619739"/>
                    </a:ext>
                  </a:extLst>
                </a:gridCol>
                <a:gridCol w="1277007">
                  <a:extLst>
                    <a:ext uri="{9D8B030D-6E8A-4147-A177-3AD203B41FA5}">
                      <a16:colId xmlns:a16="http://schemas.microsoft.com/office/drawing/2014/main" val="1915875111"/>
                    </a:ext>
                  </a:extLst>
                </a:gridCol>
                <a:gridCol w="1011256">
                  <a:extLst>
                    <a:ext uri="{9D8B030D-6E8A-4147-A177-3AD203B41FA5}">
                      <a16:colId xmlns:a16="http://schemas.microsoft.com/office/drawing/2014/main" val="458443033"/>
                    </a:ext>
                  </a:extLst>
                </a:gridCol>
                <a:gridCol w="1318684">
                  <a:extLst>
                    <a:ext uri="{9D8B030D-6E8A-4147-A177-3AD203B41FA5}">
                      <a16:colId xmlns:a16="http://schemas.microsoft.com/office/drawing/2014/main" val="865929152"/>
                    </a:ext>
                  </a:extLst>
                </a:gridCol>
                <a:gridCol w="1318684">
                  <a:extLst>
                    <a:ext uri="{9D8B030D-6E8A-4147-A177-3AD203B41FA5}">
                      <a16:colId xmlns:a16="http://schemas.microsoft.com/office/drawing/2014/main" val="511677503"/>
                    </a:ext>
                  </a:extLst>
                </a:gridCol>
              </a:tblGrid>
              <a:tr h="370840">
                <a:tc>
                  <a:txBody>
                    <a:bodyPr/>
                    <a:lstStyle/>
                    <a:p>
                      <a:endParaRPr lang="en-US" sz="1400" dirty="0"/>
                    </a:p>
                  </a:txBody>
                  <a:tcPr/>
                </a:tc>
                <a:tc>
                  <a:txBody>
                    <a:bodyPr/>
                    <a:lstStyle/>
                    <a:p>
                      <a:pPr algn="ctr"/>
                      <a:r>
                        <a:rPr lang="en-US" sz="1400" dirty="0"/>
                        <a:t>Debulking  Intervention</a:t>
                      </a:r>
                      <a:r>
                        <a:rPr lang="en-US" sz="1400" baseline="30000" dirty="0"/>
                        <a:t>1</a:t>
                      </a:r>
                      <a:endParaRPr lang="en-US" sz="1400" dirty="0"/>
                    </a:p>
                  </a:txBody>
                  <a:tcPr/>
                </a:tc>
                <a:tc>
                  <a:txBody>
                    <a:bodyPr/>
                    <a:lstStyle/>
                    <a:p>
                      <a:pPr algn="ctr"/>
                      <a:r>
                        <a:rPr lang="en-US" sz="1400" dirty="0"/>
                        <a:t>Interspinous Spacer</a:t>
                      </a:r>
                      <a:r>
                        <a:rPr lang="en-US" sz="1400" baseline="30000" dirty="0"/>
                        <a:t>2</a:t>
                      </a:r>
                      <a:endParaRPr lang="en-US" sz="1400" dirty="0"/>
                    </a:p>
                  </a:txBody>
                  <a:tcPr/>
                </a:tc>
                <a:tc>
                  <a:txBody>
                    <a:bodyPr/>
                    <a:lstStyle/>
                    <a:p>
                      <a:pPr algn="ctr"/>
                      <a:r>
                        <a:rPr lang="en-US" sz="1400" dirty="0"/>
                        <a:t>60-day </a:t>
                      </a:r>
                    </a:p>
                    <a:p>
                      <a:pPr algn="ctr"/>
                      <a:r>
                        <a:rPr lang="en-US" sz="1400" dirty="0"/>
                        <a:t>PNS</a:t>
                      </a:r>
                      <a:r>
                        <a:rPr lang="en-US" sz="1400" baseline="30000" dirty="0"/>
                        <a:t>3</a:t>
                      </a:r>
                      <a:endParaRPr lang="en-US" sz="1400" dirty="0"/>
                    </a:p>
                  </a:txBody>
                  <a:tcPr/>
                </a:tc>
                <a:tc>
                  <a:txBody>
                    <a:bodyPr/>
                    <a:lstStyle/>
                    <a:p>
                      <a:pPr algn="ctr"/>
                      <a:r>
                        <a:rPr lang="en-US" sz="1400" dirty="0"/>
                        <a:t>Permanent PNS</a:t>
                      </a:r>
                      <a:r>
                        <a:rPr lang="en-US" sz="1400" baseline="30000" dirty="0"/>
                        <a:t>4</a:t>
                      </a:r>
                      <a:endParaRPr lang="en-US" sz="1400" dirty="0"/>
                    </a:p>
                  </a:txBody>
                  <a:tcPr/>
                </a:tc>
                <a:tc>
                  <a:txBody>
                    <a:bodyPr/>
                    <a:lstStyle/>
                    <a:p>
                      <a:pPr algn="ctr"/>
                      <a:r>
                        <a:rPr lang="en-US" sz="1400" dirty="0"/>
                        <a:t>Spinal Cord Stimulation</a:t>
                      </a:r>
                      <a:r>
                        <a:rPr lang="en-US" sz="1400" baseline="30000" dirty="0"/>
                        <a:t>5</a:t>
                      </a:r>
                      <a:endParaRPr lang="en-US" sz="1400" dirty="0"/>
                    </a:p>
                  </a:txBody>
                  <a:tcPr/>
                </a:tc>
                <a:extLst>
                  <a:ext uri="{0D108BD9-81ED-4DB2-BD59-A6C34878D82A}">
                    <a16:rowId xmlns:a16="http://schemas.microsoft.com/office/drawing/2014/main" val="2787010257"/>
                  </a:ext>
                </a:extLst>
              </a:tr>
              <a:tr h="370840">
                <a:tc>
                  <a:txBody>
                    <a:bodyPr/>
                    <a:lstStyle/>
                    <a:p>
                      <a:r>
                        <a:rPr lang="en-US" sz="1400" dirty="0"/>
                        <a:t>Serious Adverse Event* Rate (%)</a:t>
                      </a:r>
                    </a:p>
                  </a:txBody>
                  <a:tcPr/>
                </a:tc>
                <a:tc>
                  <a:txBody>
                    <a:bodyPr/>
                    <a:lstStyle/>
                    <a:p>
                      <a:pPr algn="ctr"/>
                      <a:r>
                        <a:rPr lang="en-US" sz="1400" dirty="0"/>
                        <a:t>0.0%</a:t>
                      </a:r>
                    </a:p>
                  </a:txBody>
                  <a:tcPr/>
                </a:tc>
                <a:tc>
                  <a:txBody>
                    <a:bodyPr/>
                    <a:lstStyle/>
                    <a:p>
                      <a:pPr algn="ctr"/>
                      <a:r>
                        <a:rPr lang="en-US" sz="1400" dirty="0"/>
                        <a:t>8.4%</a:t>
                      </a:r>
                    </a:p>
                  </a:txBody>
                  <a:tcPr/>
                </a:tc>
                <a:tc>
                  <a:txBody>
                    <a:bodyPr/>
                    <a:lstStyle/>
                    <a:p>
                      <a:pPr algn="ctr"/>
                      <a:r>
                        <a:rPr lang="en-US" sz="1400" dirty="0"/>
                        <a:t>0.0%</a:t>
                      </a:r>
                    </a:p>
                  </a:txBody>
                  <a:tcPr/>
                </a:tc>
                <a:tc>
                  <a:txBody>
                    <a:bodyPr/>
                    <a:lstStyle/>
                    <a:p>
                      <a:pPr algn="ctr"/>
                      <a:r>
                        <a:rPr lang="en-US" sz="1400" dirty="0"/>
                        <a:t>11.0%</a:t>
                      </a:r>
                      <a:r>
                        <a:rPr lang="en-US" sz="1400" baseline="30000" dirty="0"/>
                        <a:t>†</a:t>
                      </a:r>
                      <a:endParaRPr lang="en-US" sz="1400" dirty="0">
                        <a:highlight>
                          <a:srgbClr val="FFFF00"/>
                        </a:highlight>
                      </a:endParaRPr>
                    </a:p>
                  </a:txBody>
                  <a:tcPr/>
                </a:tc>
                <a:tc>
                  <a:txBody>
                    <a:bodyPr/>
                    <a:lstStyle/>
                    <a:p>
                      <a:pPr algn="ctr"/>
                      <a:r>
                        <a:rPr lang="en-US" sz="1400" dirty="0"/>
                        <a:t>9.0%</a:t>
                      </a:r>
                      <a:r>
                        <a:rPr lang="en-US" sz="1400" baseline="30000" dirty="0"/>
                        <a:t>†</a:t>
                      </a:r>
                    </a:p>
                  </a:txBody>
                  <a:tcPr/>
                </a:tc>
                <a:extLst>
                  <a:ext uri="{0D108BD9-81ED-4DB2-BD59-A6C34878D82A}">
                    <a16:rowId xmlns:a16="http://schemas.microsoft.com/office/drawing/2014/main" val="3510416930"/>
                  </a:ext>
                </a:extLst>
              </a:tr>
            </a:tbl>
          </a:graphicData>
        </a:graphic>
      </p:graphicFrame>
      <p:sp>
        <p:nvSpPr>
          <p:cNvPr id="2" name="TextBox 1">
            <a:extLst>
              <a:ext uri="{FF2B5EF4-FFF2-40B4-BE49-F238E27FC236}">
                <a16:creationId xmlns:a16="http://schemas.microsoft.com/office/drawing/2014/main" id="{4B29D5F5-78ED-4E5D-A96B-0B13EB8C12EF}"/>
              </a:ext>
            </a:extLst>
          </p:cNvPr>
          <p:cNvSpPr txBox="1"/>
          <p:nvPr/>
        </p:nvSpPr>
        <p:spPr>
          <a:xfrm>
            <a:off x="330199" y="4874076"/>
            <a:ext cx="5634665" cy="663643"/>
          </a:xfrm>
          <a:prstGeom prst="rect">
            <a:avLst/>
          </a:prstGeom>
          <a:noFill/>
        </p:spPr>
        <p:txBody>
          <a:bodyPr wrap="square">
            <a:spAutoFit/>
          </a:bodyPr>
          <a:lstStyle/>
          <a:p>
            <a:pPr marL="228600" marR="0" indent="-228600">
              <a:lnSpc>
                <a:spcPct val="107000"/>
              </a:lnSpc>
              <a:spcBef>
                <a:spcPts val="0"/>
              </a:spcBef>
              <a:spcAft>
                <a:spcPts val="0"/>
              </a:spcAft>
              <a:buAutoNum type="arabicPeriod"/>
            </a:pPr>
            <a:r>
              <a:rPr lang="en-US" sz="700" dirty="0">
                <a:effectLst/>
                <a:latin typeface="Calibri" panose="020F0502020204030204" pitchFamily="34" charset="0"/>
                <a:ea typeface="Times New Roman" panose="02020603050405020304" pitchFamily="18" charset="0"/>
                <a:cs typeface="Times New Roman" panose="02020603050405020304" pitchFamily="18" charset="0"/>
              </a:rPr>
              <a:t>Champagne </a:t>
            </a:r>
            <a:r>
              <a:rPr lang="en-US" sz="700" i="1" dirty="0">
                <a:effectLst/>
                <a:latin typeface="Calibri" panose="020F0502020204030204" pitchFamily="34" charset="0"/>
                <a:ea typeface="Times New Roman" panose="02020603050405020304" pitchFamily="18" charset="0"/>
                <a:cs typeface="Times New Roman" panose="02020603050405020304" pitchFamily="18" charset="0"/>
              </a:rPr>
              <a:t>Pain Physician</a:t>
            </a:r>
            <a:r>
              <a:rPr lang="en-US" sz="700" dirty="0">
                <a:effectLst/>
                <a:latin typeface="Calibri" panose="020F0502020204030204" pitchFamily="34" charset="0"/>
                <a:ea typeface="Times New Roman" panose="02020603050405020304" pitchFamily="18" charset="0"/>
                <a:cs typeface="Times New Roman" panose="02020603050405020304" pitchFamily="18" charset="0"/>
              </a:rPr>
              <a:t> 2016</a:t>
            </a:r>
          </a:p>
          <a:p>
            <a:pPr marL="228600" marR="0" indent="-228600">
              <a:lnSpc>
                <a:spcPct val="107000"/>
              </a:lnSpc>
              <a:spcBef>
                <a:spcPts val="0"/>
              </a:spcBef>
              <a:spcAft>
                <a:spcPts val="0"/>
              </a:spcAft>
              <a:buAutoNum type="arabicPeriod"/>
            </a:pPr>
            <a:r>
              <a:rPr lang="en-US" sz="700" dirty="0">
                <a:latin typeface="Calibri" panose="020F0502020204030204" pitchFamily="34" charset="0"/>
                <a:ea typeface="Times New Roman" panose="02020603050405020304" pitchFamily="18" charset="0"/>
                <a:cs typeface="Times New Roman" panose="02020603050405020304" pitchFamily="18" charset="0"/>
              </a:rPr>
              <a:t>Patel </a:t>
            </a:r>
            <a:r>
              <a:rPr lang="en-US" sz="700" i="1" dirty="0">
                <a:latin typeface="Calibri" panose="020F0502020204030204" pitchFamily="34" charset="0"/>
                <a:ea typeface="Times New Roman" panose="02020603050405020304" pitchFamily="18" charset="0"/>
                <a:cs typeface="Times New Roman" panose="02020603050405020304" pitchFamily="18" charset="0"/>
              </a:rPr>
              <a:t>Spine </a:t>
            </a:r>
            <a:r>
              <a:rPr lang="en-US" sz="700" dirty="0">
                <a:latin typeface="Calibri" panose="020F0502020204030204" pitchFamily="34" charset="0"/>
                <a:ea typeface="Times New Roman" panose="02020603050405020304" pitchFamily="18" charset="0"/>
                <a:cs typeface="Times New Roman" panose="02020603050405020304" pitchFamily="18" charset="0"/>
              </a:rPr>
              <a:t>2015</a:t>
            </a:r>
          </a:p>
          <a:p>
            <a:pPr marL="228600" marR="0" indent="-228600">
              <a:lnSpc>
                <a:spcPct val="107000"/>
              </a:lnSpc>
              <a:spcBef>
                <a:spcPts val="0"/>
              </a:spcBef>
              <a:spcAft>
                <a:spcPts val="0"/>
              </a:spcAft>
              <a:buAutoNum type="arabicPeriod"/>
            </a:pPr>
            <a:r>
              <a:rPr lang="en-US" sz="700" dirty="0">
                <a:latin typeface="Calibri" panose="020F0502020204030204" pitchFamily="34" charset="0"/>
                <a:ea typeface="Times New Roman" panose="02020603050405020304" pitchFamily="18" charset="0"/>
                <a:cs typeface="Times New Roman" panose="02020603050405020304" pitchFamily="18" charset="0"/>
              </a:rPr>
              <a:t>Gilmore </a:t>
            </a:r>
            <a:r>
              <a:rPr lang="en-US" sz="700" i="1" dirty="0">
                <a:latin typeface="Calibri" panose="020F0502020204030204" pitchFamily="34" charset="0"/>
                <a:ea typeface="Times New Roman" panose="02020603050405020304" pitchFamily="18" charset="0"/>
                <a:cs typeface="Times New Roman" panose="02020603050405020304" pitchFamily="18" charset="0"/>
              </a:rPr>
              <a:t>RAPM 2019</a:t>
            </a:r>
            <a:endParaRPr lang="en-US" sz="700" dirty="0">
              <a:latin typeface="Calibri" panose="020F0502020204030204" pitchFamily="34" charset="0"/>
              <a:ea typeface="Times New Roman" panose="02020603050405020304" pitchFamily="18" charset="0"/>
              <a:cs typeface="Times New Roman" panose="02020603050405020304" pitchFamily="18" charset="0"/>
            </a:endParaRPr>
          </a:p>
          <a:p>
            <a:pPr marL="228600" marR="0" indent="-228600">
              <a:lnSpc>
                <a:spcPct val="107000"/>
              </a:lnSpc>
              <a:spcBef>
                <a:spcPts val="0"/>
              </a:spcBef>
              <a:spcAft>
                <a:spcPts val="0"/>
              </a:spcAft>
              <a:buAutoNum type="arabicPeriod"/>
            </a:pPr>
            <a:r>
              <a:rPr lang="en-US" sz="700" dirty="0">
                <a:effectLst/>
                <a:latin typeface="Calibri" panose="020F0502020204030204" pitchFamily="34" charset="0"/>
                <a:ea typeface="Times New Roman" panose="02020603050405020304" pitchFamily="18" charset="0"/>
                <a:cs typeface="Times New Roman" panose="02020603050405020304" pitchFamily="18" charset="0"/>
              </a:rPr>
              <a:t>As presented July 16, 2020 at INS NACC Webinar: The Right Device for the Right Patient - Case Presentations and Discussions</a:t>
            </a:r>
          </a:p>
          <a:p>
            <a:pPr marL="228600" marR="0" indent="-228600">
              <a:lnSpc>
                <a:spcPct val="107000"/>
              </a:lnSpc>
              <a:spcBef>
                <a:spcPts val="0"/>
              </a:spcBef>
              <a:spcAft>
                <a:spcPts val="0"/>
              </a:spcAft>
              <a:buAutoNum type="arabicPeriod"/>
            </a:pPr>
            <a:r>
              <a:rPr lang="en-US" sz="700" dirty="0">
                <a:latin typeface="Calibri" panose="020F0502020204030204" pitchFamily="34" charset="0"/>
                <a:ea typeface="Times New Roman" panose="02020603050405020304" pitchFamily="18" charset="0"/>
                <a:cs typeface="Times New Roman" panose="02020603050405020304" pitchFamily="18" charset="0"/>
              </a:rPr>
              <a:t>https://</a:t>
            </a:r>
            <a:r>
              <a:rPr lang="en-US" sz="700" dirty="0" err="1">
                <a:latin typeface="Calibri" panose="020F0502020204030204" pitchFamily="34" charset="0"/>
                <a:ea typeface="Times New Roman" panose="02020603050405020304" pitchFamily="18" charset="0"/>
                <a:cs typeface="Times New Roman" panose="02020603050405020304" pitchFamily="18" charset="0"/>
              </a:rPr>
              <a:t>www.accessdata.fda.gov</a:t>
            </a:r>
            <a:r>
              <a:rPr lang="en-US" sz="700" dirty="0">
                <a:latin typeface="Calibri" panose="020F0502020204030204" pitchFamily="34" charset="0"/>
                <a:ea typeface="Times New Roman" panose="02020603050405020304" pitchFamily="18" charset="0"/>
                <a:cs typeface="Times New Roman" panose="02020603050405020304" pitchFamily="18" charset="0"/>
              </a:rPr>
              <a:t>/</a:t>
            </a:r>
            <a:r>
              <a:rPr lang="en-US" sz="700" dirty="0" err="1">
                <a:latin typeface="Calibri" panose="020F0502020204030204" pitchFamily="34" charset="0"/>
                <a:ea typeface="Times New Roman" panose="02020603050405020304" pitchFamily="18" charset="0"/>
                <a:cs typeface="Times New Roman" panose="02020603050405020304" pitchFamily="18" charset="0"/>
              </a:rPr>
              <a:t>cdrh_docs</a:t>
            </a:r>
            <a:r>
              <a:rPr lang="en-US" sz="700" dirty="0">
                <a:latin typeface="Calibri" panose="020F0502020204030204" pitchFamily="34" charset="0"/>
                <a:ea typeface="Times New Roman" panose="02020603050405020304" pitchFamily="18" charset="0"/>
                <a:cs typeface="Times New Roman" panose="02020603050405020304" pitchFamily="18" charset="0"/>
              </a:rPr>
              <a:t>/pdf13/P130022b.pdf</a:t>
            </a:r>
            <a:endParaRPr lang="en-US" sz="7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20322261-A8E7-4993-A8DF-6FD3493C549B}"/>
              </a:ext>
            </a:extLst>
          </p:cNvPr>
          <p:cNvSpPr txBox="1"/>
          <p:nvPr/>
        </p:nvSpPr>
        <p:spPr>
          <a:xfrm>
            <a:off x="496339" y="3677239"/>
            <a:ext cx="3691273" cy="369332"/>
          </a:xfrm>
          <a:prstGeom prst="rect">
            <a:avLst/>
          </a:prstGeom>
          <a:noFill/>
        </p:spPr>
        <p:txBody>
          <a:bodyPr wrap="square" rtlCol="0">
            <a:spAutoFit/>
          </a:bodyPr>
          <a:lstStyle/>
          <a:p>
            <a:r>
              <a:rPr lang="en-US" sz="900" dirty="0"/>
              <a:t>*Procedure - or device-related</a:t>
            </a:r>
          </a:p>
          <a:p>
            <a:r>
              <a:rPr lang="en-US" sz="900" baseline="30000" dirty="0"/>
              <a:t>†</a:t>
            </a:r>
            <a:r>
              <a:rPr lang="en-US" sz="900" dirty="0"/>
              <a:t>Rate of surgical interventions required</a:t>
            </a:r>
          </a:p>
        </p:txBody>
      </p:sp>
    </p:spTree>
    <p:extLst>
      <p:ext uri="{BB962C8B-B14F-4D97-AF65-F5344CB8AC3E}">
        <p14:creationId xmlns:p14="http://schemas.microsoft.com/office/powerpoint/2010/main" val="263537312"/>
      </p:ext>
    </p:extLst>
  </p:cSld>
  <p:clrMapOvr>
    <a:masterClrMapping/>
  </p:clrMapOvr>
  <p:transition spd="med">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288DC52-C7D8-4943-899A-9F4638AE2A32}"/>
              </a:ext>
            </a:extLst>
          </p:cNvPr>
          <p:cNvSpPr>
            <a:spLocks noGrp="1"/>
          </p:cNvSpPr>
          <p:nvPr>
            <p:ph type="title"/>
          </p:nvPr>
        </p:nvSpPr>
        <p:spPr/>
        <p:txBody>
          <a:bodyPr/>
          <a:lstStyle/>
          <a:p>
            <a:pPr marL="0" marR="0">
              <a:lnSpc>
                <a:spcPct val="107000"/>
              </a:lnSpc>
              <a:spcBef>
                <a:spcPts val="0"/>
              </a:spcBef>
              <a:spcAft>
                <a:spcPts val="800"/>
              </a:spcAft>
            </a:pPr>
            <a:r>
              <a:rPr lang="en-US" dirty="0">
                <a:latin typeface="+mj-lt"/>
                <a:cs typeface="Times New Roman" panose="02020603050405020304" pitchFamily="18" charset="0"/>
              </a:rPr>
              <a:t>Summary</a:t>
            </a:r>
            <a:endParaRPr lang="en-US" dirty="0">
              <a:latin typeface="+mj-lt"/>
            </a:endParaRPr>
          </a:p>
        </p:txBody>
      </p:sp>
      <p:sp>
        <p:nvSpPr>
          <p:cNvPr id="4" name="Content Placeholder 1">
            <a:extLst>
              <a:ext uri="{FF2B5EF4-FFF2-40B4-BE49-F238E27FC236}">
                <a16:creationId xmlns:a16="http://schemas.microsoft.com/office/drawing/2014/main" id="{5B8D225E-80BE-4D43-A816-C5F3F1F21CA6}"/>
              </a:ext>
            </a:extLst>
          </p:cNvPr>
          <p:cNvSpPr>
            <a:spLocks noGrp="1"/>
          </p:cNvSpPr>
          <p:nvPr>
            <p:ph idx="1"/>
          </p:nvPr>
        </p:nvSpPr>
        <p:spPr>
          <a:xfrm>
            <a:off x="466058" y="1342609"/>
            <a:ext cx="7981905" cy="3710118"/>
          </a:xfrm>
        </p:spPr>
        <p:txBody>
          <a:bodyPr/>
          <a:lstStyle/>
          <a:p>
            <a:pPr marL="342900" marR="0" lvl="0" indent="-342900">
              <a:spcBef>
                <a:spcPts val="0"/>
              </a:spcBef>
              <a:spcAft>
                <a:spcPts val="0"/>
              </a:spcAft>
              <a:buFont typeface="Symbol" panose="05050102010706020507" pitchFamily="18" charset="2"/>
              <a:buChar char=""/>
            </a:pPr>
            <a:endParaRPr lang="en-US" dirty="0">
              <a:latin typeface="Arial" panose="020B0604020202020204" pitchFamily="34" charset="0"/>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dirty="0">
                <a:latin typeface="Arial" panose="020B0604020202020204" pitchFamily="34" charset="0"/>
                <a:cs typeface="Arial" panose="020B0604020202020204" pitchFamily="34" charset="0"/>
              </a:rPr>
              <a:t>LBP is the leading cause of global disability</a:t>
            </a:r>
          </a:p>
          <a:p>
            <a:pPr marL="0" marR="0" lvl="0" indent="0">
              <a:spcBef>
                <a:spcPts val="0"/>
              </a:spcBef>
              <a:spcAft>
                <a:spcPts val="0"/>
              </a:spcAft>
              <a:buNone/>
            </a:pPr>
            <a:endParaRPr lang="en-US" dirty="0">
              <a:latin typeface="Arial" panose="020B0604020202020204" pitchFamily="34" charset="0"/>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dirty="0">
                <a:latin typeface="Arial" panose="020B0604020202020204" pitchFamily="34" charset="0"/>
                <a:cs typeface="Arial" panose="020B0604020202020204" pitchFamily="34" charset="0"/>
              </a:rPr>
              <a:t>The opioid crisis has driven development and adoption of new FDA-cleared interventional treatment options for LBP</a:t>
            </a:r>
          </a:p>
          <a:p>
            <a:pPr marL="0" marR="0" lvl="0" indent="0">
              <a:spcBef>
                <a:spcPts val="0"/>
              </a:spcBef>
              <a:spcAft>
                <a:spcPts val="0"/>
              </a:spcAft>
              <a:buNone/>
            </a:pPr>
            <a:endParaRPr lang="en-US" dirty="0">
              <a:latin typeface="Arial" panose="020B0604020202020204" pitchFamily="34" charset="0"/>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dirty="0">
                <a:latin typeface="Arial" panose="020B0604020202020204" pitchFamily="34" charset="0"/>
                <a:cs typeface="Arial" panose="020B0604020202020204" pitchFamily="34" charset="0"/>
              </a:rPr>
              <a:t>Patients generally prefer treatments that do not involve permanent implants or motor impairment</a:t>
            </a:r>
          </a:p>
          <a:p>
            <a:pPr marL="0" marR="0" lvl="0" indent="0">
              <a:spcBef>
                <a:spcPts val="0"/>
              </a:spcBef>
              <a:spcAft>
                <a:spcPts val="0"/>
              </a:spcAft>
              <a:buNone/>
            </a:pPr>
            <a:endParaRPr lang="en-US" dirty="0">
              <a:latin typeface="Arial" panose="020B0604020202020204" pitchFamily="34" charset="0"/>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dirty="0">
                <a:latin typeface="Arial" panose="020B0604020202020204" pitchFamily="34" charset="0"/>
                <a:cs typeface="Arial" panose="020B0604020202020204" pitchFamily="34" charset="0"/>
              </a:rPr>
              <a:t>Check with your pain physician to better understand </a:t>
            </a:r>
            <a:r>
              <a:rPr lang="en-US">
                <a:latin typeface="Arial" panose="020B0604020202020204" pitchFamily="34" charset="0"/>
                <a:cs typeface="Arial" panose="020B0604020202020204" pitchFamily="34" charset="0"/>
              </a:rPr>
              <a:t>what interventions they </a:t>
            </a:r>
            <a:r>
              <a:rPr lang="en-US" dirty="0">
                <a:latin typeface="Arial" panose="020B0604020202020204" pitchFamily="34" charset="0"/>
                <a:cs typeface="Arial" panose="020B0604020202020204" pitchFamily="34" charset="0"/>
              </a:rPr>
              <a:t>are offering and trained to perform</a:t>
            </a:r>
          </a:p>
          <a:p>
            <a:pPr marL="342900" marR="0" lvl="0" indent="-342900">
              <a:lnSpc>
                <a:spcPct val="200000"/>
              </a:lnSpc>
              <a:spcBef>
                <a:spcPts val="0"/>
              </a:spcBef>
              <a:spcAft>
                <a:spcPts val="0"/>
              </a:spcAft>
              <a:buFont typeface="Symbol" panose="05050102010706020507" pitchFamily="18" charset="2"/>
              <a:buChar char=""/>
            </a:pPr>
            <a:endParaRPr lang="en-US" dirty="0"/>
          </a:p>
        </p:txBody>
      </p:sp>
    </p:spTree>
    <p:extLst>
      <p:ext uri="{BB962C8B-B14F-4D97-AF65-F5344CB8AC3E}">
        <p14:creationId xmlns:p14="http://schemas.microsoft.com/office/powerpoint/2010/main" val="1581784085"/>
      </p:ext>
    </p:extLst>
  </p:cSld>
  <p:clrMapOvr>
    <a:masterClrMapping/>
  </p:clrMapOvr>
  <p:transition spd="med">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288DC52-C7D8-4943-899A-9F4638AE2A32}"/>
              </a:ext>
            </a:extLst>
          </p:cNvPr>
          <p:cNvSpPr>
            <a:spLocks noGrp="1"/>
          </p:cNvSpPr>
          <p:nvPr>
            <p:ph type="title"/>
          </p:nvPr>
        </p:nvSpPr>
        <p:spPr/>
        <p:txBody>
          <a:bodyPr/>
          <a:lstStyle/>
          <a:p>
            <a:pPr marL="0" marR="0">
              <a:lnSpc>
                <a:spcPct val="107000"/>
              </a:lnSpc>
              <a:spcBef>
                <a:spcPts val="0"/>
              </a:spcBef>
              <a:spcAft>
                <a:spcPts val="800"/>
              </a:spcAft>
            </a:pPr>
            <a:r>
              <a:rPr lang="en-US" dirty="0">
                <a:latin typeface="+mj-lt"/>
                <a:cs typeface="Times New Roman" panose="02020603050405020304" pitchFamily="18" charset="0"/>
              </a:rPr>
              <a:t>References</a:t>
            </a:r>
            <a:endParaRPr lang="en-US" dirty="0">
              <a:solidFill>
                <a:srgbClr val="FF0000"/>
              </a:solidFill>
              <a:latin typeface="+mj-lt"/>
            </a:endParaRPr>
          </a:p>
        </p:txBody>
      </p:sp>
      <p:sp>
        <p:nvSpPr>
          <p:cNvPr id="4" name="Content Placeholder 1">
            <a:extLst>
              <a:ext uri="{FF2B5EF4-FFF2-40B4-BE49-F238E27FC236}">
                <a16:creationId xmlns:a16="http://schemas.microsoft.com/office/drawing/2014/main" id="{5B8D225E-80BE-4D43-A816-C5F3F1F21CA6}"/>
              </a:ext>
            </a:extLst>
          </p:cNvPr>
          <p:cNvSpPr>
            <a:spLocks noGrp="1"/>
          </p:cNvSpPr>
          <p:nvPr>
            <p:ph idx="1"/>
          </p:nvPr>
        </p:nvSpPr>
        <p:spPr>
          <a:xfrm>
            <a:off x="466058" y="1342609"/>
            <a:ext cx="8134305" cy="3710118"/>
          </a:xfrm>
        </p:spPr>
        <p:txBody>
          <a:bodyPr/>
          <a:lstStyle/>
          <a:p>
            <a:pPr marL="342900" marR="0" lvl="0" indent="-342900">
              <a:spcBef>
                <a:spcPts val="0"/>
              </a:spcBef>
              <a:spcAft>
                <a:spcPts val="0"/>
              </a:spcAft>
              <a:buFont typeface="Symbol" panose="05050102010706020507" pitchFamily="18" charset="2"/>
              <a:buChar char=""/>
            </a:pPr>
            <a:endParaRPr lang="en-US" dirty="0">
              <a:latin typeface="Arial" panose="020B0604020202020204" pitchFamily="34" charset="0"/>
              <a:cs typeface="Arial" panose="020B0604020202020204" pitchFamily="34" charset="0"/>
            </a:endParaRPr>
          </a:p>
          <a:p>
            <a:pPr marL="0" marR="0" lvl="0" indent="0">
              <a:lnSpc>
                <a:spcPct val="200000"/>
              </a:lnSpc>
              <a:spcBef>
                <a:spcPts val="0"/>
              </a:spcBef>
              <a:spcAft>
                <a:spcPts val="0"/>
              </a:spcAft>
              <a:buNone/>
            </a:pPr>
            <a:endParaRPr lang="en-US" dirty="0"/>
          </a:p>
        </p:txBody>
      </p:sp>
      <p:sp>
        <p:nvSpPr>
          <p:cNvPr id="5" name="Content Placeholder 1">
            <a:extLst>
              <a:ext uri="{FF2B5EF4-FFF2-40B4-BE49-F238E27FC236}">
                <a16:creationId xmlns:a16="http://schemas.microsoft.com/office/drawing/2014/main" id="{9FE69C9D-5C3C-406A-9625-7A5B81E24FA9}"/>
              </a:ext>
            </a:extLst>
          </p:cNvPr>
          <p:cNvSpPr txBox="1">
            <a:spLocks/>
          </p:cNvSpPr>
          <p:nvPr/>
        </p:nvSpPr>
        <p:spPr>
          <a:xfrm>
            <a:off x="466058" y="1176355"/>
            <a:ext cx="7981905" cy="4538645"/>
          </a:xfrm>
          <a:prstGeom prst="rect">
            <a:avLst/>
          </a:prstGeom>
        </p:spPr>
        <p:txBody>
          <a:bodyPr vert="horz" lIns="64008" tIns="45720" rIns="91440" bIns="45720" rtlCol="0">
            <a:normAutofit fontScale="92500" lnSpcReduction="10000"/>
          </a:bodyPr>
          <a:lstStyle>
            <a:lvl1pPr marL="171450" indent="-171450" algn="l" defTabSz="685800" rtl="0" eaLnBrk="1" fontAlgn="base" hangingPunct="1">
              <a:lnSpc>
                <a:spcPct val="100000"/>
              </a:lnSpc>
              <a:spcBef>
                <a:spcPts val="750"/>
              </a:spcBef>
              <a:spcAft>
                <a:spcPct val="0"/>
              </a:spcAft>
              <a:buClrTx/>
              <a:buFont typeface="Arial" panose="020B0604020202020204" pitchFamily="34" charset="0"/>
              <a:buChar char="•"/>
              <a:defRPr sz="1800" kern="1200">
                <a:solidFill>
                  <a:schemeClr val="tx1"/>
                </a:solidFill>
                <a:latin typeface="+mn-lt"/>
                <a:ea typeface="MS PGothic" panose="020B0600070205080204" pitchFamily="34" charset="-128"/>
                <a:cs typeface="+mn-cs"/>
              </a:defRPr>
            </a:lvl1pPr>
            <a:lvl2pPr marL="628650" indent="-285750" algn="l" defTabSz="685800" rtl="0" eaLnBrk="1" fontAlgn="base" hangingPunct="1">
              <a:lnSpc>
                <a:spcPct val="100000"/>
              </a:lnSpc>
              <a:spcBef>
                <a:spcPts val="600"/>
              </a:spcBef>
              <a:spcAft>
                <a:spcPct val="0"/>
              </a:spcAft>
              <a:buClrTx/>
              <a:buFont typeface="Arial" panose="020B0604020202020204" pitchFamily="34" charset="0"/>
              <a:buChar char="•"/>
              <a:defRPr sz="1800" kern="1200">
                <a:solidFill>
                  <a:schemeClr val="tx1"/>
                </a:solidFill>
                <a:latin typeface="+mn-lt"/>
                <a:ea typeface="MS PGothic" panose="020B0600070205080204" pitchFamily="34" charset="-128"/>
                <a:cs typeface="+mn-cs"/>
              </a:defRPr>
            </a:lvl2pPr>
            <a:lvl3pPr marL="857250" indent="-171450" algn="l" defTabSz="685800" rtl="0" eaLnBrk="1" fontAlgn="base" hangingPunct="1">
              <a:lnSpc>
                <a:spcPct val="100000"/>
              </a:lnSpc>
              <a:spcBef>
                <a:spcPts val="600"/>
              </a:spcBef>
              <a:spcAft>
                <a:spcPct val="0"/>
              </a:spcAft>
              <a:buClrTx/>
              <a:buFont typeface="Arial" panose="020B0604020202020204" pitchFamily="34" charset="0"/>
              <a:buChar char="•"/>
              <a:defRPr sz="1800" kern="1200">
                <a:solidFill>
                  <a:schemeClr val="tx1"/>
                </a:solidFill>
                <a:latin typeface="+mn-lt"/>
                <a:ea typeface="MS PGothic" panose="020B0600070205080204" pitchFamily="34" charset="-128"/>
                <a:cs typeface="+mn-cs"/>
              </a:defRPr>
            </a:lvl3pPr>
            <a:lvl4pPr marL="1200150" indent="-171450" algn="l" defTabSz="685800" rtl="0" eaLnBrk="1" fontAlgn="base" hangingPunct="1">
              <a:lnSpc>
                <a:spcPct val="100000"/>
              </a:lnSpc>
              <a:spcBef>
                <a:spcPts val="600"/>
              </a:spcBef>
              <a:spcAft>
                <a:spcPct val="0"/>
              </a:spcAft>
              <a:buClrTx/>
              <a:buFont typeface="Arial" panose="020B0604020202020204" pitchFamily="34" charset="0"/>
              <a:buChar char="•"/>
              <a:defRPr sz="1800" kern="1200">
                <a:solidFill>
                  <a:schemeClr val="tx1"/>
                </a:solidFill>
                <a:latin typeface="+mn-lt"/>
                <a:ea typeface="MS PGothic" panose="020B0600070205080204" pitchFamily="34" charset="-128"/>
                <a:cs typeface="+mn-cs"/>
              </a:defRPr>
            </a:lvl4pPr>
            <a:lvl5pPr marL="1543050" indent="-171450" algn="l" defTabSz="685800" rtl="0" eaLnBrk="1" fontAlgn="base" hangingPunct="1">
              <a:lnSpc>
                <a:spcPct val="100000"/>
              </a:lnSpc>
              <a:spcBef>
                <a:spcPts val="600"/>
              </a:spcBef>
              <a:spcAft>
                <a:spcPct val="0"/>
              </a:spcAft>
              <a:buClrTx/>
              <a:buFont typeface="Arial" panose="020B0604020202020204" pitchFamily="34" charset="0"/>
              <a:buChar char="•"/>
              <a:defRPr sz="1800" kern="1200">
                <a:solidFill>
                  <a:schemeClr val="tx1"/>
                </a:solidFill>
                <a:latin typeface="+mn-lt"/>
                <a:ea typeface="MS PGothic" panose="020B0600070205080204" pitchFamily="34" charset="-128"/>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Bef>
                <a:spcPts val="0"/>
              </a:spcBef>
              <a:spcAft>
                <a:spcPts val="600"/>
              </a:spcAft>
            </a:pPr>
            <a:r>
              <a:rPr lang="en-US" sz="1000" dirty="0">
                <a:latin typeface="Arial" panose="020B0604020202020204" pitchFamily="34" charset="0"/>
                <a:cs typeface="Arial" panose="020B0604020202020204" pitchFamily="34" charset="0"/>
              </a:rPr>
              <a:t>Vos T, Allen C, Arora M, et al. Global, regional, and national incidence, prevalence, and years lived with disability for 310 diseases and injuries, 1990–2015: a systematic analysis for the Global Burden of Disease Study 2015. </a:t>
            </a:r>
            <a:r>
              <a:rPr lang="en-US" sz="1000" i="1" dirty="0">
                <a:latin typeface="Arial" panose="020B0604020202020204" pitchFamily="34" charset="0"/>
                <a:cs typeface="Arial" panose="020B0604020202020204" pitchFamily="34" charset="0"/>
              </a:rPr>
              <a:t>Lancet. </a:t>
            </a:r>
            <a:r>
              <a:rPr lang="en-US" sz="1000" dirty="0">
                <a:latin typeface="Arial" panose="020B0604020202020204" pitchFamily="34" charset="0"/>
                <a:cs typeface="Arial" panose="020B0604020202020204" pitchFamily="34" charset="0"/>
              </a:rPr>
              <a:t>2016;388(10053):1545-1602.</a:t>
            </a:r>
          </a:p>
          <a:p>
            <a:pPr>
              <a:spcBef>
                <a:spcPts val="0"/>
              </a:spcBef>
              <a:spcAft>
                <a:spcPts val="600"/>
              </a:spcAft>
            </a:pPr>
            <a:r>
              <a:rPr lang="en-US" sz="1000" dirty="0" err="1">
                <a:latin typeface="Arial" panose="020B0604020202020204" pitchFamily="34" charset="0"/>
                <a:cs typeface="Arial" panose="020B0604020202020204" pitchFamily="34" charset="0"/>
              </a:rPr>
              <a:t>Hartvigsen</a:t>
            </a:r>
            <a:r>
              <a:rPr lang="en-US" sz="1000" dirty="0">
                <a:latin typeface="Arial" panose="020B0604020202020204" pitchFamily="34" charset="0"/>
                <a:cs typeface="Arial" panose="020B0604020202020204" pitchFamily="34" charset="0"/>
              </a:rPr>
              <a:t> J, Hancock MJ, </a:t>
            </a:r>
            <a:r>
              <a:rPr lang="en-US" sz="1000" dirty="0" err="1">
                <a:latin typeface="Arial" panose="020B0604020202020204" pitchFamily="34" charset="0"/>
                <a:cs typeface="Arial" panose="020B0604020202020204" pitchFamily="34" charset="0"/>
              </a:rPr>
              <a:t>Kongsted</a:t>
            </a:r>
            <a:r>
              <a:rPr lang="en-US" sz="1000" dirty="0">
                <a:latin typeface="Arial" panose="020B0604020202020204" pitchFamily="34" charset="0"/>
                <a:cs typeface="Arial" panose="020B0604020202020204" pitchFamily="34" charset="0"/>
              </a:rPr>
              <a:t> A, et al. What low back pain is and why we need to pay attention. </a:t>
            </a:r>
            <a:r>
              <a:rPr lang="en-US" sz="1000" i="1" dirty="0">
                <a:latin typeface="Arial" panose="020B0604020202020204" pitchFamily="34" charset="0"/>
                <a:cs typeface="Arial" panose="020B0604020202020204" pitchFamily="34" charset="0"/>
              </a:rPr>
              <a:t>Lancet. </a:t>
            </a:r>
            <a:r>
              <a:rPr lang="en-US" sz="1000" dirty="0">
                <a:latin typeface="Arial" panose="020B0604020202020204" pitchFamily="34" charset="0"/>
                <a:cs typeface="Arial" panose="020B0604020202020204" pitchFamily="34" charset="0"/>
              </a:rPr>
              <a:t>2018;391(10137):2356-2367.</a:t>
            </a:r>
          </a:p>
          <a:p>
            <a:pPr>
              <a:spcBef>
                <a:spcPts val="0"/>
              </a:spcBef>
              <a:spcAft>
                <a:spcPts val="600"/>
              </a:spcAft>
            </a:pPr>
            <a:r>
              <a:rPr lang="en-US" sz="1000" dirty="0">
                <a:latin typeface="Arial" panose="020B0604020202020204" pitchFamily="34" charset="0"/>
                <a:cs typeface="Arial" panose="020B0604020202020204" pitchFamily="34" charset="0"/>
              </a:rPr>
              <a:t>Rubin DI. Epidemiology and risk factors for spine pain. </a:t>
            </a:r>
            <a:r>
              <a:rPr lang="en-US" sz="1000" i="1" dirty="0">
                <a:latin typeface="Arial" panose="020B0604020202020204" pitchFamily="34" charset="0"/>
                <a:cs typeface="Arial" panose="020B0604020202020204" pitchFamily="34" charset="0"/>
              </a:rPr>
              <a:t>Neurol Clin. </a:t>
            </a:r>
            <a:r>
              <a:rPr lang="en-US" sz="1000" dirty="0">
                <a:latin typeface="Arial" panose="020B0604020202020204" pitchFamily="34" charset="0"/>
                <a:cs typeface="Arial" panose="020B0604020202020204" pitchFamily="34" charset="0"/>
              </a:rPr>
              <a:t>2007;25(2):353-371.</a:t>
            </a:r>
          </a:p>
          <a:p>
            <a:pPr>
              <a:spcBef>
                <a:spcPts val="0"/>
              </a:spcBef>
              <a:spcAft>
                <a:spcPts val="600"/>
              </a:spcAft>
            </a:pPr>
            <a:r>
              <a:rPr lang="en-US" sz="1000" dirty="0" err="1">
                <a:latin typeface="Arial" panose="020B0604020202020204" pitchFamily="34" charset="0"/>
                <a:cs typeface="Arial" panose="020B0604020202020204" pitchFamily="34" charset="0"/>
              </a:rPr>
              <a:t>Meucci</a:t>
            </a:r>
            <a:r>
              <a:rPr lang="en-US" sz="1000" dirty="0">
                <a:latin typeface="Arial" panose="020B0604020202020204" pitchFamily="34" charset="0"/>
                <a:cs typeface="Arial" panose="020B0604020202020204" pitchFamily="34" charset="0"/>
              </a:rPr>
              <a:t> RD, </a:t>
            </a:r>
            <a:r>
              <a:rPr lang="en-US" sz="1000" dirty="0" err="1">
                <a:latin typeface="Arial" panose="020B0604020202020204" pitchFamily="34" charset="0"/>
                <a:cs typeface="Arial" panose="020B0604020202020204" pitchFamily="34" charset="0"/>
              </a:rPr>
              <a:t>Fassa</a:t>
            </a:r>
            <a:r>
              <a:rPr lang="en-US" sz="1000" dirty="0">
                <a:latin typeface="Arial" panose="020B0604020202020204" pitchFamily="34" charset="0"/>
                <a:cs typeface="Arial" panose="020B0604020202020204" pitchFamily="34" charset="0"/>
              </a:rPr>
              <a:t> AG, </a:t>
            </a:r>
            <a:r>
              <a:rPr lang="en-US" sz="1000" dirty="0" err="1">
                <a:latin typeface="Arial" panose="020B0604020202020204" pitchFamily="34" charset="0"/>
                <a:cs typeface="Arial" panose="020B0604020202020204" pitchFamily="34" charset="0"/>
              </a:rPr>
              <a:t>Faria</a:t>
            </a:r>
            <a:r>
              <a:rPr lang="en-US" sz="1000" dirty="0">
                <a:latin typeface="Arial" panose="020B0604020202020204" pitchFamily="34" charset="0"/>
                <a:cs typeface="Arial" panose="020B0604020202020204" pitchFamily="34" charset="0"/>
              </a:rPr>
              <a:t> NMX. Prevalence of chronic low back pain: systematic review. </a:t>
            </a:r>
            <a:r>
              <a:rPr lang="en-US" sz="1000" i="1" dirty="0">
                <a:latin typeface="Arial" panose="020B0604020202020204" pitchFamily="34" charset="0"/>
                <a:cs typeface="Arial" panose="020B0604020202020204" pitchFamily="34" charset="0"/>
              </a:rPr>
              <a:t>Rev </a:t>
            </a:r>
            <a:r>
              <a:rPr lang="en-US" sz="1000" i="1" dirty="0" err="1">
                <a:latin typeface="Arial" panose="020B0604020202020204" pitchFamily="34" charset="0"/>
                <a:cs typeface="Arial" panose="020B0604020202020204" pitchFamily="34" charset="0"/>
              </a:rPr>
              <a:t>Saude</a:t>
            </a:r>
            <a:r>
              <a:rPr lang="en-US" sz="1000" i="1" dirty="0">
                <a:latin typeface="Arial" panose="020B0604020202020204" pitchFamily="34" charset="0"/>
                <a:cs typeface="Arial" panose="020B0604020202020204" pitchFamily="34" charset="0"/>
              </a:rPr>
              <a:t> Publica</a:t>
            </a:r>
            <a:r>
              <a:rPr lang="en-US" sz="1000" dirty="0">
                <a:latin typeface="Arial" panose="020B0604020202020204" pitchFamily="34" charset="0"/>
                <a:cs typeface="Arial" panose="020B0604020202020204" pitchFamily="34" charset="0"/>
              </a:rPr>
              <a:t>. 2015;49:73.</a:t>
            </a:r>
          </a:p>
          <a:p>
            <a:pPr>
              <a:spcBef>
                <a:spcPts val="0"/>
              </a:spcBef>
              <a:spcAft>
                <a:spcPts val="600"/>
              </a:spcAft>
            </a:pPr>
            <a:r>
              <a:rPr lang="en-US" sz="1000" dirty="0">
                <a:latin typeface="Arial" panose="020B0604020202020204" pitchFamily="34" charset="0"/>
                <a:cs typeface="Arial" panose="020B0604020202020204" pitchFamily="34" charset="0"/>
              </a:rPr>
              <a:t>Cohen SP. Sacroiliac joint pain. In: </a:t>
            </a:r>
            <a:r>
              <a:rPr lang="en-US" sz="1000" i="1" dirty="0">
                <a:latin typeface="Arial" panose="020B0604020202020204" pitchFamily="34" charset="0"/>
                <a:cs typeface="Arial" panose="020B0604020202020204" pitchFamily="34" charset="0"/>
              </a:rPr>
              <a:t>Essentials of Pain Medicine</a:t>
            </a:r>
            <a:r>
              <a:rPr lang="en-US" sz="1000" dirty="0">
                <a:latin typeface="Arial" panose="020B0604020202020204" pitchFamily="34" charset="0"/>
                <a:cs typeface="Arial" panose="020B0604020202020204" pitchFamily="34" charset="0"/>
              </a:rPr>
              <a:t>. Elsevier; 2018:601-612. e602.</a:t>
            </a:r>
          </a:p>
          <a:p>
            <a:pPr>
              <a:spcBef>
                <a:spcPts val="0"/>
              </a:spcBef>
              <a:spcAft>
                <a:spcPts val="600"/>
              </a:spcAft>
            </a:pPr>
            <a:r>
              <a:rPr lang="en-US" sz="1000" dirty="0">
                <a:latin typeface="Arial" panose="020B0604020202020204" pitchFamily="34" charset="0"/>
                <a:cs typeface="Arial" panose="020B0604020202020204" pitchFamily="34" charset="0"/>
              </a:rPr>
              <a:t>Ishimoto Y, Yoshimura N, </a:t>
            </a:r>
            <a:r>
              <a:rPr lang="en-US" sz="1000" dirty="0" err="1">
                <a:latin typeface="Arial" panose="020B0604020202020204" pitchFamily="34" charset="0"/>
                <a:cs typeface="Arial" panose="020B0604020202020204" pitchFamily="34" charset="0"/>
              </a:rPr>
              <a:t>Muraki</a:t>
            </a:r>
            <a:r>
              <a:rPr lang="en-US" sz="1000" dirty="0">
                <a:latin typeface="Arial" panose="020B0604020202020204" pitchFamily="34" charset="0"/>
                <a:cs typeface="Arial" panose="020B0604020202020204" pitchFamily="34" charset="0"/>
              </a:rPr>
              <a:t> S, et al. Prevalence of symptomatic lumbar spinal stenosis and its association with physical performance in a population-based cohort in Japan: the Wakayama Spine Study. </a:t>
            </a:r>
            <a:r>
              <a:rPr lang="en-US" sz="1000" i="1" dirty="0">
                <a:latin typeface="Arial" panose="020B0604020202020204" pitchFamily="34" charset="0"/>
                <a:cs typeface="Arial" panose="020B0604020202020204" pitchFamily="34" charset="0"/>
              </a:rPr>
              <a:t>Osteoarthritis Cartilage</a:t>
            </a:r>
            <a:r>
              <a:rPr lang="en-US" sz="1000" dirty="0">
                <a:latin typeface="Arial" panose="020B0604020202020204" pitchFamily="34" charset="0"/>
                <a:cs typeface="Arial" panose="020B0604020202020204" pitchFamily="34" charset="0"/>
              </a:rPr>
              <a:t>. 2012;20(10):1103-1108.</a:t>
            </a:r>
          </a:p>
          <a:p>
            <a:pPr>
              <a:spcBef>
                <a:spcPts val="0"/>
              </a:spcBef>
              <a:spcAft>
                <a:spcPts val="600"/>
              </a:spcAft>
            </a:pPr>
            <a:r>
              <a:rPr lang="en-US" sz="1000" dirty="0">
                <a:latin typeface="Arial" panose="020B0604020202020204" pitchFamily="34" charset="0"/>
                <a:cs typeface="Arial" panose="020B0604020202020204" pitchFamily="34" charset="0"/>
              </a:rPr>
              <a:t>Woolf CJ. Central sensitization: implications for the diagnosis and treatment of pain. </a:t>
            </a:r>
            <a:r>
              <a:rPr lang="en-US" sz="1000" i="1" dirty="0">
                <a:latin typeface="Arial" panose="020B0604020202020204" pitchFamily="34" charset="0"/>
                <a:cs typeface="Arial" panose="020B0604020202020204" pitchFamily="34" charset="0"/>
              </a:rPr>
              <a:t>Pain. </a:t>
            </a:r>
            <a:r>
              <a:rPr lang="en-US" sz="1000" dirty="0">
                <a:latin typeface="Arial" panose="020B0604020202020204" pitchFamily="34" charset="0"/>
                <a:cs typeface="Arial" panose="020B0604020202020204" pitchFamily="34" charset="0"/>
              </a:rPr>
              <a:t>2011;152(3 Suppl):S2-15.</a:t>
            </a:r>
          </a:p>
          <a:p>
            <a:pPr>
              <a:spcBef>
                <a:spcPts val="0"/>
              </a:spcBef>
              <a:spcAft>
                <a:spcPts val="600"/>
              </a:spcAft>
            </a:pPr>
            <a:r>
              <a:rPr lang="en-US" sz="1000" dirty="0">
                <a:latin typeface="Arial" panose="020B0604020202020204" pitchFamily="34" charset="0"/>
                <a:cs typeface="Arial" panose="020B0604020202020204" pitchFamily="34" charset="0"/>
              </a:rPr>
              <a:t>Kuner R, </a:t>
            </a:r>
            <a:r>
              <a:rPr lang="en-US" sz="1000" dirty="0" err="1">
                <a:latin typeface="Arial" panose="020B0604020202020204" pitchFamily="34" charset="0"/>
                <a:cs typeface="Arial" panose="020B0604020202020204" pitchFamily="34" charset="0"/>
              </a:rPr>
              <a:t>Flor</a:t>
            </a:r>
            <a:r>
              <a:rPr lang="en-US" sz="1000" dirty="0">
                <a:latin typeface="Arial" panose="020B0604020202020204" pitchFamily="34" charset="0"/>
                <a:cs typeface="Arial" panose="020B0604020202020204" pitchFamily="34" charset="0"/>
              </a:rPr>
              <a:t> H. Structural plasticity and </a:t>
            </a:r>
            <a:r>
              <a:rPr lang="en-US" sz="1000" dirty="0" err="1">
                <a:latin typeface="Arial" panose="020B0604020202020204" pitchFamily="34" charset="0"/>
                <a:cs typeface="Arial" panose="020B0604020202020204" pitchFamily="34" charset="0"/>
              </a:rPr>
              <a:t>reorganisation</a:t>
            </a:r>
            <a:r>
              <a:rPr lang="en-US" sz="1000" dirty="0">
                <a:latin typeface="Arial" panose="020B0604020202020204" pitchFamily="34" charset="0"/>
                <a:cs typeface="Arial" panose="020B0604020202020204" pitchFamily="34" charset="0"/>
              </a:rPr>
              <a:t> in chronic pain. </a:t>
            </a:r>
            <a:r>
              <a:rPr lang="en-US" sz="1000" i="1" dirty="0">
                <a:latin typeface="Arial" panose="020B0604020202020204" pitchFamily="34" charset="0"/>
                <a:cs typeface="Arial" panose="020B0604020202020204" pitchFamily="34" charset="0"/>
              </a:rPr>
              <a:t>Nat Rev </a:t>
            </a:r>
            <a:r>
              <a:rPr lang="en-US" sz="1000" i="1" dirty="0" err="1">
                <a:latin typeface="Arial" panose="020B0604020202020204" pitchFamily="34" charset="0"/>
                <a:cs typeface="Arial" panose="020B0604020202020204" pitchFamily="34" charset="0"/>
              </a:rPr>
              <a:t>Neurosci</a:t>
            </a:r>
            <a:r>
              <a:rPr lang="en-US" sz="1000" i="1"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2017;18(1):20.</a:t>
            </a:r>
          </a:p>
          <a:p>
            <a:pPr>
              <a:spcBef>
                <a:spcPts val="0"/>
              </a:spcBef>
              <a:spcAft>
                <a:spcPts val="600"/>
              </a:spcAft>
            </a:pPr>
            <a:r>
              <a:rPr lang="en-US" sz="1000" dirty="0">
                <a:latin typeface="Arial" panose="020B0604020202020204" pitchFamily="34" charset="0"/>
                <a:cs typeface="Arial" panose="020B0604020202020204" pitchFamily="34" charset="0"/>
              </a:rPr>
              <a:t>Allegri M, </a:t>
            </a:r>
            <a:r>
              <a:rPr lang="en-US" sz="1000" dirty="0" err="1">
                <a:latin typeface="Arial" panose="020B0604020202020204" pitchFamily="34" charset="0"/>
                <a:cs typeface="Arial" panose="020B0604020202020204" pitchFamily="34" charset="0"/>
              </a:rPr>
              <a:t>Montella</a:t>
            </a:r>
            <a:r>
              <a:rPr lang="en-US" sz="1000" dirty="0">
                <a:latin typeface="Arial" panose="020B0604020202020204" pitchFamily="34" charset="0"/>
                <a:cs typeface="Arial" panose="020B0604020202020204" pitchFamily="34" charset="0"/>
              </a:rPr>
              <a:t> S, </a:t>
            </a:r>
            <a:r>
              <a:rPr lang="en-US" sz="1000" dirty="0" err="1">
                <a:latin typeface="Arial" panose="020B0604020202020204" pitchFamily="34" charset="0"/>
                <a:cs typeface="Arial" panose="020B0604020202020204" pitchFamily="34" charset="0"/>
              </a:rPr>
              <a:t>Salici</a:t>
            </a:r>
            <a:r>
              <a:rPr lang="en-US" sz="1000" dirty="0">
                <a:latin typeface="Arial" panose="020B0604020202020204" pitchFamily="34" charset="0"/>
                <a:cs typeface="Arial" panose="020B0604020202020204" pitchFamily="34" charset="0"/>
              </a:rPr>
              <a:t> F, et al. Mechanisms of low back pain: a guide for diagnosis and therapy. </a:t>
            </a:r>
            <a:r>
              <a:rPr lang="en-US" sz="1000" i="1" dirty="0">
                <a:latin typeface="Arial" panose="020B0604020202020204" pitchFamily="34" charset="0"/>
                <a:cs typeface="Arial" panose="020B0604020202020204" pitchFamily="34" charset="0"/>
              </a:rPr>
              <a:t>F1000Research. </a:t>
            </a:r>
            <a:r>
              <a:rPr lang="en-US" sz="1000" dirty="0">
                <a:latin typeface="Arial" panose="020B0604020202020204" pitchFamily="34" charset="0"/>
                <a:cs typeface="Arial" panose="020B0604020202020204" pitchFamily="34" charset="0"/>
              </a:rPr>
              <a:t>2016;5.</a:t>
            </a:r>
          </a:p>
          <a:p>
            <a:pPr>
              <a:spcBef>
                <a:spcPts val="0"/>
              </a:spcBef>
              <a:spcAft>
                <a:spcPts val="600"/>
              </a:spcAft>
            </a:pPr>
            <a:r>
              <a:rPr lang="en-US" sz="1000" dirty="0" err="1">
                <a:latin typeface="Arial" panose="020B0604020202020204" pitchFamily="34" charset="0"/>
                <a:cs typeface="Arial" panose="020B0604020202020204" pitchFamily="34" charset="0"/>
              </a:rPr>
              <a:t>Raad</a:t>
            </a:r>
            <a:r>
              <a:rPr lang="en-US" sz="1000" dirty="0">
                <a:latin typeface="Arial" panose="020B0604020202020204" pitchFamily="34" charset="0"/>
                <a:cs typeface="Arial" panose="020B0604020202020204" pitchFamily="34" charset="0"/>
              </a:rPr>
              <a:t> M, </a:t>
            </a:r>
            <a:r>
              <a:rPr lang="en-US" sz="1000" dirty="0" err="1">
                <a:latin typeface="Arial" panose="020B0604020202020204" pitchFamily="34" charset="0"/>
                <a:cs typeface="Arial" panose="020B0604020202020204" pitchFamily="34" charset="0"/>
              </a:rPr>
              <a:t>Pakpoor</a:t>
            </a:r>
            <a:r>
              <a:rPr lang="en-US" sz="1000" dirty="0">
                <a:latin typeface="Arial" panose="020B0604020202020204" pitchFamily="34" charset="0"/>
                <a:cs typeface="Arial" panose="020B0604020202020204" pitchFamily="34" charset="0"/>
              </a:rPr>
              <a:t> J, Harris AB, et al. Opioid Prescriptions for New Low Back Pain: Trends and Variability by State. </a:t>
            </a:r>
            <a:r>
              <a:rPr lang="en-US" sz="1000" i="1" dirty="0">
                <a:latin typeface="Arial" panose="020B0604020202020204" pitchFamily="34" charset="0"/>
                <a:cs typeface="Arial" panose="020B0604020202020204" pitchFamily="34" charset="0"/>
              </a:rPr>
              <a:t>J Am Board Fam Med. </a:t>
            </a:r>
            <a:r>
              <a:rPr lang="en-US" sz="1000" dirty="0">
                <a:latin typeface="Arial" panose="020B0604020202020204" pitchFamily="34" charset="0"/>
                <a:cs typeface="Arial" panose="020B0604020202020204" pitchFamily="34" charset="0"/>
              </a:rPr>
              <a:t>2020;33(1):138-142.</a:t>
            </a:r>
          </a:p>
          <a:p>
            <a:pPr>
              <a:spcBef>
                <a:spcPts val="0"/>
              </a:spcBef>
              <a:spcAft>
                <a:spcPts val="600"/>
              </a:spcAft>
            </a:pPr>
            <a:r>
              <a:rPr lang="en-US" sz="1000" dirty="0" err="1">
                <a:latin typeface="Arial" panose="020B0604020202020204" pitchFamily="34" charset="0"/>
                <a:cs typeface="Arial" panose="020B0604020202020204" pitchFamily="34" charset="0"/>
              </a:rPr>
              <a:t>Deyo</a:t>
            </a:r>
            <a:r>
              <a:rPr lang="en-US" sz="1000" dirty="0">
                <a:latin typeface="Arial" panose="020B0604020202020204" pitchFamily="34" charset="0"/>
                <a:cs typeface="Arial" panose="020B0604020202020204" pitchFamily="34" charset="0"/>
              </a:rPr>
              <a:t> RA, Von </a:t>
            </a:r>
            <a:r>
              <a:rPr lang="en-US" sz="1000" dirty="0" err="1">
                <a:latin typeface="Arial" panose="020B0604020202020204" pitchFamily="34" charset="0"/>
                <a:cs typeface="Arial" panose="020B0604020202020204" pitchFamily="34" charset="0"/>
              </a:rPr>
              <a:t>Korff</a:t>
            </a:r>
            <a:r>
              <a:rPr lang="en-US" sz="1000" dirty="0">
                <a:latin typeface="Arial" panose="020B0604020202020204" pitchFamily="34" charset="0"/>
                <a:cs typeface="Arial" panose="020B0604020202020204" pitchFamily="34" charset="0"/>
              </a:rPr>
              <a:t> M, </a:t>
            </a:r>
            <a:r>
              <a:rPr lang="en-US" sz="1000" dirty="0" err="1">
                <a:latin typeface="Arial" panose="020B0604020202020204" pitchFamily="34" charset="0"/>
                <a:cs typeface="Arial" panose="020B0604020202020204" pitchFamily="34" charset="0"/>
              </a:rPr>
              <a:t>Duhrkoop</a:t>
            </a:r>
            <a:r>
              <a:rPr lang="en-US" sz="1000" dirty="0">
                <a:latin typeface="Arial" panose="020B0604020202020204" pitchFamily="34" charset="0"/>
                <a:cs typeface="Arial" panose="020B0604020202020204" pitchFamily="34" charset="0"/>
              </a:rPr>
              <a:t> D. Opioids for low back pain. </a:t>
            </a:r>
            <a:r>
              <a:rPr lang="en-US" sz="1000" i="1" dirty="0">
                <a:latin typeface="Arial" panose="020B0604020202020204" pitchFamily="34" charset="0"/>
                <a:cs typeface="Arial" panose="020B0604020202020204" pitchFamily="34" charset="0"/>
              </a:rPr>
              <a:t>BMJ. </a:t>
            </a:r>
            <a:r>
              <a:rPr lang="en-US" sz="1000" dirty="0">
                <a:latin typeface="Arial" panose="020B0604020202020204" pitchFamily="34" charset="0"/>
                <a:cs typeface="Arial" panose="020B0604020202020204" pitchFamily="34" charset="0"/>
              </a:rPr>
              <a:t>2015;350.</a:t>
            </a:r>
          </a:p>
          <a:p>
            <a:pPr>
              <a:spcBef>
                <a:spcPts val="0"/>
              </a:spcBef>
              <a:spcAft>
                <a:spcPts val="600"/>
              </a:spcAft>
            </a:pPr>
            <a:r>
              <a:rPr lang="en-US" sz="1000" dirty="0">
                <a:latin typeface="Arial" panose="020B0604020202020204" pitchFamily="34" charset="0"/>
                <a:cs typeface="Arial" panose="020B0604020202020204" pitchFamily="34" charset="0"/>
              </a:rPr>
              <a:t>Gilmore C, </a:t>
            </a:r>
            <a:r>
              <a:rPr lang="en-US" sz="1000" dirty="0" err="1">
                <a:latin typeface="Arial" panose="020B0604020202020204" pitchFamily="34" charset="0"/>
                <a:cs typeface="Arial" panose="020B0604020202020204" pitchFamily="34" charset="0"/>
              </a:rPr>
              <a:t>Kapural</a:t>
            </a:r>
            <a:r>
              <a:rPr lang="en-US" sz="1000" dirty="0">
                <a:latin typeface="Arial" panose="020B0604020202020204" pitchFamily="34" charset="0"/>
                <a:cs typeface="Arial" panose="020B0604020202020204" pitchFamily="34" charset="0"/>
              </a:rPr>
              <a:t> L, Hopkins T, et al. Reductions in Opioid Consumption with Percutaneous Nerve Stimulation (PNS) for Chronic Low Back Pain. Poster presented at: 18th Annual Meeting of the American Society of Regional Anesthesia and Pain Medicine, 2019 Nov 14-16, New Orleans, LA.</a:t>
            </a:r>
          </a:p>
          <a:p>
            <a:pPr>
              <a:spcBef>
                <a:spcPts val="0"/>
              </a:spcBef>
              <a:spcAft>
                <a:spcPts val="600"/>
              </a:spcAft>
            </a:pPr>
            <a:r>
              <a:rPr lang="en-US" sz="1000" dirty="0">
                <a:latin typeface="Arial" panose="020B0604020202020204" pitchFamily="34" charset="0"/>
                <a:cs typeface="Arial" panose="020B0604020202020204" pitchFamily="34" charset="0"/>
              </a:rPr>
              <a:t>Al-</a:t>
            </a:r>
            <a:r>
              <a:rPr lang="en-US" sz="1000" dirty="0" err="1">
                <a:latin typeface="Arial" panose="020B0604020202020204" pitchFamily="34" charset="0"/>
                <a:cs typeface="Arial" panose="020B0604020202020204" pitchFamily="34" charset="0"/>
              </a:rPr>
              <a:t>Kaisy</a:t>
            </a:r>
            <a:r>
              <a:rPr lang="en-US" sz="1000" dirty="0">
                <a:latin typeface="Arial" panose="020B0604020202020204" pitchFamily="34" charset="0"/>
                <a:cs typeface="Arial" panose="020B0604020202020204" pitchFamily="34" charset="0"/>
              </a:rPr>
              <a:t> A, </a:t>
            </a:r>
            <a:r>
              <a:rPr lang="en-US" sz="1000" dirty="0" err="1">
                <a:latin typeface="Arial" panose="020B0604020202020204" pitchFamily="34" charset="0"/>
                <a:cs typeface="Arial" panose="020B0604020202020204" pitchFamily="34" charset="0"/>
              </a:rPr>
              <a:t>Palmisani</a:t>
            </a:r>
            <a:r>
              <a:rPr lang="en-US" sz="1000" dirty="0">
                <a:latin typeface="Arial" panose="020B0604020202020204" pitchFamily="34" charset="0"/>
                <a:cs typeface="Arial" panose="020B0604020202020204" pitchFamily="34" charset="0"/>
              </a:rPr>
              <a:t> S, Smith TE, et al. Long-term improvements in chronic axial low back pain patients without previous spinal surgery: a cohort analysis of 10-kHz high-frequency spinal cord stimulation over 36 months</a:t>
            </a:r>
            <a:r>
              <a:rPr lang="en-US" sz="1000" i="1" dirty="0">
                <a:latin typeface="Arial" panose="020B0604020202020204" pitchFamily="34" charset="0"/>
                <a:cs typeface="Arial" panose="020B0604020202020204" pitchFamily="34" charset="0"/>
              </a:rPr>
              <a:t>. Pain Med. </a:t>
            </a:r>
            <a:r>
              <a:rPr lang="en-US" sz="1000" dirty="0">
                <a:latin typeface="Arial" panose="020B0604020202020204" pitchFamily="34" charset="0"/>
                <a:cs typeface="Arial" panose="020B0604020202020204" pitchFamily="34" charset="0"/>
              </a:rPr>
              <a:t>2018;19(6):1219-1226.</a:t>
            </a:r>
          </a:p>
          <a:p>
            <a:pPr>
              <a:spcBef>
                <a:spcPts val="0"/>
              </a:spcBef>
              <a:spcAft>
                <a:spcPts val="600"/>
              </a:spcAft>
            </a:pPr>
            <a:r>
              <a:rPr lang="en-US" sz="1000" dirty="0">
                <a:latin typeface="Arial" panose="020B0604020202020204" pitchFamily="34" charset="0"/>
                <a:cs typeface="Arial" panose="020B0604020202020204" pitchFamily="34" charset="0"/>
              </a:rPr>
              <a:t>Chou R, Hashimoto R, </a:t>
            </a:r>
            <a:r>
              <a:rPr lang="en-US" sz="1000" dirty="0" err="1">
                <a:latin typeface="Arial" panose="020B0604020202020204" pitchFamily="34" charset="0"/>
                <a:cs typeface="Arial" panose="020B0604020202020204" pitchFamily="34" charset="0"/>
              </a:rPr>
              <a:t>Friedly</a:t>
            </a:r>
            <a:r>
              <a:rPr lang="en-US" sz="1000" dirty="0">
                <a:latin typeface="Arial" panose="020B0604020202020204" pitchFamily="34" charset="0"/>
                <a:cs typeface="Arial" panose="020B0604020202020204" pitchFamily="34" charset="0"/>
              </a:rPr>
              <a:t> J, et al. Pain management injection therapies for low back pain [Internet]. Rockville (MD): Agency for Healthcare Research and Quality (US); 2016 Feb. (Comparative Effectiveness Reviews, No. 169.)</a:t>
            </a:r>
          </a:p>
          <a:p>
            <a:pPr>
              <a:spcBef>
                <a:spcPts val="0"/>
              </a:spcBef>
              <a:spcAft>
                <a:spcPts val="600"/>
              </a:spcAft>
            </a:pPr>
            <a:r>
              <a:rPr lang="en-US" sz="1000" dirty="0">
                <a:latin typeface="Arial" panose="020B0604020202020204" pitchFamily="34" charset="0"/>
                <a:cs typeface="Arial" panose="020B0604020202020204" pitchFamily="34" charset="0"/>
              </a:rPr>
              <a:t>Chappell ME, Lakshman R, Trotter P, Abrahams M, Lee M. Radiofrequency denervation for chronic back pain: a systematic review and meta-analysis. </a:t>
            </a:r>
            <a:r>
              <a:rPr lang="en-US" sz="1000" i="1" dirty="0">
                <a:latin typeface="Arial" panose="020B0604020202020204" pitchFamily="34" charset="0"/>
                <a:cs typeface="Arial" panose="020B0604020202020204" pitchFamily="34" charset="0"/>
              </a:rPr>
              <a:t>BMJ open. </a:t>
            </a:r>
            <a:r>
              <a:rPr lang="en-US" sz="1000" dirty="0">
                <a:latin typeface="Arial" panose="020B0604020202020204" pitchFamily="34" charset="0"/>
                <a:cs typeface="Arial" panose="020B0604020202020204" pitchFamily="34" charset="0"/>
              </a:rPr>
              <a:t>2020;10(7):e035540.</a:t>
            </a:r>
          </a:p>
          <a:p>
            <a:pPr>
              <a:spcBef>
                <a:spcPts val="0"/>
              </a:spcBef>
              <a:spcAft>
                <a:spcPts val="600"/>
              </a:spcAft>
            </a:pPr>
            <a:r>
              <a:rPr lang="en-US" sz="1000" dirty="0">
                <a:latin typeface="Arial" panose="020B0604020202020204" pitchFamily="34" charset="0"/>
                <a:cs typeface="Arial" panose="020B0604020202020204" pitchFamily="34" charset="0"/>
              </a:rPr>
              <a:t>Cedeno DL, Vallejo A, Kelley CA, Tilley DM, Kumar N. Comparisons of lesion volumes and shapes produced by a radiofrequency system with a cooled, a protruding, or a monopolar probe. </a:t>
            </a:r>
            <a:r>
              <a:rPr lang="en-US" sz="1000" i="1" dirty="0">
                <a:latin typeface="Arial" panose="020B0604020202020204" pitchFamily="34" charset="0"/>
                <a:cs typeface="Arial" panose="020B0604020202020204" pitchFamily="34" charset="0"/>
              </a:rPr>
              <a:t>Pain Physician</a:t>
            </a:r>
            <a:r>
              <a:rPr lang="en-US" sz="1000" dirty="0">
                <a:latin typeface="Arial" panose="020B0604020202020204" pitchFamily="34" charset="0"/>
                <a:cs typeface="Arial" panose="020B0604020202020204" pitchFamily="34" charset="0"/>
              </a:rPr>
              <a:t>. 2017;20(6):E915-E922.</a:t>
            </a:r>
          </a:p>
          <a:p>
            <a:pPr>
              <a:spcBef>
                <a:spcPts val="0"/>
              </a:spcBef>
              <a:spcAft>
                <a:spcPts val="0"/>
              </a:spcAft>
            </a:pPr>
            <a:endParaRPr lang="en-US" sz="1000" i="1" dirty="0">
              <a:latin typeface="Arial" panose="020B0604020202020204" pitchFamily="34" charset="0"/>
              <a:cs typeface="Arial" panose="020B0604020202020204" pitchFamily="34" charset="0"/>
            </a:endParaRPr>
          </a:p>
          <a:p>
            <a:pPr>
              <a:spcBef>
                <a:spcPts val="0"/>
              </a:spcBef>
              <a:spcAft>
                <a:spcPts val="0"/>
              </a:spcAft>
            </a:pPr>
            <a:endParaRPr lang="en-US" sz="1000" dirty="0">
              <a:latin typeface="Arial" panose="020B0604020202020204" pitchFamily="34" charset="0"/>
              <a:cs typeface="Arial" panose="020B0604020202020204" pitchFamily="34" charset="0"/>
            </a:endParaRPr>
          </a:p>
          <a:p>
            <a:pPr>
              <a:spcBef>
                <a:spcPts val="0"/>
              </a:spcBef>
              <a:spcAft>
                <a:spcPts val="0"/>
              </a:spcAft>
            </a:pPr>
            <a:endParaRPr lang="en-US" sz="1000" i="1" dirty="0">
              <a:latin typeface="Arial" panose="020B0604020202020204" pitchFamily="34" charset="0"/>
              <a:cs typeface="Arial" panose="020B0604020202020204" pitchFamily="34" charset="0"/>
            </a:endParaRPr>
          </a:p>
          <a:p>
            <a:pPr>
              <a:spcBef>
                <a:spcPts val="0"/>
              </a:spcBef>
              <a:spcAft>
                <a:spcPts val="0"/>
              </a:spcAft>
            </a:pPr>
            <a:endParaRPr lang="en-US" sz="1000" i="1" dirty="0">
              <a:latin typeface="Arial" panose="020B0604020202020204" pitchFamily="34" charset="0"/>
              <a:cs typeface="Arial" panose="020B0604020202020204" pitchFamily="34" charset="0"/>
            </a:endParaRPr>
          </a:p>
          <a:p>
            <a:pPr>
              <a:spcBef>
                <a:spcPts val="0"/>
              </a:spcBef>
              <a:spcAft>
                <a:spcPts val="0"/>
              </a:spcAft>
            </a:pPr>
            <a:endParaRPr lang="en-US" sz="1000" i="1" dirty="0">
              <a:latin typeface="Arial" panose="020B0604020202020204" pitchFamily="34" charset="0"/>
              <a:cs typeface="Arial" panose="020B0604020202020204" pitchFamily="34" charset="0"/>
            </a:endParaRPr>
          </a:p>
          <a:p>
            <a:pPr>
              <a:spcBef>
                <a:spcPts val="0"/>
              </a:spcBef>
              <a:spcAft>
                <a:spcPts val="0"/>
              </a:spcAft>
            </a:pPr>
            <a:endParaRPr lang="en-US" sz="1000" i="1" dirty="0">
              <a:latin typeface="Arial" panose="020B0604020202020204" pitchFamily="34" charset="0"/>
              <a:cs typeface="Arial" panose="020B0604020202020204" pitchFamily="34" charset="0"/>
            </a:endParaRPr>
          </a:p>
          <a:p>
            <a:pPr>
              <a:spcBef>
                <a:spcPts val="0"/>
              </a:spcBef>
              <a:spcAft>
                <a:spcPts val="0"/>
              </a:spcAft>
            </a:pPr>
            <a:endParaRPr lang="en-US" sz="1000" i="1" dirty="0">
              <a:latin typeface="Arial" panose="020B0604020202020204" pitchFamily="34" charset="0"/>
              <a:cs typeface="Arial" panose="020B0604020202020204" pitchFamily="34" charset="0"/>
            </a:endParaRPr>
          </a:p>
          <a:p>
            <a:pPr>
              <a:spcBef>
                <a:spcPts val="0"/>
              </a:spcBef>
              <a:spcAft>
                <a:spcPts val="0"/>
              </a:spcAft>
            </a:pPr>
            <a:endParaRPr lang="en-US" sz="1000" dirty="0">
              <a:latin typeface="Arial" panose="020B0604020202020204" pitchFamily="34" charset="0"/>
              <a:cs typeface="Arial" panose="020B0604020202020204" pitchFamily="34" charset="0"/>
            </a:endParaRPr>
          </a:p>
          <a:p>
            <a:pPr>
              <a:spcBef>
                <a:spcPts val="0"/>
              </a:spcBef>
              <a:spcAft>
                <a:spcPts val="0"/>
              </a:spcAft>
            </a:pPr>
            <a:endParaRPr lang="en-US" sz="1000" dirty="0">
              <a:latin typeface="Arial" panose="020B0604020202020204" pitchFamily="34" charset="0"/>
              <a:cs typeface="Arial" panose="020B0604020202020204" pitchFamily="34" charset="0"/>
            </a:endParaRPr>
          </a:p>
          <a:p>
            <a:pPr>
              <a:spcBef>
                <a:spcPts val="0"/>
              </a:spcBef>
              <a:spcAft>
                <a:spcPts val="0"/>
              </a:spcAft>
            </a:pPr>
            <a:endParaRPr lang="en-US" sz="1000" i="1" dirty="0">
              <a:latin typeface="Arial" panose="020B0604020202020204" pitchFamily="34" charset="0"/>
              <a:cs typeface="Arial" panose="020B0604020202020204" pitchFamily="34" charset="0"/>
            </a:endParaRPr>
          </a:p>
          <a:p>
            <a:pPr>
              <a:spcBef>
                <a:spcPts val="0"/>
              </a:spcBef>
              <a:spcAft>
                <a:spcPts val="0"/>
              </a:spcAft>
            </a:pPr>
            <a:endParaRPr lang="en-US" sz="1000" i="1" dirty="0">
              <a:latin typeface="Arial" panose="020B0604020202020204" pitchFamily="34" charset="0"/>
              <a:cs typeface="Arial" panose="020B0604020202020204" pitchFamily="34" charset="0"/>
            </a:endParaRPr>
          </a:p>
          <a:p>
            <a:pPr>
              <a:spcBef>
                <a:spcPts val="0"/>
              </a:spcBef>
              <a:spcAft>
                <a:spcPts val="0"/>
              </a:spcAft>
            </a:pPr>
            <a:endParaRPr lang="en-US" sz="1000" i="1" dirty="0">
              <a:latin typeface="Arial" panose="020B0604020202020204" pitchFamily="34" charset="0"/>
              <a:cs typeface="Arial" panose="020B0604020202020204" pitchFamily="34" charset="0"/>
            </a:endParaRPr>
          </a:p>
          <a:p>
            <a:pPr>
              <a:spcBef>
                <a:spcPts val="0"/>
              </a:spcBef>
              <a:spcAft>
                <a:spcPts val="0"/>
              </a:spcAft>
            </a:pPr>
            <a:endParaRPr lang="en-US" sz="1000" i="1" dirty="0">
              <a:latin typeface="Arial" panose="020B0604020202020204" pitchFamily="34" charset="0"/>
              <a:cs typeface="Arial" panose="020B0604020202020204" pitchFamily="34" charset="0"/>
            </a:endParaRPr>
          </a:p>
          <a:p>
            <a:pPr>
              <a:spcBef>
                <a:spcPts val="0"/>
              </a:spcBef>
              <a:spcAft>
                <a:spcPts val="0"/>
              </a:spcAft>
            </a:pPr>
            <a:endParaRPr lang="en-US" sz="1000" i="1" dirty="0">
              <a:latin typeface="Arial" panose="020B0604020202020204" pitchFamily="34" charset="0"/>
              <a:cs typeface="Arial" panose="020B0604020202020204" pitchFamily="34" charset="0"/>
            </a:endParaRPr>
          </a:p>
          <a:p>
            <a:pPr>
              <a:spcBef>
                <a:spcPts val="0"/>
              </a:spcBef>
              <a:spcAft>
                <a:spcPts val="0"/>
              </a:spcAft>
            </a:pPr>
            <a:endParaRPr lang="en-US" sz="1000" i="1" dirty="0">
              <a:latin typeface="Arial" panose="020B0604020202020204" pitchFamily="34" charset="0"/>
              <a:cs typeface="Arial" panose="020B0604020202020204" pitchFamily="34" charset="0"/>
            </a:endParaRPr>
          </a:p>
          <a:p>
            <a:pPr marL="0" indent="0">
              <a:spcBef>
                <a:spcPts val="0"/>
              </a:spcBef>
              <a:spcAft>
                <a:spcPts val="0"/>
              </a:spcAft>
              <a:buNone/>
            </a:pPr>
            <a:endParaRPr lang="en-US" sz="1000" i="1" dirty="0">
              <a:latin typeface="Arial" panose="020B0604020202020204" pitchFamily="34" charset="0"/>
              <a:cs typeface="Arial" panose="020B0604020202020204" pitchFamily="34" charset="0"/>
            </a:endParaRPr>
          </a:p>
          <a:p>
            <a:pPr marL="0" indent="0">
              <a:spcBef>
                <a:spcPts val="0"/>
              </a:spcBef>
              <a:spcAft>
                <a:spcPts val="0"/>
              </a:spcAft>
              <a:buNone/>
            </a:pPr>
            <a:endParaRPr lang="en-US" sz="1000" i="1" dirty="0">
              <a:latin typeface="Arial" panose="020B0604020202020204" pitchFamily="34" charset="0"/>
              <a:cs typeface="Arial" panose="020B0604020202020204" pitchFamily="34" charset="0"/>
            </a:endParaRPr>
          </a:p>
          <a:p>
            <a:pPr marL="0" indent="0">
              <a:spcBef>
                <a:spcPts val="0"/>
              </a:spcBef>
              <a:spcAft>
                <a:spcPts val="0"/>
              </a:spcAft>
              <a:buNone/>
            </a:pPr>
            <a:endParaRPr lang="en-US" sz="10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47131102"/>
      </p:ext>
    </p:extLst>
  </p:cSld>
  <p:clrMapOvr>
    <a:masterClrMapping/>
  </p:clrMapOvr>
  <p:transition spd="med">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288DC52-C7D8-4943-899A-9F4638AE2A32}"/>
              </a:ext>
            </a:extLst>
          </p:cNvPr>
          <p:cNvSpPr>
            <a:spLocks noGrp="1"/>
          </p:cNvSpPr>
          <p:nvPr>
            <p:ph type="title"/>
          </p:nvPr>
        </p:nvSpPr>
        <p:spPr/>
        <p:txBody>
          <a:bodyPr/>
          <a:lstStyle/>
          <a:p>
            <a:pPr marL="0" marR="0">
              <a:lnSpc>
                <a:spcPct val="107000"/>
              </a:lnSpc>
              <a:spcBef>
                <a:spcPts val="0"/>
              </a:spcBef>
              <a:spcAft>
                <a:spcPts val="800"/>
              </a:spcAft>
            </a:pPr>
            <a:r>
              <a:rPr lang="en-US" dirty="0">
                <a:latin typeface="+mj-lt"/>
                <a:cs typeface="Times New Roman" panose="02020603050405020304" pitchFamily="18" charset="0"/>
              </a:rPr>
              <a:t>References</a:t>
            </a:r>
            <a:endParaRPr lang="en-US" dirty="0">
              <a:latin typeface="+mj-lt"/>
            </a:endParaRPr>
          </a:p>
        </p:txBody>
      </p:sp>
      <p:sp>
        <p:nvSpPr>
          <p:cNvPr id="4" name="Content Placeholder 1">
            <a:extLst>
              <a:ext uri="{FF2B5EF4-FFF2-40B4-BE49-F238E27FC236}">
                <a16:creationId xmlns:a16="http://schemas.microsoft.com/office/drawing/2014/main" id="{5B8D225E-80BE-4D43-A816-C5F3F1F21CA6}"/>
              </a:ext>
            </a:extLst>
          </p:cNvPr>
          <p:cNvSpPr>
            <a:spLocks noGrp="1"/>
          </p:cNvSpPr>
          <p:nvPr>
            <p:ph idx="1"/>
          </p:nvPr>
        </p:nvSpPr>
        <p:spPr>
          <a:xfrm>
            <a:off x="466058" y="1342609"/>
            <a:ext cx="8134305" cy="3710118"/>
          </a:xfrm>
        </p:spPr>
        <p:txBody>
          <a:bodyPr/>
          <a:lstStyle/>
          <a:p>
            <a:pPr marL="342900" marR="0" lvl="0" indent="-342900">
              <a:spcBef>
                <a:spcPts val="0"/>
              </a:spcBef>
              <a:spcAft>
                <a:spcPts val="0"/>
              </a:spcAft>
              <a:buFont typeface="Symbol" panose="05050102010706020507" pitchFamily="18" charset="2"/>
              <a:buChar char=""/>
            </a:pPr>
            <a:endParaRPr lang="en-US" dirty="0">
              <a:latin typeface="Arial" panose="020B0604020202020204" pitchFamily="34" charset="0"/>
              <a:cs typeface="Arial" panose="020B0604020202020204" pitchFamily="34" charset="0"/>
            </a:endParaRPr>
          </a:p>
          <a:p>
            <a:pPr marL="0" marR="0" lvl="0" indent="0">
              <a:lnSpc>
                <a:spcPct val="200000"/>
              </a:lnSpc>
              <a:spcBef>
                <a:spcPts val="0"/>
              </a:spcBef>
              <a:spcAft>
                <a:spcPts val="0"/>
              </a:spcAft>
              <a:buNone/>
            </a:pPr>
            <a:endParaRPr lang="en-US" dirty="0"/>
          </a:p>
        </p:txBody>
      </p:sp>
      <p:sp>
        <p:nvSpPr>
          <p:cNvPr id="5" name="Content Placeholder 1">
            <a:extLst>
              <a:ext uri="{FF2B5EF4-FFF2-40B4-BE49-F238E27FC236}">
                <a16:creationId xmlns:a16="http://schemas.microsoft.com/office/drawing/2014/main" id="{9FE69C9D-5C3C-406A-9625-7A5B81E24FA9}"/>
              </a:ext>
            </a:extLst>
          </p:cNvPr>
          <p:cNvSpPr txBox="1">
            <a:spLocks/>
          </p:cNvSpPr>
          <p:nvPr/>
        </p:nvSpPr>
        <p:spPr>
          <a:xfrm>
            <a:off x="466058" y="1191873"/>
            <a:ext cx="7981905" cy="4011589"/>
          </a:xfrm>
          <a:prstGeom prst="rect">
            <a:avLst/>
          </a:prstGeom>
        </p:spPr>
        <p:txBody>
          <a:bodyPr vert="horz" lIns="64008" tIns="45720" rIns="91440" bIns="45720" rtlCol="0">
            <a:normAutofit/>
          </a:bodyPr>
          <a:lstStyle>
            <a:lvl1pPr marL="171450" indent="-171450" algn="l" defTabSz="685800" rtl="0" eaLnBrk="1" fontAlgn="base" hangingPunct="1">
              <a:lnSpc>
                <a:spcPct val="100000"/>
              </a:lnSpc>
              <a:spcBef>
                <a:spcPts val="750"/>
              </a:spcBef>
              <a:spcAft>
                <a:spcPct val="0"/>
              </a:spcAft>
              <a:buClrTx/>
              <a:buFont typeface="Arial" panose="020B0604020202020204" pitchFamily="34" charset="0"/>
              <a:buChar char="•"/>
              <a:defRPr sz="1800" kern="1200">
                <a:solidFill>
                  <a:schemeClr val="tx1"/>
                </a:solidFill>
                <a:latin typeface="+mn-lt"/>
                <a:ea typeface="MS PGothic" panose="020B0600070205080204" pitchFamily="34" charset="-128"/>
                <a:cs typeface="+mn-cs"/>
              </a:defRPr>
            </a:lvl1pPr>
            <a:lvl2pPr marL="628650" indent="-285750" algn="l" defTabSz="685800" rtl="0" eaLnBrk="1" fontAlgn="base" hangingPunct="1">
              <a:lnSpc>
                <a:spcPct val="100000"/>
              </a:lnSpc>
              <a:spcBef>
                <a:spcPts val="600"/>
              </a:spcBef>
              <a:spcAft>
                <a:spcPct val="0"/>
              </a:spcAft>
              <a:buClrTx/>
              <a:buFont typeface="Arial" panose="020B0604020202020204" pitchFamily="34" charset="0"/>
              <a:buChar char="•"/>
              <a:defRPr sz="1800" kern="1200">
                <a:solidFill>
                  <a:schemeClr val="tx1"/>
                </a:solidFill>
                <a:latin typeface="+mn-lt"/>
                <a:ea typeface="MS PGothic" panose="020B0600070205080204" pitchFamily="34" charset="-128"/>
                <a:cs typeface="+mn-cs"/>
              </a:defRPr>
            </a:lvl2pPr>
            <a:lvl3pPr marL="857250" indent="-171450" algn="l" defTabSz="685800" rtl="0" eaLnBrk="1" fontAlgn="base" hangingPunct="1">
              <a:lnSpc>
                <a:spcPct val="100000"/>
              </a:lnSpc>
              <a:spcBef>
                <a:spcPts val="600"/>
              </a:spcBef>
              <a:spcAft>
                <a:spcPct val="0"/>
              </a:spcAft>
              <a:buClrTx/>
              <a:buFont typeface="Arial" panose="020B0604020202020204" pitchFamily="34" charset="0"/>
              <a:buChar char="•"/>
              <a:defRPr sz="1800" kern="1200">
                <a:solidFill>
                  <a:schemeClr val="tx1"/>
                </a:solidFill>
                <a:latin typeface="+mn-lt"/>
                <a:ea typeface="MS PGothic" panose="020B0600070205080204" pitchFamily="34" charset="-128"/>
                <a:cs typeface="+mn-cs"/>
              </a:defRPr>
            </a:lvl3pPr>
            <a:lvl4pPr marL="1200150" indent="-171450" algn="l" defTabSz="685800" rtl="0" eaLnBrk="1" fontAlgn="base" hangingPunct="1">
              <a:lnSpc>
                <a:spcPct val="100000"/>
              </a:lnSpc>
              <a:spcBef>
                <a:spcPts val="600"/>
              </a:spcBef>
              <a:spcAft>
                <a:spcPct val="0"/>
              </a:spcAft>
              <a:buClrTx/>
              <a:buFont typeface="Arial" panose="020B0604020202020204" pitchFamily="34" charset="0"/>
              <a:buChar char="•"/>
              <a:defRPr sz="1800" kern="1200">
                <a:solidFill>
                  <a:schemeClr val="tx1"/>
                </a:solidFill>
                <a:latin typeface="+mn-lt"/>
                <a:ea typeface="MS PGothic" panose="020B0600070205080204" pitchFamily="34" charset="-128"/>
                <a:cs typeface="+mn-cs"/>
              </a:defRPr>
            </a:lvl4pPr>
            <a:lvl5pPr marL="1543050" indent="-171450" algn="l" defTabSz="685800" rtl="0" eaLnBrk="1" fontAlgn="base" hangingPunct="1">
              <a:lnSpc>
                <a:spcPct val="100000"/>
              </a:lnSpc>
              <a:spcBef>
                <a:spcPts val="600"/>
              </a:spcBef>
              <a:spcAft>
                <a:spcPct val="0"/>
              </a:spcAft>
              <a:buClrTx/>
              <a:buFont typeface="Arial" panose="020B0604020202020204" pitchFamily="34" charset="0"/>
              <a:buChar char="•"/>
              <a:defRPr sz="1800" kern="1200">
                <a:solidFill>
                  <a:schemeClr val="tx1"/>
                </a:solidFill>
                <a:latin typeface="+mn-lt"/>
                <a:ea typeface="MS PGothic" panose="020B0600070205080204" pitchFamily="34" charset="-128"/>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Bef>
                <a:spcPts val="0"/>
              </a:spcBef>
              <a:spcAft>
                <a:spcPts val="600"/>
              </a:spcAft>
            </a:pPr>
            <a:r>
              <a:rPr lang="en-US" sz="900" dirty="0">
                <a:latin typeface="Arial" panose="020B0604020202020204" pitchFamily="34" charset="0"/>
                <a:cs typeface="Arial" panose="020B0604020202020204" pitchFamily="34" charset="0"/>
              </a:rPr>
              <a:t>Cohen SP, Bhaskar A, Bhatia A, et al. Consensus practice guidelines on interventions for lumbar facet joint pain from a Multispecialty, International Working group. Reg </a:t>
            </a:r>
            <a:r>
              <a:rPr lang="en-US" sz="900" dirty="0" err="1">
                <a:latin typeface="Arial" panose="020B0604020202020204" pitchFamily="34" charset="0"/>
                <a:cs typeface="Arial" panose="020B0604020202020204" pitchFamily="34" charset="0"/>
              </a:rPr>
              <a:t>Anesth</a:t>
            </a:r>
            <a:r>
              <a:rPr lang="en-US" sz="900" dirty="0">
                <a:latin typeface="Arial" panose="020B0604020202020204" pitchFamily="34" charset="0"/>
                <a:cs typeface="Arial" panose="020B0604020202020204" pitchFamily="34" charset="0"/>
              </a:rPr>
              <a:t> Pain Med. 2020;45(6):424-467.</a:t>
            </a:r>
          </a:p>
          <a:p>
            <a:pPr>
              <a:spcBef>
                <a:spcPts val="0"/>
              </a:spcBef>
              <a:spcAft>
                <a:spcPts val="600"/>
              </a:spcAft>
            </a:pPr>
            <a:r>
              <a:rPr lang="en-US" sz="900" dirty="0">
                <a:latin typeface="Arial" panose="020B0604020202020204" pitchFamily="34" charset="0"/>
                <a:cs typeface="Arial" panose="020B0604020202020204" pitchFamily="34" charset="0"/>
              </a:rPr>
              <a:t>Koga H. Improved percutaneous endoscopic translaminar approach for lumbar foraminal stenosis at L5/S1. Mini-invasive Surg. 2017;1:3-5.</a:t>
            </a:r>
          </a:p>
          <a:p>
            <a:pPr>
              <a:spcBef>
                <a:spcPts val="0"/>
              </a:spcBef>
              <a:spcAft>
                <a:spcPts val="600"/>
              </a:spcAft>
            </a:pPr>
            <a:r>
              <a:rPr lang="en-US" sz="900" dirty="0">
                <a:latin typeface="Arial" panose="020B0604020202020204" pitchFamily="34" charset="0"/>
                <a:cs typeface="Arial" panose="020B0604020202020204" pitchFamily="34" charset="0"/>
              </a:rPr>
              <a:t>Champagne I, Centers P, Shrewsbury N, Hopkins J, Benyamin R. MILD® is an effective treatment for lumbar spinal stenosis with neurogenic claudication: </a:t>
            </a:r>
            <a:r>
              <a:rPr lang="en-US" sz="900" dirty="0" err="1">
                <a:latin typeface="Arial" panose="020B0604020202020204" pitchFamily="34" charset="0"/>
                <a:cs typeface="Arial" panose="020B0604020202020204" pitchFamily="34" charset="0"/>
              </a:rPr>
              <a:t>MiDAS</a:t>
            </a:r>
            <a:r>
              <a:rPr lang="en-US" sz="900" dirty="0">
                <a:latin typeface="Arial" panose="020B0604020202020204" pitchFamily="34" charset="0"/>
                <a:cs typeface="Arial" panose="020B0604020202020204" pitchFamily="34" charset="0"/>
              </a:rPr>
              <a:t> ENCORE randomized controlled trial. Pain Physician. 2016;19:229-242.</a:t>
            </a:r>
          </a:p>
          <a:p>
            <a:pPr>
              <a:spcBef>
                <a:spcPts val="0"/>
              </a:spcBef>
              <a:spcAft>
                <a:spcPts val="600"/>
              </a:spcAft>
            </a:pPr>
            <a:r>
              <a:rPr lang="en-US" sz="900" dirty="0">
                <a:latin typeface="Arial" panose="020B0604020202020204" pitchFamily="34" charset="0"/>
                <a:cs typeface="Arial" panose="020B0604020202020204" pitchFamily="34" charset="0"/>
              </a:rPr>
              <a:t>Patel VV, Whang PG, Haley TR, et al. </a:t>
            </a:r>
            <a:r>
              <a:rPr lang="en-US" sz="900" dirty="0" err="1">
                <a:latin typeface="Arial" panose="020B0604020202020204" pitchFamily="34" charset="0"/>
                <a:cs typeface="Arial" panose="020B0604020202020204" pitchFamily="34" charset="0"/>
              </a:rPr>
              <a:t>Superion</a:t>
            </a:r>
            <a:r>
              <a:rPr lang="en-US" sz="900" dirty="0">
                <a:latin typeface="Arial" panose="020B0604020202020204" pitchFamily="34" charset="0"/>
                <a:cs typeface="Arial" panose="020B0604020202020204" pitchFamily="34" charset="0"/>
              </a:rPr>
              <a:t> interspinous process spacer for intermittent neurogenic claudication secondary to moderate lumbar spinal stenosis: two-year results from a randomized controlled FDA-IDE pivotal trial. Spine (Phila Pa 1976). 2015;40(5):275-282.</a:t>
            </a:r>
          </a:p>
          <a:p>
            <a:pPr>
              <a:spcBef>
                <a:spcPts val="0"/>
              </a:spcBef>
              <a:spcAft>
                <a:spcPts val="600"/>
              </a:spcAft>
            </a:pPr>
            <a:r>
              <a:rPr lang="en-US" sz="900" dirty="0">
                <a:latin typeface="Arial" panose="020B0604020202020204" pitchFamily="34" charset="0"/>
                <a:cs typeface="Arial" panose="020B0604020202020204" pitchFamily="34" charset="0"/>
              </a:rPr>
              <a:t>Polly DW, Swofford J, Whang PG, et al. Two-year outcomes from a randomized controlled trial of minimally invasive sacroiliac joint fusion vs. non-surgical management for sacroiliac joint dysfunction. International journal of spine surgery. 2016;10.</a:t>
            </a:r>
          </a:p>
          <a:p>
            <a:pPr>
              <a:spcBef>
                <a:spcPts val="0"/>
              </a:spcBef>
              <a:spcAft>
                <a:spcPts val="600"/>
              </a:spcAft>
            </a:pPr>
            <a:r>
              <a:rPr lang="en-US" sz="900" dirty="0" err="1">
                <a:latin typeface="Arial" panose="020B0604020202020204" pitchFamily="34" charset="0"/>
                <a:cs typeface="Arial" panose="020B0604020202020204" pitchFamily="34" charset="0"/>
              </a:rPr>
              <a:t>Fischgrund</a:t>
            </a:r>
            <a:r>
              <a:rPr lang="en-US" sz="900" dirty="0">
                <a:latin typeface="Arial" panose="020B0604020202020204" pitchFamily="34" charset="0"/>
                <a:cs typeface="Arial" panose="020B0604020202020204" pitchFamily="34" charset="0"/>
              </a:rPr>
              <a:t> JS, Rhyne A, Franke J, et al. Intraosseous basivertebral nerve ablation for the treatment of chronic low back pain: 2-year results from a prospective randomized double-blind sham-controlled multicenter study. </a:t>
            </a:r>
            <a:r>
              <a:rPr lang="en-US" sz="900" i="1" dirty="0">
                <a:latin typeface="Arial" panose="020B0604020202020204" pitchFamily="34" charset="0"/>
                <a:cs typeface="Arial" panose="020B0604020202020204" pitchFamily="34" charset="0"/>
              </a:rPr>
              <a:t>Int J Spine Surg. </a:t>
            </a:r>
            <a:r>
              <a:rPr lang="en-US" sz="900" dirty="0">
                <a:latin typeface="Arial" panose="020B0604020202020204" pitchFamily="34" charset="0"/>
                <a:cs typeface="Arial" panose="020B0604020202020204" pitchFamily="34" charset="0"/>
              </a:rPr>
              <a:t>2019;13(2):110-119.</a:t>
            </a:r>
          </a:p>
          <a:p>
            <a:pPr>
              <a:spcBef>
                <a:spcPts val="0"/>
              </a:spcBef>
              <a:spcAft>
                <a:spcPts val="600"/>
              </a:spcAft>
            </a:pPr>
            <a:r>
              <a:rPr lang="en-US" sz="900" dirty="0">
                <a:latin typeface="Arial" panose="020B0604020202020204" pitchFamily="34" charset="0"/>
                <a:cs typeface="Arial" panose="020B0604020202020204" pitchFamily="34" charset="0"/>
              </a:rPr>
              <a:t>Gilmore CA, </a:t>
            </a:r>
            <a:r>
              <a:rPr lang="en-US" sz="900" dirty="0" err="1">
                <a:latin typeface="Arial" panose="020B0604020202020204" pitchFamily="34" charset="0"/>
                <a:cs typeface="Arial" panose="020B0604020202020204" pitchFamily="34" charset="0"/>
              </a:rPr>
              <a:t>Kapural</a:t>
            </a:r>
            <a:r>
              <a:rPr lang="en-US" sz="900" dirty="0">
                <a:latin typeface="Arial" panose="020B0604020202020204" pitchFamily="34" charset="0"/>
                <a:cs typeface="Arial" panose="020B0604020202020204" pitchFamily="34" charset="0"/>
              </a:rPr>
              <a:t> L, McGee MJ, Boggs JW. Percutaneous Peripheral Nerve Stimulation for Chronic Low Back Pain: Prospective Case Series With 1 Year of Sustained Relief Following Short‐Term Implant. </a:t>
            </a:r>
            <a:r>
              <a:rPr lang="en-US" sz="900" i="1" dirty="0">
                <a:latin typeface="Arial" panose="020B0604020202020204" pitchFamily="34" charset="0"/>
                <a:cs typeface="Arial" panose="020B0604020202020204" pitchFamily="34" charset="0"/>
              </a:rPr>
              <a:t>Pain </a:t>
            </a:r>
            <a:r>
              <a:rPr lang="en-US" sz="900" i="1" dirty="0" err="1">
                <a:latin typeface="Arial" panose="020B0604020202020204" pitchFamily="34" charset="0"/>
                <a:cs typeface="Arial" panose="020B0604020202020204" pitchFamily="34" charset="0"/>
              </a:rPr>
              <a:t>Pract</a:t>
            </a:r>
            <a:r>
              <a:rPr lang="en-US" sz="900" i="1"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2020;20(3):310-320.</a:t>
            </a:r>
          </a:p>
          <a:p>
            <a:pPr>
              <a:spcBef>
                <a:spcPts val="0"/>
              </a:spcBef>
              <a:spcAft>
                <a:spcPts val="600"/>
              </a:spcAft>
            </a:pPr>
            <a:r>
              <a:rPr lang="en-US" sz="900" dirty="0">
                <a:latin typeface="Arial" panose="020B0604020202020204" pitchFamily="34" charset="0"/>
                <a:cs typeface="Arial" panose="020B0604020202020204" pitchFamily="34" charset="0"/>
              </a:rPr>
              <a:t>Ekin EE, </a:t>
            </a:r>
            <a:r>
              <a:rPr lang="en-US" sz="900" dirty="0" err="1">
                <a:latin typeface="Arial" panose="020B0604020202020204" pitchFamily="34" charset="0"/>
                <a:cs typeface="Arial" panose="020B0604020202020204" pitchFamily="34" charset="0"/>
              </a:rPr>
              <a:t>Yıldız</a:t>
            </a:r>
            <a:r>
              <a:rPr lang="en-US" sz="900" dirty="0">
                <a:latin typeface="Arial" panose="020B0604020202020204" pitchFamily="34" charset="0"/>
                <a:cs typeface="Arial" panose="020B0604020202020204" pitchFamily="34" charset="0"/>
              </a:rPr>
              <a:t> HK, </a:t>
            </a:r>
            <a:r>
              <a:rPr lang="en-US" sz="900" dirty="0" err="1">
                <a:latin typeface="Arial" panose="020B0604020202020204" pitchFamily="34" charset="0"/>
                <a:cs typeface="Arial" panose="020B0604020202020204" pitchFamily="34" charset="0"/>
              </a:rPr>
              <a:t>Mutlu</a:t>
            </a:r>
            <a:r>
              <a:rPr lang="en-US" sz="900" dirty="0">
                <a:latin typeface="Arial" panose="020B0604020202020204" pitchFamily="34" charset="0"/>
                <a:cs typeface="Arial" panose="020B0604020202020204" pitchFamily="34" charset="0"/>
              </a:rPr>
              <a:t> H. Age and sex-based distribution of lumbar multifidus muscle atrophy and coexistence of disc hernia: an MRI study of 2028 patients. </a:t>
            </a:r>
            <a:r>
              <a:rPr lang="en-US" sz="900" i="1" dirty="0">
                <a:latin typeface="Arial" panose="020B0604020202020204" pitchFamily="34" charset="0"/>
                <a:cs typeface="Arial" panose="020B0604020202020204" pitchFamily="34" charset="0"/>
              </a:rPr>
              <a:t>Diagn </a:t>
            </a:r>
            <a:r>
              <a:rPr lang="en-US" sz="900" i="1" dirty="0" err="1">
                <a:latin typeface="Arial" panose="020B0604020202020204" pitchFamily="34" charset="0"/>
                <a:cs typeface="Arial" panose="020B0604020202020204" pitchFamily="34" charset="0"/>
              </a:rPr>
              <a:t>Interv</a:t>
            </a:r>
            <a:r>
              <a:rPr lang="en-US" sz="900" i="1" dirty="0">
                <a:latin typeface="Arial" panose="020B0604020202020204" pitchFamily="34" charset="0"/>
                <a:cs typeface="Arial" panose="020B0604020202020204" pitchFamily="34" charset="0"/>
              </a:rPr>
              <a:t> </a:t>
            </a:r>
            <a:r>
              <a:rPr lang="en-US" sz="900" i="1" dirty="0" err="1">
                <a:latin typeface="Arial" panose="020B0604020202020204" pitchFamily="34" charset="0"/>
                <a:cs typeface="Arial" panose="020B0604020202020204" pitchFamily="34" charset="0"/>
              </a:rPr>
              <a:t>Radiol</a:t>
            </a:r>
            <a:r>
              <a:rPr lang="en-US" sz="900" dirty="0">
                <a:latin typeface="Arial" panose="020B0604020202020204" pitchFamily="34" charset="0"/>
                <a:cs typeface="Arial" panose="020B0604020202020204" pitchFamily="34" charset="0"/>
              </a:rPr>
              <a:t>. 2016;22(3):273.</a:t>
            </a:r>
          </a:p>
          <a:p>
            <a:pPr>
              <a:spcBef>
                <a:spcPts val="0"/>
              </a:spcBef>
              <a:spcAft>
                <a:spcPts val="600"/>
              </a:spcAft>
            </a:pPr>
            <a:r>
              <a:rPr lang="en-US" sz="900" dirty="0">
                <a:latin typeface="Arial" panose="020B0604020202020204" pitchFamily="34" charset="0"/>
                <a:cs typeface="Arial" panose="020B0604020202020204" pitchFamily="34" charset="0"/>
              </a:rPr>
              <a:t>Gulati, et al. Rethink your Pain Strategy. Presented at: American Academy of Pain and Neuroscience webinar, August 2020.</a:t>
            </a:r>
          </a:p>
          <a:p>
            <a:pPr>
              <a:spcBef>
                <a:spcPts val="0"/>
              </a:spcBef>
              <a:spcAft>
                <a:spcPts val="600"/>
              </a:spcAft>
            </a:pPr>
            <a:r>
              <a:rPr lang="en-US" sz="900" dirty="0">
                <a:latin typeface="Arial" panose="020B0604020202020204" pitchFamily="34" charset="0"/>
                <a:cs typeface="Arial" panose="020B0604020202020204" pitchFamily="34" charset="0"/>
              </a:rPr>
              <a:t>Gilmore CA, Ilfeld BM, </a:t>
            </a:r>
            <a:r>
              <a:rPr lang="en-US" sz="900" dirty="0" err="1">
                <a:latin typeface="Arial" panose="020B0604020202020204" pitchFamily="34" charset="0"/>
                <a:cs typeface="Arial" panose="020B0604020202020204" pitchFamily="34" charset="0"/>
              </a:rPr>
              <a:t>Rosenow</a:t>
            </a:r>
            <a:r>
              <a:rPr lang="en-US" sz="900" dirty="0">
                <a:latin typeface="Arial" panose="020B0604020202020204" pitchFamily="34" charset="0"/>
                <a:cs typeface="Arial" panose="020B0604020202020204" pitchFamily="34" charset="0"/>
              </a:rPr>
              <a:t> JM, Li S, Desai MJ, Hunter CW, </a:t>
            </a:r>
            <a:r>
              <a:rPr lang="en-US" sz="900" dirty="0" err="1">
                <a:latin typeface="Arial" panose="020B0604020202020204" pitchFamily="34" charset="0"/>
                <a:cs typeface="Arial" panose="020B0604020202020204" pitchFamily="34" charset="0"/>
              </a:rPr>
              <a:t>Rauck</a:t>
            </a:r>
            <a:r>
              <a:rPr lang="en-US" sz="900" dirty="0">
                <a:latin typeface="Arial" panose="020B0604020202020204" pitchFamily="34" charset="0"/>
                <a:cs typeface="Arial" panose="020B0604020202020204" pitchFamily="34" charset="0"/>
              </a:rPr>
              <a:t> RL, Nader A, </a:t>
            </a:r>
            <a:r>
              <a:rPr lang="en-US" sz="900" dirty="0" err="1">
                <a:latin typeface="Arial" panose="020B0604020202020204" pitchFamily="34" charset="0"/>
                <a:cs typeface="Arial" panose="020B0604020202020204" pitchFamily="34" charset="0"/>
              </a:rPr>
              <a:t>Mak</a:t>
            </a:r>
            <a:r>
              <a:rPr lang="en-US" sz="900" dirty="0">
                <a:latin typeface="Arial" panose="020B0604020202020204" pitchFamily="34" charset="0"/>
                <a:cs typeface="Arial" panose="020B0604020202020204" pitchFamily="34" charset="0"/>
              </a:rPr>
              <a:t> J, Cohen SP, Crosby ND, Boggs JW. Percutaneous 60-day Peripheral Nerve Stimulation Implant Provides Sustained Relief of Chronic Pain Following Amputation: 12-month Follow-Up of a Randomized, Double-Blind, Placebo-Controlled Trial. Regional Anesthesia and Pain Medicine, 2019.</a:t>
            </a:r>
          </a:p>
          <a:p>
            <a:pPr>
              <a:spcBef>
                <a:spcPts val="0"/>
              </a:spcBef>
              <a:spcAft>
                <a:spcPts val="600"/>
              </a:spcAft>
            </a:pPr>
            <a:r>
              <a:rPr lang="en-US" sz="900" dirty="0">
                <a:latin typeface="Arial" panose="020B0604020202020204" pitchFamily="34" charset="0"/>
                <a:cs typeface="Arial" panose="020B0604020202020204" pitchFamily="34" charset="0"/>
              </a:rPr>
              <a:t>https://</a:t>
            </a:r>
            <a:r>
              <a:rPr lang="en-US" sz="900" dirty="0" err="1">
                <a:latin typeface="Arial" panose="020B0604020202020204" pitchFamily="34" charset="0"/>
                <a:cs typeface="Arial" panose="020B0604020202020204" pitchFamily="34" charset="0"/>
              </a:rPr>
              <a:t>www.accessdata.fda.gov</a:t>
            </a:r>
            <a:r>
              <a:rPr lang="en-US" sz="900" dirty="0">
                <a:latin typeface="Arial" panose="020B0604020202020204" pitchFamily="34" charset="0"/>
                <a:cs typeface="Arial" panose="020B0604020202020204" pitchFamily="34" charset="0"/>
              </a:rPr>
              <a:t>/</a:t>
            </a:r>
            <a:r>
              <a:rPr lang="en-US" sz="900" dirty="0" err="1">
                <a:latin typeface="Arial" panose="020B0604020202020204" pitchFamily="34" charset="0"/>
                <a:cs typeface="Arial" panose="020B0604020202020204" pitchFamily="34" charset="0"/>
              </a:rPr>
              <a:t>cdrh_docs</a:t>
            </a:r>
            <a:r>
              <a:rPr lang="en-US" sz="900" dirty="0">
                <a:latin typeface="Arial" panose="020B0604020202020204" pitchFamily="34" charset="0"/>
                <a:cs typeface="Arial" panose="020B0604020202020204" pitchFamily="34" charset="0"/>
              </a:rPr>
              <a:t>/pdf13/P130022b.pdf</a:t>
            </a:r>
          </a:p>
          <a:p>
            <a:pPr marL="0" indent="0">
              <a:spcBef>
                <a:spcPts val="0"/>
              </a:spcBef>
              <a:spcAft>
                <a:spcPts val="0"/>
              </a:spcAft>
              <a:buNone/>
            </a:pPr>
            <a:endParaRPr lang="en-US" sz="900" dirty="0">
              <a:latin typeface="Arial" panose="020B0604020202020204" pitchFamily="34" charset="0"/>
              <a:cs typeface="Arial" panose="020B0604020202020204" pitchFamily="34" charset="0"/>
            </a:endParaRPr>
          </a:p>
          <a:p>
            <a:pPr>
              <a:spcBef>
                <a:spcPts val="0"/>
              </a:spcBef>
              <a:spcAft>
                <a:spcPts val="0"/>
              </a:spcAft>
            </a:pPr>
            <a:endParaRPr lang="en-US" sz="900" i="1" dirty="0">
              <a:latin typeface="Arial" panose="020B0604020202020204" pitchFamily="34" charset="0"/>
              <a:cs typeface="Arial" panose="020B0604020202020204" pitchFamily="34" charset="0"/>
            </a:endParaRPr>
          </a:p>
          <a:p>
            <a:pPr>
              <a:spcBef>
                <a:spcPts val="0"/>
              </a:spcBef>
              <a:spcAft>
                <a:spcPts val="0"/>
              </a:spcAft>
            </a:pPr>
            <a:endParaRPr lang="en-US" sz="900" i="1" dirty="0">
              <a:latin typeface="Arial" panose="020B0604020202020204" pitchFamily="34" charset="0"/>
              <a:cs typeface="Arial" panose="020B0604020202020204" pitchFamily="34" charset="0"/>
            </a:endParaRPr>
          </a:p>
          <a:p>
            <a:pPr>
              <a:spcBef>
                <a:spcPts val="0"/>
              </a:spcBef>
              <a:spcAft>
                <a:spcPts val="0"/>
              </a:spcAft>
            </a:pPr>
            <a:endParaRPr lang="en-US" sz="900" i="1" dirty="0">
              <a:latin typeface="Arial" panose="020B0604020202020204" pitchFamily="34" charset="0"/>
              <a:cs typeface="Arial" panose="020B0604020202020204" pitchFamily="34" charset="0"/>
            </a:endParaRPr>
          </a:p>
          <a:p>
            <a:pPr>
              <a:spcBef>
                <a:spcPts val="0"/>
              </a:spcBef>
              <a:spcAft>
                <a:spcPts val="0"/>
              </a:spcAft>
            </a:pPr>
            <a:endParaRPr lang="en-US" sz="900" i="1" dirty="0">
              <a:latin typeface="Arial" panose="020B0604020202020204" pitchFamily="34" charset="0"/>
              <a:cs typeface="Arial" panose="020B0604020202020204" pitchFamily="34" charset="0"/>
            </a:endParaRPr>
          </a:p>
          <a:p>
            <a:pPr>
              <a:spcBef>
                <a:spcPts val="0"/>
              </a:spcBef>
              <a:spcAft>
                <a:spcPts val="0"/>
              </a:spcAft>
            </a:pPr>
            <a:endParaRPr lang="en-US" sz="900" i="1" dirty="0">
              <a:latin typeface="Arial" panose="020B0604020202020204" pitchFamily="34" charset="0"/>
              <a:cs typeface="Arial" panose="020B0604020202020204" pitchFamily="34" charset="0"/>
            </a:endParaRPr>
          </a:p>
          <a:p>
            <a:pPr>
              <a:spcBef>
                <a:spcPts val="0"/>
              </a:spcBef>
              <a:spcAft>
                <a:spcPts val="0"/>
              </a:spcAft>
            </a:pPr>
            <a:endParaRPr lang="en-US" sz="900" dirty="0">
              <a:latin typeface="Arial" panose="020B0604020202020204" pitchFamily="34" charset="0"/>
              <a:cs typeface="Arial" panose="020B0604020202020204" pitchFamily="34" charset="0"/>
            </a:endParaRPr>
          </a:p>
          <a:p>
            <a:pPr>
              <a:spcBef>
                <a:spcPts val="0"/>
              </a:spcBef>
              <a:spcAft>
                <a:spcPts val="0"/>
              </a:spcAft>
            </a:pPr>
            <a:endParaRPr lang="en-US" sz="900" i="1" dirty="0">
              <a:latin typeface="Arial" panose="020B0604020202020204" pitchFamily="34" charset="0"/>
              <a:cs typeface="Arial" panose="020B0604020202020204" pitchFamily="34" charset="0"/>
            </a:endParaRPr>
          </a:p>
          <a:p>
            <a:pPr>
              <a:spcBef>
                <a:spcPts val="0"/>
              </a:spcBef>
              <a:spcAft>
                <a:spcPts val="0"/>
              </a:spcAft>
            </a:pPr>
            <a:endParaRPr lang="en-US" sz="900" i="1" dirty="0">
              <a:latin typeface="Arial" panose="020B0604020202020204" pitchFamily="34" charset="0"/>
              <a:cs typeface="Arial" panose="020B0604020202020204" pitchFamily="34" charset="0"/>
            </a:endParaRPr>
          </a:p>
          <a:p>
            <a:pPr>
              <a:spcBef>
                <a:spcPts val="0"/>
              </a:spcBef>
              <a:spcAft>
                <a:spcPts val="0"/>
              </a:spcAft>
            </a:pPr>
            <a:endParaRPr lang="en-US" sz="900" i="1" dirty="0">
              <a:latin typeface="Arial" panose="020B0604020202020204" pitchFamily="34" charset="0"/>
              <a:cs typeface="Arial" panose="020B0604020202020204" pitchFamily="34" charset="0"/>
            </a:endParaRPr>
          </a:p>
          <a:p>
            <a:pPr>
              <a:spcBef>
                <a:spcPts val="0"/>
              </a:spcBef>
              <a:spcAft>
                <a:spcPts val="0"/>
              </a:spcAft>
            </a:pPr>
            <a:endParaRPr lang="en-US" sz="900" i="1" dirty="0">
              <a:latin typeface="Arial" panose="020B0604020202020204" pitchFamily="34" charset="0"/>
              <a:cs typeface="Arial" panose="020B0604020202020204" pitchFamily="34" charset="0"/>
            </a:endParaRPr>
          </a:p>
          <a:p>
            <a:pPr>
              <a:spcBef>
                <a:spcPts val="0"/>
              </a:spcBef>
              <a:spcAft>
                <a:spcPts val="0"/>
              </a:spcAft>
            </a:pPr>
            <a:endParaRPr lang="en-US" sz="900" i="1" dirty="0">
              <a:latin typeface="Arial" panose="020B0604020202020204" pitchFamily="34" charset="0"/>
              <a:cs typeface="Arial" panose="020B0604020202020204" pitchFamily="34" charset="0"/>
            </a:endParaRPr>
          </a:p>
          <a:p>
            <a:pPr>
              <a:spcBef>
                <a:spcPts val="0"/>
              </a:spcBef>
              <a:spcAft>
                <a:spcPts val="0"/>
              </a:spcAft>
            </a:pPr>
            <a:endParaRPr lang="en-US" sz="900" dirty="0">
              <a:latin typeface="Arial" panose="020B0604020202020204" pitchFamily="34" charset="0"/>
              <a:cs typeface="Arial" panose="020B0604020202020204" pitchFamily="34" charset="0"/>
            </a:endParaRPr>
          </a:p>
          <a:p>
            <a:pPr>
              <a:spcBef>
                <a:spcPts val="0"/>
              </a:spcBef>
              <a:spcAft>
                <a:spcPts val="0"/>
              </a:spcAft>
            </a:pPr>
            <a:endParaRPr lang="en-US" sz="900" dirty="0">
              <a:latin typeface="Arial" panose="020B0604020202020204" pitchFamily="34" charset="0"/>
              <a:cs typeface="Arial" panose="020B0604020202020204" pitchFamily="34" charset="0"/>
            </a:endParaRPr>
          </a:p>
          <a:p>
            <a:pPr>
              <a:spcBef>
                <a:spcPts val="0"/>
              </a:spcBef>
              <a:spcAft>
                <a:spcPts val="0"/>
              </a:spcAft>
            </a:pPr>
            <a:endParaRPr lang="en-US" sz="900" i="1" dirty="0">
              <a:latin typeface="Arial" panose="020B0604020202020204" pitchFamily="34" charset="0"/>
              <a:cs typeface="Arial" panose="020B0604020202020204" pitchFamily="34" charset="0"/>
            </a:endParaRPr>
          </a:p>
          <a:p>
            <a:pPr>
              <a:spcBef>
                <a:spcPts val="0"/>
              </a:spcBef>
              <a:spcAft>
                <a:spcPts val="0"/>
              </a:spcAft>
            </a:pPr>
            <a:endParaRPr lang="en-US" sz="900" i="1" dirty="0">
              <a:latin typeface="Arial" panose="020B0604020202020204" pitchFamily="34" charset="0"/>
              <a:cs typeface="Arial" panose="020B0604020202020204" pitchFamily="34" charset="0"/>
            </a:endParaRPr>
          </a:p>
          <a:p>
            <a:pPr>
              <a:spcBef>
                <a:spcPts val="0"/>
              </a:spcBef>
              <a:spcAft>
                <a:spcPts val="0"/>
              </a:spcAft>
            </a:pPr>
            <a:endParaRPr lang="en-US" sz="900" i="1" dirty="0">
              <a:latin typeface="Arial" panose="020B0604020202020204" pitchFamily="34" charset="0"/>
              <a:cs typeface="Arial" panose="020B0604020202020204" pitchFamily="34" charset="0"/>
            </a:endParaRPr>
          </a:p>
          <a:p>
            <a:pPr>
              <a:spcBef>
                <a:spcPts val="0"/>
              </a:spcBef>
              <a:spcAft>
                <a:spcPts val="0"/>
              </a:spcAft>
            </a:pPr>
            <a:endParaRPr lang="en-US" sz="900" i="1" dirty="0">
              <a:latin typeface="Arial" panose="020B0604020202020204" pitchFamily="34" charset="0"/>
              <a:cs typeface="Arial" panose="020B0604020202020204" pitchFamily="34" charset="0"/>
            </a:endParaRPr>
          </a:p>
          <a:p>
            <a:pPr>
              <a:spcBef>
                <a:spcPts val="0"/>
              </a:spcBef>
              <a:spcAft>
                <a:spcPts val="0"/>
              </a:spcAft>
            </a:pPr>
            <a:endParaRPr lang="en-US" sz="900" i="1" dirty="0">
              <a:latin typeface="Arial" panose="020B0604020202020204" pitchFamily="34" charset="0"/>
              <a:cs typeface="Arial" panose="020B0604020202020204" pitchFamily="34" charset="0"/>
            </a:endParaRPr>
          </a:p>
          <a:p>
            <a:pPr>
              <a:spcBef>
                <a:spcPts val="0"/>
              </a:spcBef>
              <a:spcAft>
                <a:spcPts val="0"/>
              </a:spcAft>
            </a:pPr>
            <a:endParaRPr lang="en-US" sz="900" i="1" dirty="0">
              <a:latin typeface="Arial" panose="020B0604020202020204" pitchFamily="34" charset="0"/>
              <a:cs typeface="Arial" panose="020B0604020202020204" pitchFamily="34" charset="0"/>
            </a:endParaRPr>
          </a:p>
          <a:p>
            <a:pPr marL="0" indent="0">
              <a:spcBef>
                <a:spcPts val="0"/>
              </a:spcBef>
              <a:spcAft>
                <a:spcPts val="0"/>
              </a:spcAft>
              <a:buNone/>
            </a:pPr>
            <a:endParaRPr lang="en-US" sz="900" i="1" dirty="0">
              <a:latin typeface="Arial" panose="020B0604020202020204" pitchFamily="34" charset="0"/>
              <a:cs typeface="Arial" panose="020B0604020202020204" pitchFamily="34" charset="0"/>
            </a:endParaRPr>
          </a:p>
          <a:p>
            <a:pPr marL="0" indent="0">
              <a:spcBef>
                <a:spcPts val="0"/>
              </a:spcBef>
              <a:spcAft>
                <a:spcPts val="0"/>
              </a:spcAft>
              <a:buNone/>
            </a:pPr>
            <a:endParaRPr lang="en-US" sz="900" i="1" dirty="0">
              <a:latin typeface="Arial" panose="020B0604020202020204" pitchFamily="34" charset="0"/>
              <a:cs typeface="Arial" panose="020B0604020202020204" pitchFamily="34" charset="0"/>
            </a:endParaRPr>
          </a:p>
          <a:p>
            <a:pPr marL="0" indent="0">
              <a:spcBef>
                <a:spcPts val="0"/>
              </a:spcBef>
              <a:spcAft>
                <a:spcPts val="0"/>
              </a:spcAft>
              <a:buNone/>
            </a:pPr>
            <a:endParaRPr lang="en-US" sz="9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64705228"/>
      </p:ext>
    </p:extLst>
  </p:cSld>
  <p:clrMapOvr>
    <a:masterClrMapping/>
  </p:clrMapOvr>
  <p:transition spd="med">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225CB-5658-4331-9527-6496469EA7C4}"/>
              </a:ext>
            </a:extLst>
          </p:cNvPr>
          <p:cNvSpPr>
            <a:spLocks noGrp="1"/>
          </p:cNvSpPr>
          <p:nvPr>
            <p:ph type="ctrTitle"/>
          </p:nvPr>
        </p:nvSpPr>
        <p:spPr/>
        <p:txBody>
          <a:bodyPr/>
          <a:lstStyle/>
          <a:p>
            <a:r>
              <a:rPr lang="en-US" sz="2800" b="1" dirty="0">
                <a:latin typeface="+mj-lt"/>
                <a:cs typeface="Times New Roman" panose="02020603050405020304" pitchFamily="18" charset="0"/>
              </a:rPr>
              <a:t>Thank you!</a:t>
            </a:r>
            <a:endParaRPr lang="en-US" sz="4400" dirty="0">
              <a:latin typeface="+mj-lt"/>
            </a:endParaRPr>
          </a:p>
        </p:txBody>
      </p:sp>
      <p:sp>
        <p:nvSpPr>
          <p:cNvPr id="6" name="TextBox 5">
            <a:extLst>
              <a:ext uri="{FF2B5EF4-FFF2-40B4-BE49-F238E27FC236}">
                <a16:creationId xmlns:a16="http://schemas.microsoft.com/office/drawing/2014/main" id="{66397EB4-9CB5-423E-A5AF-A8C27C6B28BB}"/>
              </a:ext>
            </a:extLst>
          </p:cNvPr>
          <p:cNvSpPr txBox="1"/>
          <p:nvPr/>
        </p:nvSpPr>
        <p:spPr>
          <a:xfrm>
            <a:off x="39047" y="5452108"/>
            <a:ext cx="6098344" cy="215444"/>
          </a:xfrm>
          <a:prstGeom prst="rect">
            <a:avLst/>
          </a:prstGeom>
          <a:noFill/>
        </p:spPr>
        <p:txBody>
          <a:bodyPr wrap="square">
            <a:spAutoFit/>
          </a:bodyPr>
          <a:lstStyle/>
          <a:p>
            <a:r>
              <a:rPr lang="en-US" sz="800" b="0" i="0" u="none" strike="noStrike" dirty="0">
                <a:solidFill>
                  <a:schemeClr val="bg1"/>
                </a:solidFill>
                <a:effectLst/>
                <a:latin typeface="Source Sans Pro" panose="020B0503030403020204" pitchFamily="34" charset="0"/>
                <a:hlinkClick r:id="rId2">
                  <a:extLst>
                    <a:ext uri="{A12FA001-AC4F-418D-AE19-62706E023703}">
                      <ahyp:hlinkClr xmlns:ahyp="http://schemas.microsoft.com/office/drawing/2018/hyperlinkcolor" val="tx"/>
                    </a:ext>
                  </a:extLst>
                </a:hlinkClick>
              </a:rPr>
              <a:t>"</a:t>
            </a:r>
            <a:r>
              <a:rPr lang="en-US" sz="550" b="0" i="0" u="none" strike="noStrike" dirty="0">
                <a:solidFill>
                  <a:schemeClr val="bg1"/>
                </a:solidFill>
                <a:effectLst/>
                <a:latin typeface="Source Sans Pro" panose="020B0503030403020204" pitchFamily="34" charset="0"/>
                <a:hlinkClick r:id="rId2">
                  <a:extLst>
                    <a:ext uri="{A12FA001-AC4F-418D-AE19-62706E023703}">
                      <ahyp:hlinkClr xmlns:ahyp="http://schemas.microsoft.com/office/drawing/2018/hyperlinkcolor" val="tx"/>
                    </a:ext>
                  </a:extLst>
                </a:hlinkClick>
              </a:rPr>
              <a:t>Lumbar Spine X-Ray L4 L5 S1"</a:t>
            </a:r>
            <a:r>
              <a:rPr lang="en-US" sz="550" b="0" i="0" dirty="0">
                <a:solidFill>
                  <a:schemeClr val="bg1"/>
                </a:solidFill>
                <a:effectLst/>
                <a:latin typeface="Source Sans Pro" panose="020B0503030403020204" pitchFamily="34" charset="0"/>
              </a:rPr>
              <a:t> by </a:t>
            </a:r>
            <a:r>
              <a:rPr lang="en-US" sz="550" b="0" i="0" u="none" strike="noStrike" dirty="0">
                <a:solidFill>
                  <a:schemeClr val="bg1"/>
                </a:solidFill>
                <a:effectLst/>
                <a:latin typeface="Source Sans Pro" panose="020B0503030403020204" pitchFamily="34" charset="0"/>
                <a:hlinkClick r:id="rId3">
                  <a:extLst>
                    <a:ext uri="{A12FA001-AC4F-418D-AE19-62706E023703}">
                      <ahyp:hlinkClr xmlns:ahyp="http://schemas.microsoft.com/office/drawing/2018/hyperlinkcolor" val="tx"/>
                    </a:ext>
                  </a:extLst>
                </a:hlinkClick>
              </a:rPr>
              <a:t>planetc1</a:t>
            </a:r>
            <a:r>
              <a:rPr lang="en-US" sz="550" b="0" i="0" dirty="0">
                <a:solidFill>
                  <a:schemeClr val="bg1"/>
                </a:solidFill>
                <a:effectLst/>
                <a:latin typeface="Source Sans Pro" panose="020B0503030403020204" pitchFamily="34" charset="0"/>
              </a:rPr>
              <a:t> is licensed under </a:t>
            </a:r>
            <a:r>
              <a:rPr lang="en-US" sz="550" b="0" i="0" u="none" strike="noStrike" cap="all" dirty="0">
                <a:solidFill>
                  <a:schemeClr val="bg1"/>
                </a:solidFill>
                <a:effectLst/>
                <a:latin typeface="Source Sans Pro" panose="020B0503030403020204" pitchFamily="34" charset="0"/>
                <a:hlinkClick r:id="rId4">
                  <a:extLst>
                    <a:ext uri="{A12FA001-AC4F-418D-AE19-62706E023703}">
                      <ahyp:hlinkClr xmlns:ahyp="http://schemas.microsoft.com/office/drawing/2018/hyperlinkcolor" val="tx"/>
                    </a:ext>
                  </a:extLst>
                </a:hlinkClick>
              </a:rPr>
              <a:t>CC BY-SA 2.0</a:t>
            </a:r>
            <a:endParaRPr lang="en-US" sz="550" dirty="0">
              <a:solidFill>
                <a:schemeClr val="bg1"/>
              </a:solidFill>
            </a:endParaRPr>
          </a:p>
        </p:txBody>
      </p:sp>
    </p:spTree>
    <p:extLst>
      <p:ext uri="{BB962C8B-B14F-4D97-AF65-F5344CB8AC3E}">
        <p14:creationId xmlns:p14="http://schemas.microsoft.com/office/powerpoint/2010/main" val="97432190"/>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3C9A8F3-4FBD-4623-8942-2C31E094D9F5}"/>
              </a:ext>
            </a:extLst>
          </p:cNvPr>
          <p:cNvSpPr>
            <a:spLocks noGrp="1"/>
          </p:cNvSpPr>
          <p:nvPr>
            <p:ph idx="1"/>
          </p:nvPr>
        </p:nvSpPr>
        <p:spPr>
          <a:xfrm>
            <a:off x="466059" y="1342609"/>
            <a:ext cx="5881246" cy="3710118"/>
          </a:xfrm>
        </p:spPr>
        <p:txBody>
          <a:bodyPr/>
          <a:lstStyle/>
          <a:p>
            <a:pPr marL="342900" marR="0" lvl="0" indent="-342900">
              <a:lnSpc>
                <a:spcPct val="200000"/>
              </a:lnSpc>
              <a:spcBef>
                <a:spcPts val="0"/>
              </a:spcBef>
              <a:spcAft>
                <a:spcPts val="0"/>
              </a:spcAft>
              <a:buFont typeface="Symbol" panose="05050102010706020507" pitchFamily="18" charset="2"/>
              <a:buChar char=""/>
            </a:pPr>
            <a:r>
              <a:rPr lang="en-US" dirty="0">
                <a:latin typeface="Arial" panose="020B0604020202020204" pitchFamily="34" charset="0"/>
                <a:ea typeface="Calibri" panose="020F0502020204030204" pitchFamily="34" charset="0"/>
                <a:cs typeface="Arial" panose="020B0604020202020204" pitchFamily="34" charset="0"/>
              </a:rPr>
              <a:t>#1 </a:t>
            </a:r>
            <a:r>
              <a:rPr lang="en-US" sz="1800" dirty="0">
                <a:effectLst/>
                <a:latin typeface="Arial" panose="020B0604020202020204" pitchFamily="34" charset="0"/>
                <a:ea typeface="Calibri" panose="020F0502020204030204" pitchFamily="34" charset="0"/>
                <a:cs typeface="Arial" panose="020B0604020202020204" pitchFamily="34" charset="0"/>
              </a:rPr>
              <a:t>cause of global </a:t>
            </a:r>
            <a:r>
              <a:rPr lang="en-US" dirty="0">
                <a:latin typeface="Arial" panose="020B0604020202020204" pitchFamily="34" charset="0"/>
                <a:ea typeface="Calibri" panose="020F0502020204030204" pitchFamily="34" charset="0"/>
                <a:cs typeface="Arial" panose="020B0604020202020204" pitchFamily="34" charset="0"/>
              </a:rPr>
              <a:t>years lived with disability (YLD)</a:t>
            </a:r>
            <a:r>
              <a:rPr lang="en-US" sz="1800" baseline="30000" dirty="0">
                <a:effectLst/>
                <a:latin typeface="Arial" panose="020B0604020202020204" pitchFamily="34" charset="0"/>
                <a:ea typeface="Calibri" panose="020F0502020204030204" pitchFamily="34" charset="0"/>
                <a:cs typeface="Arial" panose="020B0604020202020204" pitchFamily="34" charset="0"/>
              </a:rPr>
              <a:t>1</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200000"/>
              </a:lnSpc>
              <a:spcBef>
                <a:spcPts val="0"/>
              </a:spcBef>
              <a:spcAft>
                <a:spcPts val="0"/>
              </a:spcAft>
              <a:buFont typeface="Symbol" panose="05050102010706020507" pitchFamily="18" charset="2"/>
              <a:buChar char=""/>
            </a:pPr>
            <a:r>
              <a:rPr lang="en-US" sz="1800" dirty="0">
                <a:effectLst/>
                <a:latin typeface="Arial" panose="020B0604020202020204" pitchFamily="34" charset="0"/>
                <a:ea typeface="Calibri" panose="020F0502020204030204" pitchFamily="34" charset="0"/>
                <a:cs typeface="Arial" panose="020B0604020202020204" pitchFamily="34" charset="0"/>
              </a:rPr>
              <a:t>7.3% global point prevalence (activity-limiting)</a:t>
            </a:r>
            <a:r>
              <a:rPr lang="en-US" sz="1800" baseline="30000" dirty="0">
                <a:effectLst/>
                <a:latin typeface="Arial" panose="020B0604020202020204" pitchFamily="34" charset="0"/>
                <a:ea typeface="Calibri" panose="020F0502020204030204" pitchFamily="34" charset="0"/>
                <a:cs typeface="Arial" panose="020B0604020202020204" pitchFamily="34" charset="0"/>
              </a:rPr>
              <a:t>2</a:t>
            </a:r>
            <a:r>
              <a:rPr lang="en-US" sz="1800" dirty="0">
                <a:effectLst/>
                <a:latin typeface="Arial" panose="020B0604020202020204" pitchFamily="34" charset="0"/>
                <a:ea typeface="Calibri" panose="020F0502020204030204" pitchFamily="34" charset="0"/>
                <a:cs typeface="Arial" panose="020B0604020202020204" pitchFamily="34" charset="0"/>
              </a:rPr>
              <a:t> </a:t>
            </a:r>
          </a:p>
        </p:txBody>
      </p:sp>
      <p:sp>
        <p:nvSpPr>
          <p:cNvPr id="3" name="Title 2">
            <a:extLst>
              <a:ext uri="{FF2B5EF4-FFF2-40B4-BE49-F238E27FC236}">
                <a16:creationId xmlns:a16="http://schemas.microsoft.com/office/drawing/2014/main" id="{2288DC52-C7D8-4943-899A-9F4638AE2A32}"/>
              </a:ext>
            </a:extLst>
          </p:cNvPr>
          <p:cNvSpPr>
            <a:spLocks noGrp="1"/>
          </p:cNvSpPr>
          <p:nvPr>
            <p:ph type="title"/>
          </p:nvPr>
        </p:nvSpPr>
        <p:spPr/>
        <p:txBody>
          <a:bodyPr/>
          <a:lstStyle/>
          <a:p>
            <a:r>
              <a:rPr lang="en-US" dirty="0"/>
              <a:t>Impact of low back pain (LBP)</a:t>
            </a:r>
          </a:p>
        </p:txBody>
      </p:sp>
      <p:graphicFrame>
        <p:nvGraphicFramePr>
          <p:cNvPr id="15" name="Chart 14">
            <a:extLst>
              <a:ext uri="{FF2B5EF4-FFF2-40B4-BE49-F238E27FC236}">
                <a16:creationId xmlns:a16="http://schemas.microsoft.com/office/drawing/2014/main" id="{6D0DF5C7-1B41-447F-AA7D-2F0844815288}"/>
              </a:ext>
            </a:extLst>
          </p:cNvPr>
          <p:cNvGraphicFramePr>
            <a:graphicFrameLocks/>
          </p:cNvGraphicFramePr>
          <p:nvPr>
            <p:extLst>
              <p:ext uri="{D42A27DB-BD31-4B8C-83A1-F6EECF244321}">
                <p14:modId xmlns:p14="http://schemas.microsoft.com/office/powerpoint/2010/main" val="3048525301"/>
              </p:ext>
            </p:extLst>
          </p:nvPr>
        </p:nvGraphicFramePr>
        <p:xfrm>
          <a:off x="6347305" y="1376477"/>
          <a:ext cx="2796695" cy="3543865"/>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681D0895-2F5B-4D20-8120-539BC481EBDE}"/>
              </a:ext>
            </a:extLst>
          </p:cNvPr>
          <p:cNvSpPr/>
          <p:nvPr/>
        </p:nvSpPr>
        <p:spPr>
          <a:xfrm>
            <a:off x="706886" y="2914806"/>
            <a:ext cx="2370144" cy="1611086"/>
          </a:xfrm>
          <a:prstGeom prst="rect">
            <a:avLst/>
          </a:prstGeom>
          <a:solidFill>
            <a:srgbClr val="24405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80%</a:t>
            </a:r>
            <a:r>
              <a:rPr lang="en-US" sz="1800" dirty="0"/>
              <a:t> </a:t>
            </a:r>
          </a:p>
          <a:p>
            <a:pPr algn="ctr"/>
            <a:r>
              <a:rPr lang="en-US" sz="1800" dirty="0"/>
              <a:t>of adults have LBP at some point</a:t>
            </a:r>
            <a:r>
              <a:rPr lang="en-US" sz="1800" baseline="30000" dirty="0"/>
              <a:t>3</a:t>
            </a:r>
            <a:endParaRPr lang="en-US" sz="1800" dirty="0"/>
          </a:p>
        </p:txBody>
      </p:sp>
      <p:sp>
        <p:nvSpPr>
          <p:cNvPr id="18" name="Rectangle 17">
            <a:extLst>
              <a:ext uri="{FF2B5EF4-FFF2-40B4-BE49-F238E27FC236}">
                <a16:creationId xmlns:a16="http://schemas.microsoft.com/office/drawing/2014/main" id="{F0FA2AE1-82D6-4076-B03B-B15E36ED580E}"/>
              </a:ext>
            </a:extLst>
          </p:cNvPr>
          <p:cNvSpPr/>
          <p:nvPr/>
        </p:nvSpPr>
        <p:spPr>
          <a:xfrm>
            <a:off x="3306261" y="2914806"/>
            <a:ext cx="2370144" cy="1611086"/>
          </a:xfrm>
          <a:prstGeom prst="rect">
            <a:avLst/>
          </a:prstGeom>
          <a:solidFill>
            <a:srgbClr val="24405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$200 B</a:t>
            </a:r>
          </a:p>
          <a:p>
            <a:pPr algn="ctr"/>
            <a:r>
              <a:rPr lang="en-US" sz="1800" dirty="0"/>
              <a:t>Est. annual cost of LBP in U.S.</a:t>
            </a:r>
            <a:r>
              <a:rPr lang="en-US" sz="1800" baseline="30000" dirty="0"/>
              <a:t>3</a:t>
            </a:r>
            <a:endParaRPr lang="en-US" sz="1800" dirty="0"/>
          </a:p>
        </p:txBody>
      </p:sp>
      <p:sp>
        <p:nvSpPr>
          <p:cNvPr id="4" name="TextBox 3">
            <a:extLst>
              <a:ext uri="{FF2B5EF4-FFF2-40B4-BE49-F238E27FC236}">
                <a16:creationId xmlns:a16="http://schemas.microsoft.com/office/drawing/2014/main" id="{C541109C-C691-4507-ACF8-F569E0B4C6E2}"/>
              </a:ext>
            </a:extLst>
          </p:cNvPr>
          <p:cNvSpPr txBox="1"/>
          <p:nvPr/>
        </p:nvSpPr>
        <p:spPr>
          <a:xfrm>
            <a:off x="457200" y="5212080"/>
            <a:ext cx="4396887" cy="415498"/>
          </a:xfrm>
          <a:prstGeom prst="rect">
            <a:avLst/>
          </a:prstGeom>
          <a:noFill/>
        </p:spPr>
        <p:txBody>
          <a:bodyPr wrap="square" rtlCol="0">
            <a:spAutoFit/>
          </a:bodyPr>
          <a:lstStyle/>
          <a:p>
            <a:pPr marL="342900" indent="-342900">
              <a:buAutoNum type="arabicPeriod"/>
            </a:pPr>
            <a:r>
              <a:rPr lang="en-US" sz="700" dirty="0"/>
              <a:t>Vos </a:t>
            </a:r>
            <a:r>
              <a:rPr lang="en-US" sz="700" i="1" dirty="0"/>
              <a:t>Lancet</a:t>
            </a:r>
            <a:r>
              <a:rPr lang="en-US" sz="700" dirty="0"/>
              <a:t> 2016</a:t>
            </a:r>
          </a:p>
          <a:p>
            <a:pPr marL="342900" indent="-342900">
              <a:buAutoNum type="arabicPeriod"/>
            </a:pPr>
            <a:r>
              <a:rPr lang="en-US" sz="700" dirty="0" err="1"/>
              <a:t>Hartvigsen</a:t>
            </a:r>
            <a:r>
              <a:rPr lang="en-US" sz="700" dirty="0"/>
              <a:t> </a:t>
            </a:r>
            <a:r>
              <a:rPr lang="en-US" sz="700" i="1" dirty="0"/>
              <a:t>Lancet </a:t>
            </a:r>
            <a:r>
              <a:rPr lang="en-US" sz="700" dirty="0"/>
              <a:t>2018</a:t>
            </a:r>
          </a:p>
          <a:p>
            <a:pPr marL="342900" indent="-342900">
              <a:buAutoNum type="arabicPeriod"/>
            </a:pPr>
            <a:r>
              <a:rPr lang="en-US" sz="700" dirty="0"/>
              <a:t>Rubin </a:t>
            </a:r>
            <a:r>
              <a:rPr lang="en-US" sz="700" i="1" dirty="0"/>
              <a:t>Neurol Clin </a:t>
            </a:r>
            <a:r>
              <a:rPr lang="en-US" sz="700" dirty="0"/>
              <a:t>2007</a:t>
            </a:r>
          </a:p>
        </p:txBody>
      </p:sp>
    </p:spTree>
    <p:extLst>
      <p:ext uri="{BB962C8B-B14F-4D97-AF65-F5344CB8AC3E}">
        <p14:creationId xmlns:p14="http://schemas.microsoft.com/office/powerpoint/2010/main" val="2854801581"/>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3C9A8F3-4FBD-4623-8942-2C31E094D9F5}"/>
              </a:ext>
            </a:extLst>
          </p:cNvPr>
          <p:cNvSpPr>
            <a:spLocks noGrp="1"/>
          </p:cNvSpPr>
          <p:nvPr>
            <p:ph idx="1"/>
          </p:nvPr>
        </p:nvSpPr>
        <p:spPr>
          <a:xfrm>
            <a:off x="466059" y="1342609"/>
            <a:ext cx="5210346" cy="3710118"/>
          </a:xfrm>
        </p:spPr>
        <p:txBody>
          <a:bodyPr/>
          <a:lstStyle/>
          <a:p>
            <a:pPr marL="342900" marR="0" lvl="0" indent="-342900">
              <a:lnSpc>
                <a:spcPct val="200000"/>
              </a:lnSpc>
              <a:spcBef>
                <a:spcPts val="0"/>
              </a:spcBef>
              <a:spcAft>
                <a:spcPts val="0"/>
              </a:spcAft>
              <a:buFont typeface="Symbol" panose="05050102010706020507" pitchFamily="18" charset="2"/>
              <a:buChar char=""/>
            </a:pPr>
            <a:r>
              <a:rPr lang="en-US" dirty="0">
                <a:latin typeface="Arial" panose="020B0604020202020204" pitchFamily="34" charset="0"/>
                <a:cs typeface="Arial" panose="020B0604020202020204" pitchFamily="34" charset="0"/>
              </a:rPr>
              <a:t>90% of acute LBP patients recover…</a:t>
            </a:r>
          </a:p>
          <a:p>
            <a:pPr marL="342900" marR="0" lvl="0" indent="-342900">
              <a:lnSpc>
                <a:spcPct val="200000"/>
              </a:lnSpc>
              <a:spcBef>
                <a:spcPts val="0"/>
              </a:spcBef>
              <a:spcAft>
                <a:spcPts val="0"/>
              </a:spcAft>
              <a:buFont typeface="Symbol" panose="05050102010706020507" pitchFamily="18" charset="2"/>
              <a:buChar char=""/>
            </a:pPr>
            <a:r>
              <a:rPr lang="en-US" dirty="0">
                <a:latin typeface="Arial" panose="020B0604020202020204" pitchFamily="34" charset="0"/>
                <a:cs typeface="Arial" panose="020B0604020202020204" pitchFamily="34" charset="0"/>
              </a:rPr>
              <a:t>…but recurrence is common!</a:t>
            </a:r>
          </a:p>
          <a:p>
            <a:pPr marL="342900" marR="0" lvl="0" indent="-342900">
              <a:lnSpc>
                <a:spcPct val="200000"/>
              </a:lnSpc>
              <a:spcBef>
                <a:spcPts val="0"/>
              </a:spcBef>
              <a:spcAft>
                <a:spcPts val="0"/>
              </a:spcAft>
              <a:buFont typeface="Symbol" panose="05050102010706020507" pitchFamily="18" charset="2"/>
              <a:buChar char=""/>
            </a:pPr>
            <a:r>
              <a:rPr lang="en-US" dirty="0">
                <a:latin typeface="Arial" panose="020B0604020202020204" pitchFamily="34" charset="0"/>
                <a:cs typeface="Arial" panose="020B0604020202020204" pitchFamily="34" charset="0"/>
              </a:rPr>
              <a:t>~10% develop chronic back pain</a:t>
            </a:r>
            <a:r>
              <a:rPr lang="en-US" baseline="30000" dirty="0">
                <a:solidFill>
                  <a:srgbClr val="FF0000"/>
                </a:solidFill>
                <a:latin typeface="Arial" panose="020B0604020202020204" pitchFamily="34" charset="0"/>
                <a:cs typeface="Arial" panose="020B0604020202020204" pitchFamily="34" charset="0"/>
              </a:rPr>
              <a:t>1</a:t>
            </a:r>
            <a:endParaRPr lang="en-US" dirty="0">
              <a:solidFill>
                <a:srgbClr val="FF0000"/>
              </a:solidFill>
            </a:endParaRPr>
          </a:p>
        </p:txBody>
      </p:sp>
      <p:sp>
        <p:nvSpPr>
          <p:cNvPr id="3" name="Title 2">
            <a:extLst>
              <a:ext uri="{FF2B5EF4-FFF2-40B4-BE49-F238E27FC236}">
                <a16:creationId xmlns:a16="http://schemas.microsoft.com/office/drawing/2014/main" id="{2288DC52-C7D8-4943-899A-9F4638AE2A32}"/>
              </a:ext>
            </a:extLst>
          </p:cNvPr>
          <p:cNvSpPr>
            <a:spLocks noGrp="1"/>
          </p:cNvSpPr>
          <p:nvPr>
            <p:ph type="title"/>
          </p:nvPr>
        </p:nvSpPr>
        <p:spPr/>
        <p:txBody>
          <a:bodyPr/>
          <a:lstStyle/>
          <a:p>
            <a:r>
              <a:rPr lang="en-US" dirty="0"/>
              <a:t>Prognosis in primary care</a:t>
            </a:r>
          </a:p>
        </p:txBody>
      </p:sp>
      <p:pic>
        <p:nvPicPr>
          <p:cNvPr id="4" name="Picture 3">
            <a:extLst>
              <a:ext uri="{FF2B5EF4-FFF2-40B4-BE49-F238E27FC236}">
                <a16:creationId xmlns:a16="http://schemas.microsoft.com/office/drawing/2014/main" id="{87240459-1C7A-453E-8186-13ABA4E2B58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821892" y="3335315"/>
            <a:ext cx="6056739" cy="1611086"/>
          </a:xfrm>
          <a:prstGeom prst="rect">
            <a:avLst/>
          </a:prstGeom>
        </p:spPr>
      </p:pic>
      <p:sp>
        <p:nvSpPr>
          <p:cNvPr id="7" name="TextBox 6">
            <a:extLst>
              <a:ext uri="{FF2B5EF4-FFF2-40B4-BE49-F238E27FC236}">
                <a16:creationId xmlns:a16="http://schemas.microsoft.com/office/drawing/2014/main" id="{50F1AC02-8A09-4279-8A7D-C3A30D92B5A9}"/>
              </a:ext>
            </a:extLst>
          </p:cNvPr>
          <p:cNvSpPr txBox="1"/>
          <p:nvPr/>
        </p:nvSpPr>
        <p:spPr>
          <a:xfrm>
            <a:off x="457200" y="5212080"/>
            <a:ext cx="4572000" cy="200055"/>
          </a:xfrm>
          <a:prstGeom prst="rect">
            <a:avLst/>
          </a:prstGeom>
          <a:noFill/>
        </p:spPr>
        <p:txBody>
          <a:bodyPr wrap="square">
            <a:spAutoFit/>
          </a:bodyPr>
          <a:lstStyle/>
          <a:p>
            <a:r>
              <a:rPr lang="en-US" sz="700" dirty="0">
                <a:solidFill>
                  <a:srgbClr val="090909"/>
                </a:solidFill>
              </a:rPr>
              <a:t>1. </a:t>
            </a:r>
            <a:r>
              <a:rPr lang="en-US" sz="700" dirty="0" err="1">
                <a:solidFill>
                  <a:srgbClr val="090909"/>
                </a:solidFill>
              </a:rPr>
              <a:t>Meucci</a:t>
            </a:r>
            <a:r>
              <a:rPr lang="en-US" sz="700" dirty="0">
                <a:solidFill>
                  <a:srgbClr val="090909"/>
                </a:solidFill>
              </a:rPr>
              <a:t> </a:t>
            </a:r>
            <a:r>
              <a:rPr lang="en-US" sz="700" i="1" dirty="0">
                <a:solidFill>
                  <a:srgbClr val="090909"/>
                </a:solidFill>
              </a:rPr>
              <a:t>Rev </a:t>
            </a:r>
            <a:r>
              <a:rPr lang="en-US" sz="700" i="1" dirty="0" err="1">
                <a:solidFill>
                  <a:srgbClr val="090909"/>
                </a:solidFill>
              </a:rPr>
              <a:t>Saude</a:t>
            </a:r>
            <a:r>
              <a:rPr lang="en-US" sz="700" i="1" dirty="0">
                <a:solidFill>
                  <a:srgbClr val="090909"/>
                </a:solidFill>
              </a:rPr>
              <a:t> Publica </a:t>
            </a:r>
            <a:r>
              <a:rPr lang="en-US" sz="700" dirty="0">
                <a:solidFill>
                  <a:srgbClr val="090909"/>
                </a:solidFill>
              </a:rPr>
              <a:t>2015</a:t>
            </a:r>
          </a:p>
        </p:txBody>
      </p:sp>
    </p:spTree>
    <p:extLst>
      <p:ext uri="{BB962C8B-B14F-4D97-AF65-F5344CB8AC3E}">
        <p14:creationId xmlns:p14="http://schemas.microsoft.com/office/powerpoint/2010/main" val="3118969294"/>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288DC52-C7D8-4943-899A-9F4638AE2A32}"/>
              </a:ext>
            </a:extLst>
          </p:cNvPr>
          <p:cNvSpPr>
            <a:spLocks noGrp="1"/>
          </p:cNvSpPr>
          <p:nvPr>
            <p:ph type="title"/>
          </p:nvPr>
        </p:nvSpPr>
        <p:spPr/>
        <p:txBody>
          <a:bodyPr/>
          <a:lstStyle/>
          <a:p>
            <a:pPr marL="0" marR="0">
              <a:lnSpc>
                <a:spcPct val="107000"/>
              </a:lnSpc>
              <a:spcBef>
                <a:spcPts val="0"/>
              </a:spcBef>
              <a:spcAft>
                <a:spcPts val="800"/>
              </a:spcAft>
            </a:pPr>
            <a:r>
              <a:rPr lang="en-US" dirty="0">
                <a:latin typeface="+mj-lt"/>
                <a:cs typeface="Times New Roman" panose="02020603050405020304" pitchFamily="18" charset="0"/>
              </a:rPr>
              <a:t>LBP patients seen in primary care</a:t>
            </a:r>
            <a:endParaRPr lang="en-US" dirty="0">
              <a:latin typeface="+mj-lt"/>
            </a:endParaRPr>
          </a:p>
        </p:txBody>
      </p:sp>
      <p:sp>
        <p:nvSpPr>
          <p:cNvPr id="17" name="TextBox 16">
            <a:extLst>
              <a:ext uri="{FF2B5EF4-FFF2-40B4-BE49-F238E27FC236}">
                <a16:creationId xmlns:a16="http://schemas.microsoft.com/office/drawing/2014/main" id="{B8974D0C-56D4-4122-B3E3-EE79283E57BA}"/>
              </a:ext>
            </a:extLst>
          </p:cNvPr>
          <p:cNvSpPr txBox="1"/>
          <p:nvPr/>
        </p:nvSpPr>
        <p:spPr>
          <a:xfrm>
            <a:off x="457200" y="5212080"/>
            <a:ext cx="2600226" cy="338682"/>
          </a:xfrm>
          <a:prstGeom prst="rect">
            <a:avLst/>
          </a:prstGeom>
          <a:noFill/>
        </p:spPr>
        <p:txBody>
          <a:bodyPr wrap="square">
            <a:spAutoFit/>
          </a:bodyPr>
          <a:lstStyle/>
          <a:p>
            <a:pPr marL="228600" marR="0" indent="-228600">
              <a:lnSpc>
                <a:spcPct val="107000"/>
              </a:lnSpc>
              <a:spcBef>
                <a:spcPts val="0"/>
              </a:spcBef>
              <a:spcAft>
                <a:spcPts val="0"/>
              </a:spcAft>
              <a:buAutoNum type="arabicPeriod"/>
            </a:pPr>
            <a:r>
              <a:rPr lang="en-US" sz="700" dirty="0">
                <a:effectLst/>
                <a:latin typeface="Calibri" panose="020F0502020204030204" pitchFamily="34" charset="0"/>
                <a:ea typeface="Times New Roman" panose="02020603050405020304" pitchFamily="18" charset="0"/>
                <a:cs typeface="Times New Roman" panose="02020603050405020304" pitchFamily="18" charset="0"/>
              </a:rPr>
              <a:t>Cohen </a:t>
            </a:r>
            <a:r>
              <a:rPr lang="en-US" sz="700" i="1" dirty="0">
                <a:effectLst/>
                <a:latin typeface="Calibri" panose="020F0502020204030204" pitchFamily="34" charset="0"/>
                <a:ea typeface="Times New Roman" panose="02020603050405020304" pitchFamily="18" charset="0"/>
                <a:cs typeface="Times New Roman" panose="02020603050405020304" pitchFamily="18" charset="0"/>
              </a:rPr>
              <a:t>Essentials of Pain Medicine </a:t>
            </a:r>
            <a:r>
              <a:rPr lang="en-US" sz="700" dirty="0">
                <a:effectLst/>
                <a:latin typeface="Calibri" panose="020F0502020204030204" pitchFamily="34" charset="0"/>
                <a:ea typeface="Times New Roman" panose="02020603050405020304" pitchFamily="18" charset="0"/>
                <a:cs typeface="Times New Roman" panose="02020603050405020304" pitchFamily="18" charset="0"/>
              </a:rPr>
              <a:t>2018</a:t>
            </a:r>
          </a:p>
          <a:p>
            <a:pPr marL="228600" marR="0" indent="-228600">
              <a:lnSpc>
                <a:spcPct val="107000"/>
              </a:lnSpc>
              <a:spcBef>
                <a:spcPts val="0"/>
              </a:spcBef>
              <a:spcAft>
                <a:spcPts val="0"/>
              </a:spcAft>
              <a:buAutoNum type="arabicPeriod"/>
            </a:pPr>
            <a:r>
              <a:rPr lang="en-US" sz="700" dirty="0">
                <a:effectLst/>
                <a:latin typeface="Calibri" panose="020F0502020204030204" pitchFamily="34" charset="0"/>
                <a:ea typeface="Times New Roman" panose="02020603050405020304" pitchFamily="18" charset="0"/>
                <a:cs typeface="Times New Roman" panose="02020603050405020304" pitchFamily="18" charset="0"/>
              </a:rPr>
              <a:t>Ishimoto</a:t>
            </a:r>
            <a:r>
              <a:rPr lang="en-US" sz="700" i="1" dirty="0">
                <a:latin typeface="Calibri" panose="020F0502020204030204" pitchFamily="34" charset="0"/>
                <a:ea typeface="Times New Roman" panose="02020603050405020304" pitchFamily="18" charset="0"/>
                <a:cs typeface="Times New Roman" panose="02020603050405020304" pitchFamily="18" charset="0"/>
              </a:rPr>
              <a:t> Osteoarthritis Cartilage</a:t>
            </a:r>
            <a:r>
              <a:rPr lang="en-US" sz="700" dirty="0">
                <a:effectLst/>
                <a:latin typeface="Calibri" panose="020F0502020204030204" pitchFamily="34" charset="0"/>
                <a:ea typeface="Times New Roman" panose="02020603050405020304" pitchFamily="18" charset="0"/>
                <a:cs typeface="Times New Roman" panose="02020603050405020304" pitchFamily="18" charset="0"/>
              </a:rPr>
              <a:t> 2012</a:t>
            </a:r>
          </a:p>
          <a:p>
            <a:pPr marL="228600" marR="0" indent="-228600">
              <a:lnSpc>
                <a:spcPct val="107000"/>
              </a:lnSpc>
              <a:spcBef>
                <a:spcPts val="0"/>
              </a:spcBef>
              <a:spcAft>
                <a:spcPts val="0"/>
              </a:spcAft>
              <a:buAutoNum type="arabicPeriod"/>
            </a:pPr>
            <a:endParaRPr lang="en-US" sz="100" dirty="0">
              <a:effectLst/>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5" name="Chart 4">
            <a:extLst>
              <a:ext uri="{FF2B5EF4-FFF2-40B4-BE49-F238E27FC236}">
                <a16:creationId xmlns:a16="http://schemas.microsoft.com/office/drawing/2014/main" id="{8862C14D-BE84-451E-BF57-152E0C1477B5}"/>
              </a:ext>
            </a:extLst>
          </p:cNvPr>
          <p:cNvGraphicFramePr/>
          <p:nvPr/>
        </p:nvGraphicFramePr>
        <p:xfrm>
          <a:off x="3768709" y="1447136"/>
          <a:ext cx="5417127" cy="3501064"/>
        </p:xfrm>
        <a:graphic>
          <a:graphicData uri="http://schemas.openxmlformats.org/drawingml/2006/chart">
            <c:chart xmlns:c="http://schemas.openxmlformats.org/drawingml/2006/chart" xmlns:r="http://schemas.openxmlformats.org/officeDocument/2006/relationships" r:id="rId3"/>
          </a:graphicData>
        </a:graphic>
      </p:graphicFrame>
      <p:sp>
        <p:nvSpPr>
          <p:cNvPr id="8" name="Content Placeholder 1">
            <a:extLst>
              <a:ext uri="{FF2B5EF4-FFF2-40B4-BE49-F238E27FC236}">
                <a16:creationId xmlns:a16="http://schemas.microsoft.com/office/drawing/2014/main" id="{8C5DC073-5164-4675-8CC2-DBA67266ADE6}"/>
              </a:ext>
            </a:extLst>
          </p:cNvPr>
          <p:cNvSpPr>
            <a:spLocks noGrp="1"/>
          </p:cNvSpPr>
          <p:nvPr>
            <p:ph idx="1"/>
          </p:nvPr>
        </p:nvSpPr>
        <p:spPr>
          <a:xfrm>
            <a:off x="466059" y="1342609"/>
            <a:ext cx="4105941" cy="3710118"/>
          </a:xfrm>
        </p:spPr>
        <p:txBody>
          <a:bodyPr/>
          <a:lstStyle/>
          <a:p>
            <a:pPr marL="0" marR="0" lvl="0" indent="0">
              <a:spcBef>
                <a:spcPts val="0"/>
              </a:spcBef>
              <a:spcAft>
                <a:spcPts val="0"/>
              </a:spcAft>
              <a:buNone/>
            </a:pPr>
            <a:r>
              <a:rPr lang="en-US" b="1" dirty="0">
                <a:latin typeface="Arial" panose="020B0604020202020204" pitchFamily="34" charset="0"/>
                <a:cs typeface="Arial" panose="020B0604020202020204" pitchFamily="34" charset="0"/>
              </a:rPr>
              <a:t>Epidemiology is often unclear</a:t>
            </a:r>
          </a:p>
          <a:p>
            <a:pPr marL="0" marR="0" lvl="0" indent="0">
              <a:spcBef>
                <a:spcPts val="0"/>
              </a:spcBef>
              <a:spcAft>
                <a:spcPts val="0"/>
              </a:spcAft>
              <a:buNone/>
            </a:pPr>
            <a:endParaRPr lang="en-US" dirty="0">
              <a:latin typeface="Arial" panose="020B0604020202020204" pitchFamily="34" charset="0"/>
              <a:cs typeface="Arial" panose="020B0604020202020204" pitchFamily="34" charset="0"/>
            </a:endParaRPr>
          </a:p>
          <a:p>
            <a:pPr>
              <a:spcBef>
                <a:spcPts val="0"/>
              </a:spcBef>
              <a:spcAft>
                <a:spcPts val="0"/>
              </a:spcAft>
            </a:pPr>
            <a:r>
              <a:rPr lang="en-US" dirty="0">
                <a:latin typeface="Arial" panose="020B0604020202020204" pitchFamily="34" charset="0"/>
                <a:cs typeface="Arial" panose="020B0604020202020204" pitchFamily="34" charset="0"/>
              </a:rPr>
              <a:t>Axial pain is non-specific in ~70% of LBP patients</a:t>
            </a:r>
          </a:p>
          <a:p>
            <a:pPr>
              <a:spcBef>
                <a:spcPts val="0"/>
              </a:spcBef>
              <a:spcAft>
                <a:spcPts val="0"/>
              </a:spcAft>
            </a:pPr>
            <a:endParaRPr lang="en-US" dirty="0">
              <a:latin typeface="Arial" panose="020B0604020202020204" pitchFamily="34" charset="0"/>
              <a:cs typeface="Arial" panose="020B0604020202020204" pitchFamily="34" charset="0"/>
            </a:endParaRPr>
          </a:p>
          <a:p>
            <a:pPr>
              <a:spcBef>
                <a:spcPts val="0"/>
              </a:spcBef>
              <a:spcAft>
                <a:spcPts val="0"/>
              </a:spcAft>
            </a:pPr>
            <a:r>
              <a:rPr lang="en-US" dirty="0">
                <a:latin typeface="Arial" panose="020B0604020202020204" pitchFamily="34" charset="0"/>
                <a:cs typeface="Arial" panose="020B0604020202020204" pitchFamily="34" charset="0"/>
              </a:rPr>
              <a:t>SI joint pain occurs in ~20% of LBP patients</a:t>
            </a:r>
            <a:r>
              <a:rPr lang="en-US" baseline="30000" dirty="0">
                <a:latin typeface="Arial" panose="020B0604020202020204" pitchFamily="34" charset="0"/>
                <a:cs typeface="Arial" panose="020B0604020202020204" pitchFamily="34" charset="0"/>
              </a:rPr>
              <a:t>1</a:t>
            </a:r>
            <a:endParaRPr lang="en-US" dirty="0">
              <a:latin typeface="Arial" panose="020B0604020202020204" pitchFamily="34" charset="0"/>
              <a:cs typeface="Arial" panose="020B0604020202020204" pitchFamily="34" charset="0"/>
            </a:endParaRPr>
          </a:p>
          <a:p>
            <a:pPr>
              <a:spcBef>
                <a:spcPts val="0"/>
              </a:spcBef>
              <a:spcAft>
                <a:spcPts val="0"/>
              </a:spcAft>
            </a:pPr>
            <a:endParaRPr lang="en-US" dirty="0">
              <a:latin typeface="Arial" panose="020B0604020202020204" pitchFamily="34" charset="0"/>
              <a:cs typeface="Arial" panose="020B0604020202020204" pitchFamily="34" charset="0"/>
            </a:endParaRPr>
          </a:p>
          <a:p>
            <a:pPr>
              <a:spcBef>
                <a:spcPts val="0"/>
              </a:spcBef>
              <a:spcAft>
                <a:spcPts val="0"/>
              </a:spcAft>
            </a:pPr>
            <a:r>
              <a:rPr lang="en-US" dirty="0">
                <a:latin typeface="Arial" panose="020B0604020202020204" pitchFamily="34" charset="0"/>
                <a:cs typeface="Arial" panose="020B0604020202020204" pitchFamily="34" charset="0"/>
              </a:rPr>
              <a:t>Lumbar Spinal Stenosis (LSS) occurs in ~10% of LBP patients and is more common in the elderly</a:t>
            </a:r>
            <a:r>
              <a:rPr lang="en-US" baseline="30000" dirty="0">
                <a:latin typeface="Arial" panose="020B0604020202020204" pitchFamily="34" charset="0"/>
                <a:cs typeface="Arial" panose="020B0604020202020204" pitchFamily="34" charset="0"/>
              </a:rPr>
              <a:t>2 </a:t>
            </a:r>
            <a:endParaRPr lang="en-US" dirty="0">
              <a:latin typeface="Arial" panose="020B0604020202020204" pitchFamily="34" charset="0"/>
              <a:cs typeface="Arial" panose="020B0604020202020204" pitchFamily="34" charset="0"/>
            </a:endParaRPr>
          </a:p>
          <a:p>
            <a:pPr marL="0" marR="0" lvl="0" indent="0">
              <a:spcBef>
                <a:spcPts val="0"/>
              </a:spcBef>
              <a:spcAft>
                <a:spcPts val="0"/>
              </a:spcAft>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50604604"/>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3C9A8F3-4FBD-4623-8942-2C31E094D9F5}"/>
              </a:ext>
            </a:extLst>
          </p:cNvPr>
          <p:cNvSpPr>
            <a:spLocks noGrp="1"/>
          </p:cNvSpPr>
          <p:nvPr>
            <p:ph idx="1"/>
          </p:nvPr>
        </p:nvSpPr>
        <p:spPr>
          <a:xfrm>
            <a:off x="466059" y="1342609"/>
            <a:ext cx="5620976" cy="3710118"/>
          </a:xfrm>
        </p:spPr>
        <p:txBody>
          <a:bodyPr/>
          <a:lstStyle/>
          <a:p>
            <a:pPr marL="342900" marR="0" lvl="0" indent="-342900">
              <a:spcBef>
                <a:spcPts val="0"/>
              </a:spcBef>
              <a:spcAft>
                <a:spcPts val="0"/>
              </a:spcAft>
              <a:buFont typeface="Symbol" panose="05050102010706020507" pitchFamily="18" charset="2"/>
              <a:buChar char=""/>
            </a:pPr>
            <a:endParaRPr lang="en-US" dirty="0">
              <a:latin typeface="Arial" panose="020B0604020202020204" pitchFamily="34" charset="0"/>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dirty="0">
                <a:latin typeface="Arial" panose="020B0604020202020204" pitchFamily="34" charset="0"/>
                <a:cs typeface="Arial" panose="020B0604020202020204" pitchFamily="34" charset="0"/>
              </a:rPr>
              <a:t>Unchecked nociceptive inputs can change the CNS, resulting in hypersensitivity to pain (central sensitization)</a:t>
            </a:r>
            <a:r>
              <a:rPr lang="en-US" baseline="30000" dirty="0">
                <a:latin typeface="Arial" panose="020B0604020202020204" pitchFamily="34" charset="0"/>
                <a:cs typeface="Arial" panose="020B0604020202020204" pitchFamily="34" charset="0"/>
              </a:rPr>
              <a:t>1</a:t>
            </a:r>
            <a:endParaRPr lang="en-US" dirty="0">
              <a:latin typeface="Arial" panose="020B0604020202020204" pitchFamily="34" charset="0"/>
              <a:cs typeface="Arial" panose="020B0604020202020204" pitchFamily="34" charset="0"/>
            </a:endParaRPr>
          </a:p>
          <a:p>
            <a:pPr marL="342900" marR="0" lvl="0" indent="-342900">
              <a:spcBef>
                <a:spcPts val="0"/>
              </a:spcBef>
              <a:spcAft>
                <a:spcPts val="0"/>
              </a:spcAft>
              <a:buFont typeface="Symbol" panose="05050102010706020507" pitchFamily="18" charset="2"/>
              <a:buChar char=""/>
            </a:pPr>
            <a:endParaRPr lang="en-US" dirty="0">
              <a:latin typeface="Arial" panose="020B0604020202020204" pitchFamily="34" charset="0"/>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dirty="0">
                <a:latin typeface="Arial" panose="020B0604020202020204" pitchFamily="34" charset="0"/>
                <a:cs typeface="Arial" panose="020B0604020202020204" pitchFamily="34" charset="0"/>
              </a:rPr>
              <a:t>Imaging reveals brain structures are involved</a:t>
            </a:r>
            <a:r>
              <a:rPr lang="en-US" baseline="30000" dirty="0">
                <a:latin typeface="Arial" panose="020B0604020202020204" pitchFamily="34" charset="0"/>
                <a:cs typeface="Arial" panose="020B0604020202020204" pitchFamily="34" charset="0"/>
              </a:rPr>
              <a:t>2</a:t>
            </a:r>
            <a:endParaRPr lang="en-US" dirty="0">
              <a:latin typeface="Arial" panose="020B0604020202020204" pitchFamily="34" charset="0"/>
              <a:cs typeface="Arial" panose="020B0604020202020204" pitchFamily="34" charset="0"/>
            </a:endParaRPr>
          </a:p>
          <a:p>
            <a:pPr marL="342900" marR="0" lvl="0" indent="-342900">
              <a:spcBef>
                <a:spcPts val="0"/>
              </a:spcBef>
              <a:spcAft>
                <a:spcPts val="0"/>
              </a:spcAft>
              <a:buFont typeface="Symbol" panose="05050102010706020507" pitchFamily="18" charset="2"/>
              <a:buChar char=""/>
            </a:pPr>
            <a:endParaRPr lang="en-US" dirty="0">
              <a:latin typeface="Arial" panose="020B0604020202020204" pitchFamily="34" charset="0"/>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dirty="0">
                <a:latin typeface="Arial" panose="020B0604020202020204" pitchFamily="34" charset="0"/>
                <a:cs typeface="Arial" panose="020B0604020202020204" pitchFamily="34" charset="0"/>
              </a:rPr>
              <a:t>Potential for peripheral </a:t>
            </a:r>
            <a:r>
              <a:rPr lang="en-US" i="1" dirty="0">
                <a:latin typeface="Arial" panose="020B0604020202020204" pitchFamily="34" charset="0"/>
                <a:cs typeface="Arial" panose="020B0604020202020204" pitchFamily="34" charset="0"/>
              </a:rPr>
              <a:t>and</a:t>
            </a:r>
            <a:r>
              <a:rPr lang="en-US" dirty="0">
                <a:latin typeface="Arial" panose="020B0604020202020204" pitchFamily="34" charset="0"/>
                <a:cs typeface="Arial" panose="020B0604020202020204" pitchFamily="34" charset="0"/>
              </a:rPr>
              <a:t> central pain generators in LBP a present significant treatment challenges</a:t>
            </a:r>
            <a:r>
              <a:rPr lang="en-US" baseline="30000" dirty="0">
                <a:latin typeface="Arial" panose="020B0604020202020204" pitchFamily="34" charset="0"/>
                <a:cs typeface="Arial" panose="020B0604020202020204" pitchFamily="34" charset="0"/>
              </a:rPr>
              <a:t>3</a:t>
            </a:r>
          </a:p>
          <a:p>
            <a:pPr marL="342900" marR="0" lvl="0" indent="-342900">
              <a:spcBef>
                <a:spcPts val="0"/>
              </a:spcBef>
              <a:spcAft>
                <a:spcPts val="0"/>
              </a:spcAft>
              <a:buFont typeface="Symbol" panose="05050102010706020507" pitchFamily="18" charset="2"/>
              <a:buChar char=""/>
            </a:pPr>
            <a:endParaRPr lang="en-US" baseline="30000" dirty="0">
              <a:latin typeface="Arial" panose="020B0604020202020204" pitchFamily="34" charset="0"/>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dirty="0">
                <a:latin typeface="Arial" panose="020B0604020202020204" pitchFamily="34" charset="0"/>
                <a:cs typeface="Arial" panose="020B0604020202020204" pitchFamily="34" charset="0"/>
              </a:rPr>
              <a:t>Central Sensitization </a:t>
            </a:r>
            <a:r>
              <a:rPr lang="en-US" dirty="0">
                <a:latin typeface="Arial" panose="020B0604020202020204" pitchFamily="34" charset="0"/>
                <a:cs typeface="Arial" panose="020B0604020202020204" pitchFamily="34" charset="0"/>
                <a:sym typeface="Wingdings" panose="05000000000000000000" pitchFamily="2" charset="2"/>
              </a:rPr>
              <a:t> Chronicity </a:t>
            </a:r>
            <a:endParaRPr lang="en-US" dirty="0">
              <a:latin typeface="Arial" panose="020B0604020202020204" pitchFamily="34" charset="0"/>
              <a:cs typeface="Arial" panose="020B0604020202020204" pitchFamily="34" charset="0"/>
            </a:endParaRPr>
          </a:p>
          <a:p>
            <a:pPr marL="342900" marR="0" lvl="0" indent="-342900">
              <a:spcBef>
                <a:spcPts val="0"/>
              </a:spcBef>
              <a:spcAft>
                <a:spcPts val="0"/>
              </a:spcAft>
              <a:buFont typeface="Symbol" panose="05050102010706020507" pitchFamily="18" charset="2"/>
              <a:buChar char=""/>
            </a:pPr>
            <a:endParaRPr lang="en-US" dirty="0">
              <a:latin typeface="Arial" panose="020B0604020202020204" pitchFamily="34" charset="0"/>
              <a:cs typeface="Arial" panose="020B0604020202020204" pitchFamily="34" charset="0"/>
            </a:endParaRPr>
          </a:p>
          <a:p>
            <a:pPr marL="342900" marR="0" lvl="0" indent="-342900">
              <a:lnSpc>
                <a:spcPct val="200000"/>
              </a:lnSpc>
              <a:spcBef>
                <a:spcPts val="0"/>
              </a:spcBef>
              <a:spcAft>
                <a:spcPts val="0"/>
              </a:spcAft>
              <a:buFont typeface="Symbol" panose="05050102010706020507" pitchFamily="18" charset="2"/>
              <a:buChar char=""/>
            </a:pPr>
            <a:endParaRPr lang="en-US" dirty="0"/>
          </a:p>
        </p:txBody>
      </p:sp>
      <p:sp>
        <p:nvSpPr>
          <p:cNvPr id="3" name="Title 2">
            <a:extLst>
              <a:ext uri="{FF2B5EF4-FFF2-40B4-BE49-F238E27FC236}">
                <a16:creationId xmlns:a16="http://schemas.microsoft.com/office/drawing/2014/main" id="{2288DC52-C7D8-4943-899A-9F4638AE2A32}"/>
              </a:ext>
            </a:extLst>
          </p:cNvPr>
          <p:cNvSpPr>
            <a:spLocks noGrp="1"/>
          </p:cNvSpPr>
          <p:nvPr>
            <p:ph type="title"/>
          </p:nvPr>
        </p:nvSpPr>
        <p:spPr/>
        <p:txBody>
          <a:bodyPr/>
          <a:lstStyle/>
          <a:p>
            <a:r>
              <a:rPr lang="en-US" dirty="0"/>
              <a:t>The urgency of treating pain</a:t>
            </a:r>
          </a:p>
        </p:txBody>
      </p:sp>
      <p:sp>
        <p:nvSpPr>
          <p:cNvPr id="8" name="TextBox 7">
            <a:extLst>
              <a:ext uri="{FF2B5EF4-FFF2-40B4-BE49-F238E27FC236}">
                <a16:creationId xmlns:a16="http://schemas.microsoft.com/office/drawing/2014/main" id="{2AC2C210-936F-487E-A50E-3B3B3CEAF0E0}"/>
              </a:ext>
            </a:extLst>
          </p:cNvPr>
          <p:cNvSpPr txBox="1"/>
          <p:nvPr/>
        </p:nvSpPr>
        <p:spPr>
          <a:xfrm>
            <a:off x="457200" y="5212080"/>
            <a:ext cx="6733309" cy="415498"/>
          </a:xfrm>
          <a:prstGeom prst="rect">
            <a:avLst/>
          </a:prstGeom>
          <a:noFill/>
        </p:spPr>
        <p:txBody>
          <a:bodyPr wrap="square">
            <a:spAutoFit/>
          </a:bodyPr>
          <a:lstStyle/>
          <a:p>
            <a:pPr marL="342900" indent="-342900">
              <a:buFont typeface="+mj-lt"/>
              <a:buAutoNum type="arabicPeriod"/>
            </a:pPr>
            <a:r>
              <a:rPr lang="en-US" sz="700" dirty="0"/>
              <a:t>Woolf </a:t>
            </a:r>
            <a:r>
              <a:rPr lang="en-US" sz="700" i="1" dirty="0"/>
              <a:t>Pain</a:t>
            </a:r>
            <a:r>
              <a:rPr lang="en-US" sz="700" dirty="0"/>
              <a:t> 2011</a:t>
            </a:r>
          </a:p>
          <a:p>
            <a:pPr marL="342900" indent="-342900">
              <a:buFont typeface="+mj-lt"/>
              <a:buAutoNum type="arabicPeriod"/>
            </a:pPr>
            <a:r>
              <a:rPr lang="en-US" sz="700" dirty="0"/>
              <a:t>Kuner </a:t>
            </a:r>
            <a:r>
              <a:rPr lang="en-US" sz="700" i="1" dirty="0"/>
              <a:t>Nat Rev </a:t>
            </a:r>
            <a:r>
              <a:rPr lang="en-US" sz="700" i="1" dirty="0" err="1"/>
              <a:t>Neurosci</a:t>
            </a:r>
            <a:r>
              <a:rPr lang="en-US" sz="700" i="1" dirty="0"/>
              <a:t> </a:t>
            </a:r>
            <a:r>
              <a:rPr lang="en-US" sz="700" dirty="0"/>
              <a:t>2017</a:t>
            </a:r>
          </a:p>
          <a:p>
            <a:pPr marL="342900" indent="-342900">
              <a:buFont typeface="+mj-lt"/>
              <a:buAutoNum type="arabicPeriod"/>
            </a:pPr>
            <a:r>
              <a:rPr lang="en-US" sz="700" dirty="0"/>
              <a:t>Allegri </a:t>
            </a:r>
            <a:r>
              <a:rPr lang="en-US" sz="700" i="1" dirty="0"/>
              <a:t>F1000Research</a:t>
            </a:r>
            <a:r>
              <a:rPr lang="en-US" sz="700" dirty="0"/>
              <a:t> 2016</a:t>
            </a:r>
          </a:p>
        </p:txBody>
      </p:sp>
      <p:pic>
        <p:nvPicPr>
          <p:cNvPr id="7" name="Picture 6">
            <a:extLst>
              <a:ext uri="{FF2B5EF4-FFF2-40B4-BE49-F238E27FC236}">
                <a16:creationId xmlns:a16="http://schemas.microsoft.com/office/drawing/2014/main" id="{F5AD6EA2-43C8-F249-8C02-C959A69D5747}"/>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358336" y="1698965"/>
            <a:ext cx="2043293" cy="2446315"/>
          </a:xfrm>
          <a:prstGeom prst="rect">
            <a:avLst/>
          </a:prstGeom>
        </p:spPr>
      </p:pic>
      <p:sp>
        <p:nvSpPr>
          <p:cNvPr id="11" name="Oval 10">
            <a:extLst>
              <a:ext uri="{FF2B5EF4-FFF2-40B4-BE49-F238E27FC236}">
                <a16:creationId xmlns:a16="http://schemas.microsoft.com/office/drawing/2014/main" id="{FC870EDE-6E73-C542-8700-7B59D08CD1A3}"/>
              </a:ext>
            </a:extLst>
          </p:cNvPr>
          <p:cNvSpPr/>
          <p:nvPr/>
        </p:nvSpPr>
        <p:spPr>
          <a:xfrm>
            <a:off x="7752663" y="2696800"/>
            <a:ext cx="34289" cy="34290"/>
          </a:xfrm>
          <a:prstGeom prst="ellipse">
            <a:avLst/>
          </a:prstGeom>
          <a:solidFill>
            <a:srgbClr val="FF0000"/>
          </a:solidFill>
          <a:ln w="6350">
            <a:solidFill>
              <a:srgbClr val="FF0000"/>
            </a:solidFill>
          </a:ln>
          <a:effectLst>
            <a:glow rad="444500">
              <a:srgbClr val="FF0000">
                <a:alpha val="65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a:p>
        </p:txBody>
      </p:sp>
    </p:spTree>
    <p:extLst>
      <p:ext uri="{BB962C8B-B14F-4D97-AF65-F5344CB8AC3E}">
        <p14:creationId xmlns:p14="http://schemas.microsoft.com/office/powerpoint/2010/main" val="3984482338"/>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3C9A8F3-4FBD-4623-8942-2C31E094D9F5}"/>
              </a:ext>
            </a:extLst>
          </p:cNvPr>
          <p:cNvSpPr>
            <a:spLocks noGrp="1"/>
          </p:cNvSpPr>
          <p:nvPr>
            <p:ph idx="1"/>
          </p:nvPr>
        </p:nvSpPr>
        <p:spPr>
          <a:xfrm>
            <a:off x="466059" y="1342609"/>
            <a:ext cx="5312348" cy="3710118"/>
          </a:xfrm>
        </p:spPr>
        <p:txBody>
          <a:bodyPr/>
          <a:lstStyle/>
          <a:p>
            <a:pPr marL="342900" marR="0" lvl="0" indent="-342900">
              <a:spcBef>
                <a:spcPts val="0"/>
              </a:spcBef>
              <a:spcAft>
                <a:spcPts val="0"/>
              </a:spcAft>
              <a:buFont typeface="Symbol" panose="05050102010706020507" pitchFamily="18" charset="2"/>
              <a:buChar char=""/>
            </a:pPr>
            <a:endParaRPr lang="en-US" dirty="0">
              <a:latin typeface="Arial" panose="020B0604020202020204" pitchFamily="34" charset="0"/>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dirty="0">
                <a:latin typeface="Arial" panose="020B0604020202020204" pitchFamily="34" charset="0"/>
                <a:cs typeface="Arial" panose="020B0604020202020204" pitchFamily="34" charset="0"/>
              </a:rPr>
              <a:t>20% of LBP patients still fill an opioid Rx</a:t>
            </a:r>
            <a:r>
              <a:rPr lang="en-US" baseline="30000" dirty="0">
                <a:latin typeface="Arial" panose="020B0604020202020204" pitchFamily="34" charset="0"/>
                <a:cs typeface="Arial" panose="020B0604020202020204" pitchFamily="34" charset="0"/>
              </a:rPr>
              <a:t>1</a:t>
            </a:r>
          </a:p>
          <a:p>
            <a:pPr marL="0" marR="0" lvl="0" indent="0">
              <a:spcBef>
                <a:spcPts val="0"/>
              </a:spcBef>
              <a:spcAft>
                <a:spcPts val="0"/>
              </a:spcAft>
              <a:buNone/>
            </a:pPr>
            <a:endParaRPr lang="en-US" dirty="0">
              <a:latin typeface="Arial" panose="020B0604020202020204" pitchFamily="34" charset="0"/>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dirty="0">
                <a:latin typeface="Arial" panose="020B0604020202020204" pitchFamily="34" charset="0"/>
                <a:cs typeface="Arial" panose="020B0604020202020204" pitchFamily="34" charset="0"/>
              </a:rPr>
              <a:t>Little evidence of efficacy in chronic LBP</a:t>
            </a:r>
            <a:r>
              <a:rPr lang="en-US" baseline="30000" dirty="0">
                <a:latin typeface="Arial" panose="020B0604020202020204" pitchFamily="34" charset="0"/>
                <a:cs typeface="Arial" panose="020B0604020202020204" pitchFamily="34" charset="0"/>
              </a:rPr>
              <a:t>2</a:t>
            </a:r>
          </a:p>
          <a:p>
            <a:pPr marL="342900" marR="0" lvl="0" indent="-342900">
              <a:spcBef>
                <a:spcPts val="0"/>
              </a:spcBef>
              <a:spcAft>
                <a:spcPts val="0"/>
              </a:spcAft>
              <a:buFont typeface="Symbol" panose="05050102010706020507" pitchFamily="18" charset="2"/>
              <a:buChar char=""/>
            </a:pPr>
            <a:endParaRPr lang="en-US" dirty="0">
              <a:latin typeface="Arial" panose="020B0604020202020204" pitchFamily="34" charset="0"/>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dirty="0">
                <a:latin typeface="Arial" panose="020B0604020202020204" pitchFamily="34" charset="0"/>
                <a:cs typeface="Arial" panose="020B0604020202020204" pitchFamily="34" charset="0"/>
              </a:rPr>
              <a:t>Non-pharma treatments needed for LBP</a:t>
            </a:r>
          </a:p>
          <a:p>
            <a:pPr marL="342900" marR="0" lvl="0" indent="-342900">
              <a:spcBef>
                <a:spcPts val="0"/>
              </a:spcBef>
              <a:spcAft>
                <a:spcPts val="0"/>
              </a:spcAft>
              <a:buFont typeface="Symbol" panose="05050102010706020507" pitchFamily="18" charset="2"/>
              <a:buChar char=""/>
            </a:pPr>
            <a:endParaRPr lang="en-US" dirty="0">
              <a:latin typeface="Arial" panose="020B0604020202020204" pitchFamily="34" charset="0"/>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dirty="0">
                <a:latin typeface="Arial" panose="020B0604020202020204" pitchFamily="34" charset="0"/>
                <a:cs typeface="Arial" panose="020B0604020202020204" pitchFamily="34" charset="0"/>
              </a:rPr>
              <a:t>Non-surgical interventions can reduce opioid intake</a:t>
            </a:r>
            <a:endParaRPr lang="en-US" dirty="0"/>
          </a:p>
        </p:txBody>
      </p:sp>
      <p:sp>
        <p:nvSpPr>
          <p:cNvPr id="3" name="Title 2">
            <a:extLst>
              <a:ext uri="{FF2B5EF4-FFF2-40B4-BE49-F238E27FC236}">
                <a16:creationId xmlns:a16="http://schemas.microsoft.com/office/drawing/2014/main" id="{2288DC52-C7D8-4943-899A-9F4638AE2A32}"/>
              </a:ext>
            </a:extLst>
          </p:cNvPr>
          <p:cNvSpPr>
            <a:spLocks noGrp="1"/>
          </p:cNvSpPr>
          <p:nvPr>
            <p:ph type="title"/>
          </p:nvPr>
        </p:nvSpPr>
        <p:spPr/>
        <p:txBody>
          <a:bodyPr/>
          <a:lstStyle/>
          <a:p>
            <a:r>
              <a:rPr lang="en-US" dirty="0"/>
              <a:t>LBP and the opioid crisis</a:t>
            </a:r>
          </a:p>
        </p:txBody>
      </p:sp>
      <p:pic>
        <p:nvPicPr>
          <p:cNvPr id="4" name="Picture 3">
            <a:extLst>
              <a:ext uri="{FF2B5EF4-FFF2-40B4-BE49-F238E27FC236}">
                <a16:creationId xmlns:a16="http://schemas.microsoft.com/office/drawing/2014/main" id="{D1288634-1E29-47A3-AA9D-5FDC53F103D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539024" y="1559831"/>
            <a:ext cx="1706836" cy="2129269"/>
          </a:xfrm>
          <a:prstGeom prst="rect">
            <a:avLst/>
          </a:prstGeom>
        </p:spPr>
      </p:pic>
      <p:sp>
        <p:nvSpPr>
          <p:cNvPr id="6" name="TextBox 5">
            <a:extLst>
              <a:ext uri="{FF2B5EF4-FFF2-40B4-BE49-F238E27FC236}">
                <a16:creationId xmlns:a16="http://schemas.microsoft.com/office/drawing/2014/main" id="{05DE659D-94BD-E044-8694-6914F9B87746}"/>
              </a:ext>
            </a:extLst>
          </p:cNvPr>
          <p:cNvSpPr txBox="1"/>
          <p:nvPr/>
        </p:nvSpPr>
        <p:spPr>
          <a:xfrm>
            <a:off x="260785" y="4930982"/>
            <a:ext cx="4572000" cy="630942"/>
          </a:xfrm>
          <a:prstGeom prst="rect">
            <a:avLst/>
          </a:prstGeom>
          <a:noFill/>
        </p:spPr>
        <p:txBody>
          <a:bodyPr wrap="square">
            <a:spAutoFit/>
          </a:bodyPr>
          <a:lstStyle/>
          <a:p>
            <a:pPr marL="342900" indent="-342900">
              <a:buAutoNum type="arabicPeriod"/>
            </a:pPr>
            <a:r>
              <a:rPr lang="en-US" sz="700" dirty="0" err="1"/>
              <a:t>Raad</a:t>
            </a:r>
            <a:r>
              <a:rPr lang="en-US" sz="700" dirty="0"/>
              <a:t> </a:t>
            </a:r>
            <a:r>
              <a:rPr lang="en-US" sz="700" i="1" dirty="0"/>
              <a:t>J Am Board Fam Med </a:t>
            </a:r>
            <a:r>
              <a:rPr lang="en-US" sz="700" dirty="0"/>
              <a:t>2020</a:t>
            </a:r>
          </a:p>
          <a:p>
            <a:pPr marL="342900" indent="-342900">
              <a:buAutoNum type="arabicPeriod"/>
            </a:pPr>
            <a:r>
              <a:rPr lang="en-US" sz="700" dirty="0" err="1"/>
              <a:t>Deyo</a:t>
            </a:r>
            <a:r>
              <a:rPr lang="en-US" sz="700" dirty="0"/>
              <a:t> BMJ 2015</a:t>
            </a:r>
          </a:p>
          <a:p>
            <a:pPr marL="342900" indent="-342900">
              <a:buAutoNum type="arabicPeriod"/>
            </a:pPr>
            <a:r>
              <a:rPr lang="en-US" sz="700" dirty="0"/>
              <a:t>Gilmore American Society of Regional Anesthesia and Pain Medicine November 2019.</a:t>
            </a:r>
          </a:p>
          <a:p>
            <a:pPr marL="342900" indent="-342900">
              <a:buAutoNum type="arabicPeriod"/>
            </a:pPr>
            <a:r>
              <a:rPr lang="en-US" sz="700" dirty="0"/>
              <a:t>Al-</a:t>
            </a:r>
            <a:r>
              <a:rPr lang="en-US" sz="700" dirty="0" err="1"/>
              <a:t>Kaisy</a:t>
            </a:r>
            <a:r>
              <a:rPr lang="en-US" sz="700" dirty="0"/>
              <a:t> Pain Med 2018</a:t>
            </a:r>
          </a:p>
          <a:p>
            <a:endParaRPr lang="en-US" sz="700" dirty="0"/>
          </a:p>
        </p:txBody>
      </p:sp>
    </p:spTree>
    <p:extLst>
      <p:ext uri="{BB962C8B-B14F-4D97-AF65-F5344CB8AC3E}">
        <p14:creationId xmlns:p14="http://schemas.microsoft.com/office/powerpoint/2010/main" val="769257725"/>
      </p:ext>
    </p:extLst>
  </p:cSld>
  <p:clrMapOvr>
    <a:masterClrMapping/>
  </p:clrMapOvr>
  <p:transition spd="med">
    <p:fade/>
  </p:transition>
</p:sld>
</file>

<file path=ppt/theme/theme1.xml><?xml version="1.0" encoding="utf-8"?>
<a:theme xmlns:a="http://schemas.openxmlformats.org/drawingml/2006/main" name="Office Theme">
  <a:themeElements>
    <a:clrScheme name="Custom 33">
      <a:dk1>
        <a:srgbClr val="24405E"/>
      </a:dk1>
      <a:lt1>
        <a:srgbClr val="FFFFFF"/>
      </a:lt1>
      <a:dk2>
        <a:srgbClr val="3AAF4A"/>
      </a:dk2>
      <a:lt2>
        <a:srgbClr val="24405E"/>
      </a:lt2>
      <a:accent1>
        <a:srgbClr val="10435D"/>
      </a:accent1>
      <a:accent2>
        <a:srgbClr val="3AAF49"/>
      </a:accent2>
      <a:accent3>
        <a:srgbClr val="8DC9CE"/>
      </a:accent3>
      <a:accent4>
        <a:srgbClr val="378AAC"/>
      </a:accent4>
      <a:accent5>
        <a:srgbClr val="F0C400"/>
      </a:accent5>
      <a:accent6>
        <a:srgbClr val="F26828"/>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RINT PNS Brand PPT 1.15.20" id="{C7714F96-A48C-4A9A-944A-87A0AD6E36BC}" vid="{F55DDB69-B923-4ECA-830B-BF504068A75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8F32CCFEAFAF24B8557E3938902DCD0" ma:contentTypeVersion="13" ma:contentTypeDescription="Create a new document." ma:contentTypeScope="" ma:versionID="4bc4dd50452c1dc205313dfe99114c51">
  <xsd:schema xmlns:xsd="http://www.w3.org/2001/XMLSchema" xmlns:xs="http://www.w3.org/2001/XMLSchema" xmlns:p="http://schemas.microsoft.com/office/2006/metadata/properties" xmlns:ns3="03224bf3-f6fc-4cbc-a1fd-584de4316a1c" xmlns:ns4="ef100bca-2c4f-4aaf-a6e6-aa9f23e89525" targetNamespace="http://schemas.microsoft.com/office/2006/metadata/properties" ma:root="true" ma:fieldsID="62dba259e3fb17f7a404b99484eb2724" ns3:_="" ns4:_="">
    <xsd:import namespace="03224bf3-f6fc-4cbc-a1fd-584de4316a1c"/>
    <xsd:import namespace="ef100bca-2c4f-4aaf-a6e6-aa9f23e89525"/>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3224bf3-f6fc-4cbc-a1fd-584de4316a1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f100bca-2c4f-4aaf-a6e6-aa9f23e89525"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131530A-6D85-4A58-9008-DF065AB995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3224bf3-f6fc-4cbc-a1fd-584de4316a1c"/>
    <ds:schemaRef ds:uri="ef100bca-2c4f-4aaf-a6e6-aa9f23e8952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F8D6A3B-C923-4AF5-8F8A-CD5F55FA0209}">
  <ds:schemaRefs>
    <ds:schemaRef ds:uri="http://purl.org/dc/dcmitype/"/>
    <ds:schemaRef ds:uri="http://purl.org/dc/elements/1.1/"/>
    <ds:schemaRef ds:uri="ef100bca-2c4f-4aaf-a6e6-aa9f23e89525"/>
    <ds:schemaRef ds:uri="http://schemas.microsoft.com/office/infopath/2007/PartnerControls"/>
    <ds:schemaRef ds:uri="http://schemas.microsoft.com/office/2006/documentManagement/types"/>
    <ds:schemaRef ds:uri="http://schemas.microsoft.com/office/2006/metadata/properties"/>
    <ds:schemaRef ds:uri="http://www.w3.org/XML/1998/namespace"/>
    <ds:schemaRef ds:uri="http://schemas.openxmlformats.org/package/2006/metadata/core-properties"/>
    <ds:schemaRef ds:uri="03224bf3-f6fc-4cbc-a1fd-584de4316a1c"/>
    <ds:schemaRef ds:uri="http://purl.org/dc/terms/"/>
  </ds:schemaRefs>
</ds:datastoreItem>
</file>

<file path=customXml/itemProps3.xml><?xml version="1.0" encoding="utf-8"?>
<ds:datastoreItem xmlns:ds="http://schemas.openxmlformats.org/officeDocument/2006/customXml" ds:itemID="{EC5D663D-1270-40D7-8036-7C862D570C2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1162</TotalTime>
  <Words>5125</Words>
  <Application>Microsoft Macintosh PowerPoint</Application>
  <PresentationFormat>On-screen Show (16:10)</PresentationFormat>
  <Paragraphs>645</Paragraphs>
  <Slides>45</Slides>
  <Notes>40</Notes>
  <HiddenSlides>2</HiddenSlides>
  <MMClips>1</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Avenir Book</vt:lpstr>
      <vt:lpstr>Calibri</vt:lpstr>
      <vt:lpstr>Courier New</vt:lpstr>
      <vt:lpstr>Franklin Gothic Book</vt:lpstr>
      <vt:lpstr>Helvetica</vt:lpstr>
      <vt:lpstr>Helvetica Light</vt:lpstr>
      <vt:lpstr>Segoe UI</vt:lpstr>
      <vt:lpstr>Source Sans Pro</vt:lpstr>
      <vt:lpstr>Symbol</vt:lpstr>
      <vt:lpstr>Office Theme</vt:lpstr>
      <vt:lpstr>Non-surgical interventions for  the non-operated back pain patient</vt:lpstr>
      <vt:lpstr>Mehul J. Desai, MD, MPH</vt:lpstr>
      <vt:lpstr>Disclosures</vt:lpstr>
      <vt:lpstr>Agenda</vt:lpstr>
      <vt:lpstr>Impact of low back pain (LBP)</vt:lpstr>
      <vt:lpstr>Prognosis in primary care</vt:lpstr>
      <vt:lpstr>LBP patients seen in primary care</vt:lpstr>
      <vt:lpstr>The urgency of treating pain</vt:lpstr>
      <vt:lpstr>LBP and the opioid crisis</vt:lpstr>
      <vt:lpstr>Bottom Line</vt:lpstr>
      <vt:lpstr>Conventional Treatments</vt:lpstr>
      <vt:lpstr>Long-standing Therapies: Injections</vt:lpstr>
      <vt:lpstr>Long-standing therapies: RFA</vt:lpstr>
      <vt:lpstr>Meta-analysis of RFA for LBP1</vt:lpstr>
      <vt:lpstr>Healthy Multifidus, Healthy Back?</vt:lpstr>
      <vt:lpstr>More info…Multifidus and Low Back Pain</vt:lpstr>
      <vt:lpstr>Interventional Sub-indication Targets in LBP</vt:lpstr>
      <vt:lpstr>Lumbosacral Spinal Stenosis (LSS) Interventions</vt:lpstr>
      <vt:lpstr>LSS Intervention: Debulking of Ligamentum Flavin</vt:lpstr>
      <vt:lpstr>LSS Intervention – Interspinous Spacer Implant</vt:lpstr>
      <vt:lpstr>LSS Interventions– Interspinous Spacer Implant</vt:lpstr>
      <vt:lpstr>LSS Interventions– Interspinous Spacer Implant</vt:lpstr>
      <vt:lpstr>SI Joint Pain</vt:lpstr>
      <vt:lpstr>SI Joint Interventions:  Fusion/Stabilization</vt:lpstr>
      <vt:lpstr>Vertebrogenic LBP</vt:lpstr>
      <vt:lpstr>Axial LBP Treatments: Basivertebral Nerve Ablation</vt:lpstr>
      <vt:lpstr>Axial LBP Intervention: 60-day Medial Branch PNS</vt:lpstr>
      <vt:lpstr>Axial LBP Intervention: 60-day Medial Branch PNS</vt:lpstr>
      <vt:lpstr>Axial LBP Intervention: 60-day Medial Branch PNS</vt:lpstr>
      <vt:lpstr>Considering PNS Versus RFA</vt:lpstr>
      <vt:lpstr>PowerPoint Presentation</vt:lpstr>
      <vt:lpstr>Axial LBP Intervention: Permanent PNS Implant</vt:lpstr>
      <vt:lpstr>Axial LBP Intervention: Permanent PNS Implant</vt:lpstr>
      <vt:lpstr>Axial LBP Intervention: Permanent SCS Implant</vt:lpstr>
      <vt:lpstr>Axial LBP Intervention: Permanent SCS Implant</vt:lpstr>
      <vt:lpstr>Patient Preference Survey Outcomes</vt:lpstr>
      <vt:lpstr>PowerPoint Presentation</vt:lpstr>
      <vt:lpstr>LBP Interventional Treatment Algorithm</vt:lpstr>
      <vt:lpstr>PowerPoint Presentation</vt:lpstr>
      <vt:lpstr>Axial LBP Interventional Treatment Algorithm</vt:lpstr>
      <vt:lpstr>LBP Interventional Treatment Safety Summary</vt:lpstr>
      <vt:lpstr>Summary</vt:lpstr>
      <vt:lpstr>References</vt:lpstr>
      <vt:lpstr>References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Non-surgical interventions for  the virgin back pain patient</dc:title>
  <dc:creator>Mehul Desai</dc:creator>
  <cp:lastModifiedBy>Mark Stultz</cp:lastModifiedBy>
  <cp:revision>12</cp:revision>
  <dcterms:created xsi:type="dcterms:W3CDTF">2020-09-29T18:20:15Z</dcterms:created>
  <dcterms:modified xsi:type="dcterms:W3CDTF">2020-10-15T01:10:53Z</dcterms:modified>
</cp:coreProperties>
</file>